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52"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24384000" cy="13716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52">
          <p15:clr>
            <a:srgbClr val="A4A3A4"/>
          </p15:clr>
        </p15:guide>
        <p15:guide id="2" pos="76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1" roundtripDataSignature="AMtx7mgWjvnIV26Wbbg4hR9WpaEs+DpCv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B26EF60-D0A9-4D3A-8075-FD200B66B5E5}">
  <a:tblStyle styleId="{8B26EF60-D0A9-4D3A-8075-FD200B66B5E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08"/>
    <p:restoredTop sz="94700"/>
  </p:normalViewPr>
  <p:slideViewPr>
    <p:cSldViewPr snapToGrid="0">
      <p:cViewPr varScale="1">
        <p:scale>
          <a:sx n="36" d="100"/>
          <a:sy n="36" d="100"/>
        </p:scale>
        <p:origin x="54" y="402"/>
      </p:cViewPr>
      <p:guideLst>
        <p:guide orient="horz" pos="2352"/>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104"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102"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10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Chart%20in%20Microsoft%20PowerPoint"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'[Chart in Microsoft PowerPoint]Sheet1'!$F$20</c:f>
              <c:strCache>
                <c:ptCount val="1"/>
                <c:pt idx="0">
                  <c:v>Patents and Patents Pending</c:v>
                </c:pt>
              </c:strCache>
            </c:strRef>
          </c:tx>
          <c:spPr>
            <a:solidFill>
              <a:srgbClr val="FAFDFF"/>
            </a:solidFill>
            <a:ln>
              <a:noFill/>
            </a:ln>
            <a:effectLst/>
          </c:spPr>
          <c:invertIfNegative val="0"/>
          <c:cat>
            <c:numRef>
              <c:f>'[Chart in Microsoft PowerPoint]Sheet1'!$E$22:$E$28</c:f>
              <c:numCache>
                <c:formatCode>General</c:formatCode>
                <c:ptCount val="7"/>
                <c:pt idx="0">
                  <c:v>2015</c:v>
                </c:pt>
                <c:pt idx="1">
                  <c:v>2016</c:v>
                </c:pt>
                <c:pt idx="2">
                  <c:v>2017</c:v>
                </c:pt>
                <c:pt idx="3">
                  <c:v>2018</c:v>
                </c:pt>
                <c:pt idx="4">
                  <c:v>2019</c:v>
                </c:pt>
                <c:pt idx="5">
                  <c:v>2020</c:v>
                </c:pt>
                <c:pt idx="6">
                  <c:v>2021</c:v>
                </c:pt>
              </c:numCache>
            </c:numRef>
          </c:cat>
          <c:val>
            <c:numRef>
              <c:f>'[Chart in Microsoft PowerPoint]Sheet1'!$F$22:$F$28</c:f>
              <c:numCache>
                <c:formatCode>General</c:formatCode>
                <c:ptCount val="7"/>
                <c:pt idx="0">
                  <c:v>51</c:v>
                </c:pt>
                <c:pt idx="1">
                  <c:v>66</c:v>
                </c:pt>
                <c:pt idx="2">
                  <c:v>90</c:v>
                </c:pt>
                <c:pt idx="3">
                  <c:v>135</c:v>
                </c:pt>
                <c:pt idx="4">
                  <c:v>150</c:v>
                </c:pt>
                <c:pt idx="5">
                  <c:v>179</c:v>
                </c:pt>
                <c:pt idx="6">
                  <c:v>233</c:v>
                </c:pt>
              </c:numCache>
            </c:numRef>
          </c:val>
          <c:extLst>
            <c:ext xmlns:c16="http://schemas.microsoft.com/office/drawing/2014/chart" uri="{C3380CC4-5D6E-409C-BE32-E72D297353CC}">
              <c16:uniqueId val="{00000000-B926-C444-BF8B-AF0DEFA5ADCE}"/>
            </c:ext>
          </c:extLst>
        </c:ser>
        <c:dLbls>
          <c:showLegendKey val="0"/>
          <c:showVal val="0"/>
          <c:showCatName val="0"/>
          <c:showSerName val="0"/>
          <c:showPercent val="0"/>
          <c:showBubbleSize val="0"/>
        </c:dLbls>
        <c:gapWidth val="219"/>
        <c:overlap val="-27"/>
        <c:axId val="534541480"/>
        <c:axId val="534543776"/>
      </c:barChart>
      <c:catAx>
        <c:axId val="534541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800" b="1" i="0" u="none" strike="noStrike" kern="1200" baseline="0">
                <a:solidFill>
                  <a:srgbClr val="FAFDFF"/>
                </a:solidFill>
                <a:latin typeface="Montserrat" pitchFamily="2" charset="77"/>
                <a:ea typeface="+mn-ea"/>
                <a:cs typeface="+mn-cs"/>
              </a:defRPr>
            </a:pPr>
            <a:endParaRPr lang="en-US"/>
          </a:p>
        </c:txPr>
        <c:crossAx val="534543776"/>
        <c:crosses val="autoZero"/>
        <c:auto val="1"/>
        <c:lblAlgn val="ctr"/>
        <c:lblOffset val="100"/>
        <c:noMultiLvlLbl val="0"/>
      </c:catAx>
      <c:valAx>
        <c:axId val="534543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800" b="1" i="0" u="none" strike="noStrike" kern="1200" baseline="0">
                <a:solidFill>
                  <a:srgbClr val="FAFDFF"/>
                </a:solidFill>
                <a:latin typeface="Montserrat SemiBold" pitchFamily="2" charset="77"/>
                <a:ea typeface="+mn-ea"/>
                <a:cs typeface="+mn-cs"/>
              </a:defRPr>
            </a:pPr>
            <a:endParaRPr lang="en-US"/>
          </a:p>
        </c:txPr>
        <c:crossAx val="534541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1pPr>
            <a:lvl2pPr marL="914400" marR="0" lvl="1"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2pPr>
            <a:lvl3pPr marL="1371600" marR="0" lvl="2"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3pPr>
            <a:lvl4pPr marL="1828800" marR="0" lvl="3"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4pPr>
            <a:lvl5pPr marL="2286000" marR="0" lvl="4"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5pPr>
            <a:lvl6pPr marL="2743200" marR="0" lvl="5"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6pPr>
            <a:lvl7pPr marL="3200400" marR="0" lvl="6"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7pPr>
            <a:lvl8pPr marL="3657600" marR="0" lvl="7"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8pPr>
            <a:lvl9pPr marL="4114800" marR="0" lvl="8" indent="-228600" algn="l" rtl="0">
              <a:lnSpc>
                <a:spcPct val="100000"/>
              </a:lnSpc>
              <a:spcBef>
                <a:spcPts val="0"/>
              </a:spcBef>
              <a:spcAft>
                <a:spcPts val="0"/>
              </a:spcAft>
              <a:buClr>
                <a:srgbClr val="000000"/>
              </a:buClr>
              <a:buSzPts val="1400"/>
              <a:buFont typeface="Arial"/>
              <a:buNone/>
              <a:defRPr sz="2200" b="0" i="0" u="none" strike="noStrike" cap="none">
                <a:solidFill>
                  <a:srgbClr val="000000"/>
                </a:solidFill>
                <a:latin typeface="Merriweather Sans"/>
                <a:ea typeface="Merriweather Sans"/>
                <a:cs typeface="Merriweather Sans"/>
                <a:sym typeface="Merriweather Sans"/>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 name="Google Shape;2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8" name="Google Shape;468;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3" name="Google Shape;49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5" name="Google Shape;51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3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3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3" name="Google Shape;55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1" name="Google Shape;571;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1" name="Google Shape;591;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4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8" name="Google Shape;608;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5" name="Google Shape;625;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 name="Google Shape;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4" name="Google Shape;66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7" name="Google Shape;71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Google Shape;749;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0" name="Google Shape;75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4" name="Google Shape;77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3" name="Google Shape;79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4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1" name="Google Shape;811;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4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7" name="Google Shape;827;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4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1" name="Google Shape;871;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4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8" name="Google Shape;888;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2"/>
        <p:cNvGrpSpPr/>
        <p:nvPr/>
      </p:nvGrpSpPr>
      <p:grpSpPr>
        <a:xfrm>
          <a:off x="0" y="0"/>
          <a:ext cx="0" cy="0"/>
          <a:chOff x="0" y="0"/>
          <a:chExt cx="0" cy="0"/>
        </a:xfrm>
      </p:grpSpPr>
      <p:sp>
        <p:nvSpPr>
          <p:cNvPr id="903" name="Google Shape;903;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4" name="Google Shape;90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 name="Google Shape;4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4" name="Google Shape;92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3" name="Google Shape;94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p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4" name="Google Shape;95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6" name="Google Shape;96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8" name="Google Shape;97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p4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8" name="Google Shape;988;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07" name="Google Shape;100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0" name="Google Shape;103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2"/>
        <p:cNvGrpSpPr/>
        <p:nvPr/>
      </p:nvGrpSpPr>
      <p:grpSpPr>
        <a:xfrm>
          <a:off x="0" y="0"/>
          <a:ext cx="0" cy="0"/>
          <a:chOff x="0" y="0"/>
          <a:chExt cx="0" cy="0"/>
        </a:xfrm>
      </p:grpSpPr>
      <p:sp>
        <p:nvSpPr>
          <p:cNvPr id="1063" name="Google Shape;1063;p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4" name="Google Shape;106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7"/>
        <p:cNvGrpSpPr/>
        <p:nvPr/>
      </p:nvGrpSpPr>
      <p:grpSpPr>
        <a:xfrm>
          <a:off x="0" y="0"/>
          <a:ext cx="0" cy="0"/>
          <a:chOff x="0" y="0"/>
          <a:chExt cx="0" cy="0"/>
        </a:xfrm>
      </p:grpSpPr>
      <p:sp>
        <p:nvSpPr>
          <p:cNvPr id="1078" name="Google Shape;1078;p4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9" name="Google Shape;1079;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 name="Google Shape;5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5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6" name="Google Shape;1096;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p5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0" name="Google Shape;1110;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p5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9" name="Google Shape;1149;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7"/>
        <p:cNvGrpSpPr/>
        <p:nvPr/>
      </p:nvGrpSpPr>
      <p:grpSpPr>
        <a:xfrm>
          <a:off x="0" y="0"/>
          <a:ext cx="0" cy="0"/>
          <a:chOff x="0" y="0"/>
          <a:chExt cx="0" cy="0"/>
        </a:xfrm>
      </p:grpSpPr>
      <p:sp>
        <p:nvSpPr>
          <p:cNvPr id="1168" name="Google Shape;1168;g1460cd1c241_4_8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69" name="Google Shape;1169;g1460cd1c241_4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g1460cd1c241_4_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Clorox</a:t>
            </a:r>
            <a:endParaRPr/>
          </a:p>
        </p:txBody>
      </p:sp>
      <p:sp>
        <p:nvSpPr>
          <p:cNvPr id="1183" name="Google Shape;1183;g1460cd1c241_4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460cd1c241_4_10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RICOH Japan</a:t>
            </a:r>
            <a:endParaRPr/>
          </a:p>
        </p:txBody>
      </p:sp>
      <p:sp>
        <p:nvSpPr>
          <p:cNvPr id="1195" name="Google Shape;1195;g1460cd1c241_4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p5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6" name="Google Shape;1206;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15" name="Google Shape;1215;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p5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8" name="Google Shape;1258;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p5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8" name="Google Shape;1298;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 name="Google Shape;6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Google Shape;1313;p5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4" name="Google Shape;1314;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5"/>
        <p:cNvGrpSpPr/>
        <p:nvPr/>
      </p:nvGrpSpPr>
      <p:grpSpPr>
        <a:xfrm>
          <a:off x="0" y="0"/>
          <a:ext cx="0" cy="0"/>
          <a:chOff x="0" y="0"/>
          <a:chExt cx="0" cy="0"/>
        </a:xfrm>
      </p:grpSpPr>
      <p:sp>
        <p:nvSpPr>
          <p:cNvPr id="1336" name="Google Shape;1336;p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7" name="Google Shape;1337;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p:cNvGrpSpPr/>
        <p:nvPr/>
      </p:nvGrpSpPr>
      <p:grpSpPr>
        <a:xfrm>
          <a:off x="0" y="0"/>
          <a:ext cx="0" cy="0"/>
          <a:chOff x="0" y="0"/>
          <a:chExt cx="0" cy="0"/>
        </a:xfrm>
      </p:grpSpPr>
      <p:sp>
        <p:nvSpPr>
          <p:cNvPr id="1350" name="Google Shape;1350;p5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1" name="Google Shape;1351;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5"/>
        <p:cNvGrpSpPr/>
        <p:nvPr/>
      </p:nvGrpSpPr>
      <p:grpSpPr>
        <a:xfrm>
          <a:off x="0" y="0"/>
          <a:ext cx="0" cy="0"/>
          <a:chOff x="0" y="0"/>
          <a:chExt cx="0" cy="0"/>
        </a:xfrm>
      </p:grpSpPr>
      <p:sp>
        <p:nvSpPr>
          <p:cNvPr id="1366" name="Google Shape;1366;p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67" name="Google Shape;136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6"/>
        <p:cNvGrpSpPr/>
        <p:nvPr/>
      </p:nvGrpSpPr>
      <p:grpSpPr>
        <a:xfrm>
          <a:off x="0" y="0"/>
          <a:ext cx="0" cy="0"/>
          <a:chOff x="0" y="0"/>
          <a:chExt cx="0" cy="0"/>
        </a:xfrm>
      </p:grpSpPr>
      <p:sp>
        <p:nvSpPr>
          <p:cNvPr id="1387" name="Google Shape;1387;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8" name="Google Shape;1388;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9" name="Google Shape;140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1"/>
        <p:cNvGrpSpPr/>
        <p:nvPr/>
      </p:nvGrpSpPr>
      <p:grpSpPr>
        <a:xfrm>
          <a:off x="0" y="0"/>
          <a:ext cx="0" cy="0"/>
          <a:chOff x="0" y="0"/>
          <a:chExt cx="0" cy="0"/>
        </a:xfrm>
      </p:grpSpPr>
      <p:sp>
        <p:nvSpPr>
          <p:cNvPr id="1452" name="Google Shape;1452;p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3" name="Google Shape;145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4"/>
        <p:cNvGrpSpPr/>
        <p:nvPr/>
      </p:nvGrpSpPr>
      <p:grpSpPr>
        <a:xfrm>
          <a:off x="0" y="0"/>
          <a:ext cx="0" cy="0"/>
          <a:chOff x="0" y="0"/>
          <a:chExt cx="0" cy="0"/>
        </a:xfrm>
      </p:grpSpPr>
      <p:sp>
        <p:nvSpPr>
          <p:cNvPr id="1465" name="Google Shape;1465;p6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66" name="Google Shape;1466;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9"/>
        <p:cNvGrpSpPr/>
        <p:nvPr/>
      </p:nvGrpSpPr>
      <p:grpSpPr>
        <a:xfrm>
          <a:off x="0" y="0"/>
          <a:ext cx="0" cy="0"/>
          <a:chOff x="0" y="0"/>
          <a:chExt cx="0" cy="0"/>
        </a:xfrm>
      </p:grpSpPr>
      <p:sp>
        <p:nvSpPr>
          <p:cNvPr id="1490" name="Google Shape;1490;p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1" name="Google Shape;149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 name="Google Shape;9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1" name="Google Shape;25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2" name="Google Shape;43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5" name="Google Shape;44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Google Shape;343;p11" descr="Shape&#10;&#10;Description automatically generated">
            <a:extLst>
              <a:ext uri="{FF2B5EF4-FFF2-40B4-BE49-F238E27FC236}">
                <a16:creationId xmlns:a16="http://schemas.microsoft.com/office/drawing/2014/main" id="{E43E327E-03AC-6671-B4E1-C4DB58AEA233}"/>
              </a:ext>
            </a:extLst>
          </p:cNvPr>
          <p:cNvPicPr preferRelativeResize="0"/>
          <p:nvPr userDrawn="1"/>
        </p:nvPicPr>
        <p:blipFill rotWithShape="1">
          <a:blip r:embed="rId2">
            <a:alphaModFix/>
          </a:blip>
          <a:srcRect b="70980"/>
          <a:stretch/>
        </p:blipFill>
        <p:spPr>
          <a:xfrm>
            <a:off x="0" y="12728448"/>
            <a:ext cx="24384000" cy="987552"/>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2271712" y="1729334"/>
            <a:ext cx="20477161" cy="2178050"/>
          </a:xfrm>
        </p:spPr>
        <p:txBody>
          <a:bodyPr/>
          <a:lstStyle>
            <a:lvl1pPr>
              <a:lnSpc>
                <a:spcPct val="100000"/>
              </a:lnSpc>
              <a:defRPr b="0" i="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2271713" y="4121696"/>
            <a:ext cx="20477162" cy="7019925"/>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pic>
        <p:nvPicPr>
          <p:cNvPr id="11" name="Picture 10">
            <a:extLst>
              <a:ext uri="{FF2B5EF4-FFF2-40B4-BE49-F238E27FC236}">
                <a16:creationId xmlns:a16="http://schemas.microsoft.com/office/drawing/2014/main" id="{C7714401-3348-30D8-2F98-6DEA75D51746}"/>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2276763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ilerplate">
    <p:bg>
      <p:bgPr>
        <a:gradFill flip="none" rotWithShape="1">
          <a:gsLst>
            <a:gs pos="0">
              <a:schemeClr val="accent5"/>
            </a:gs>
            <a:gs pos="100000">
              <a:schemeClr val="accent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9624D9B-A188-33FA-7E72-ED941B47023E}"/>
              </a:ext>
            </a:extLst>
          </p:cNvPr>
          <p:cNvSpPr>
            <a:spLocks noGrp="1"/>
          </p:cNvSpPr>
          <p:nvPr>
            <p:ph type="body" sz="quarter" idx="12" hasCustomPrompt="1"/>
          </p:nvPr>
        </p:nvSpPr>
        <p:spPr>
          <a:xfrm>
            <a:off x="1344094" y="1889448"/>
            <a:ext cx="21692514" cy="10801200"/>
          </a:xfrm>
        </p:spPr>
        <p:txBody>
          <a:bodyPr/>
          <a:lstStyle>
            <a:lvl1pPr algn="l">
              <a:lnSpc>
                <a:spcPct val="100000"/>
              </a:lnSpc>
              <a:defRPr sz="32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Copy here</a:t>
            </a:r>
          </a:p>
        </p:txBody>
      </p:sp>
      <p:sp>
        <p:nvSpPr>
          <p:cNvPr id="11" name="Google Shape;347;p11">
            <a:extLst>
              <a:ext uri="{FF2B5EF4-FFF2-40B4-BE49-F238E27FC236}">
                <a16:creationId xmlns:a16="http://schemas.microsoft.com/office/drawing/2014/main" id="{9C9DA2D8-E968-5EE8-8218-EC68965F6E7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9" name="Text Placeholder 9">
            <a:extLst>
              <a:ext uri="{FF2B5EF4-FFF2-40B4-BE49-F238E27FC236}">
                <a16:creationId xmlns:a16="http://schemas.microsoft.com/office/drawing/2014/main" id="{70749211-1FD7-9896-9CB8-66165475AE19}"/>
              </a:ext>
            </a:extLst>
          </p:cNvPr>
          <p:cNvSpPr>
            <a:spLocks noGrp="1"/>
          </p:cNvSpPr>
          <p:nvPr>
            <p:ph type="body" sz="quarter" idx="13" hasCustomPrompt="1"/>
          </p:nvPr>
        </p:nvSpPr>
        <p:spPr>
          <a:xfrm>
            <a:off x="1345743" y="999053"/>
            <a:ext cx="21692514" cy="864096"/>
          </a:xfrm>
        </p:spPr>
        <p:txBody>
          <a:bodyPr/>
          <a:lstStyle>
            <a:lvl1pPr algn="l">
              <a:lnSpc>
                <a:spcPct val="100000"/>
              </a:lnSpc>
              <a:defRPr sz="48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Headline here</a:t>
            </a:r>
          </a:p>
        </p:txBody>
      </p:sp>
      <p:sp>
        <p:nvSpPr>
          <p:cNvPr id="12" name="Rectangle 4">
            <a:extLst>
              <a:ext uri="{FF2B5EF4-FFF2-40B4-BE49-F238E27FC236}">
                <a16:creationId xmlns:a16="http://schemas.microsoft.com/office/drawing/2014/main" id="{B747121F-3DCA-49E9-728E-482202074C91}"/>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Tree>
    <p:extLst>
      <p:ext uri="{BB962C8B-B14F-4D97-AF65-F5344CB8AC3E}">
        <p14:creationId xmlns:p14="http://schemas.microsoft.com/office/powerpoint/2010/main" val="44231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up Photo Small">
    <p:spTree>
      <p:nvGrpSpPr>
        <p:cNvPr id="1" name=""/>
        <p:cNvGrpSpPr/>
        <p:nvPr/>
      </p:nvGrpSpPr>
      <p:grpSpPr>
        <a:xfrm>
          <a:off x="0" y="0"/>
          <a:ext cx="0" cy="0"/>
          <a:chOff x="0" y="0"/>
          <a:chExt cx="0" cy="0"/>
        </a:xfrm>
      </p:grpSpPr>
      <p:sp>
        <p:nvSpPr>
          <p:cNvPr id="7" name="Рисунок 6">
            <a:extLst>
              <a:ext uri="{FF2B5EF4-FFF2-40B4-BE49-F238E27FC236}">
                <a16:creationId xmlns:a16="http://schemas.microsoft.com/office/drawing/2014/main" id="{3A77AF07-AA29-4F4C-A15D-DE7A5CED42CD}"/>
              </a:ext>
            </a:extLst>
          </p:cNvPr>
          <p:cNvSpPr>
            <a:spLocks noGrp="1"/>
          </p:cNvSpPr>
          <p:nvPr>
            <p:ph type="pic" sz="quarter" idx="11"/>
          </p:nvPr>
        </p:nvSpPr>
        <p:spPr>
          <a:xfrm>
            <a:off x="2974976" y="2321496"/>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1" name="Рисунок 6">
            <a:extLst>
              <a:ext uri="{FF2B5EF4-FFF2-40B4-BE49-F238E27FC236}">
                <a16:creationId xmlns:a16="http://schemas.microsoft.com/office/drawing/2014/main" id="{C558C63A-D632-9443-80EF-CE8DB4B61B99}"/>
              </a:ext>
            </a:extLst>
          </p:cNvPr>
          <p:cNvSpPr>
            <a:spLocks noGrp="1"/>
          </p:cNvSpPr>
          <p:nvPr>
            <p:ph type="pic" sz="quarter" idx="12"/>
          </p:nvPr>
        </p:nvSpPr>
        <p:spPr>
          <a:xfrm>
            <a:off x="6791400" y="2321496"/>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3" name="Рисунок 6">
            <a:extLst>
              <a:ext uri="{FF2B5EF4-FFF2-40B4-BE49-F238E27FC236}">
                <a16:creationId xmlns:a16="http://schemas.microsoft.com/office/drawing/2014/main" id="{9C49FCFB-3B7B-214E-9793-17521363A46D}"/>
              </a:ext>
            </a:extLst>
          </p:cNvPr>
          <p:cNvSpPr>
            <a:spLocks noGrp="1"/>
          </p:cNvSpPr>
          <p:nvPr>
            <p:ph type="pic" sz="quarter" idx="13"/>
          </p:nvPr>
        </p:nvSpPr>
        <p:spPr>
          <a:xfrm>
            <a:off x="10607824" y="2321496"/>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4" name="Рисунок 6">
            <a:extLst>
              <a:ext uri="{FF2B5EF4-FFF2-40B4-BE49-F238E27FC236}">
                <a16:creationId xmlns:a16="http://schemas.microsoft.com/office/drawing/2014/main" id="{D4211348-FE08-9549-A24C-858407AC22CE}"/>
              </a:ext>
            </a:extLst>
          </p:cNvPr>
          <p:cNvSpPr>
            <a:spLocks noGrp="1"/>
          </p:cNvSpPr>
          <p:nvPr>
            <p:ph type="pic" sz="quarter" idx="14"/>
          </p:nvPr>
        </p:nvSpPr>
        <p:spPr>
          <a:xfrm>
            <a:off x="14424248" y="2321496"/>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5" name="Рисунок 6">
            <a:extLst>
              <a:ext uri="{FF2B5EF4-FFF2-40B4-BE49-F238E27FC236}">
                <a16:creationId xmlns:a16="http://schemas.microsoft.com/office/drawing/2014/main" id="{6ED45775-9328-3E48-B445-F73241078F03}"/>
              </a:ext>
            </a:extLst>
          </p:cNvPr>
          <p:cNvSpPr>
            <a:spLocks noGrp="1"/>
          </p:cNvSpPr>
          <p:nvPr>
            <p:ph type="pic" sz="quarter" idx="15"/>
          </p:nvPr>
        </p:nvSpPr>
        <p:spPr>
          <a:xfrm>
            <a:off x="18240672" y="2321496"/>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6" name="Рисунок 6">
            <a:extLst>
              <a:ext uri="{FF2B5EF4-FFF2-40B4-BE49-F238E27FC236}">
                <a16:creationId xmlns:a16="http://schemas.microsoft.com/office/drawing/2014/main" id="{CDA530A7-93A2-0B4C-AAF2-A510C321DF5D}"/>
              </a:ext>
            </a:extLst>
          </p:cNvPr>
          <p:cNvSpPr>
            <a:spLocks noGrp="1"/>
          </p:cNvSpPr>
          <p:nvPr>
            <p:ph type="pic" sz="quarter" idx="16"/>
          </p:nvPr>
        </p:nvSpPr>
        <p:spPr>
          <a:xfrm>
            <a:off x="2974976" y="6137920"/>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7" name="Рисунок 6">
            <a:extLst>
              <a:ext uri="{FF2B5EF4-FFF2-40B4-BE49-F238E27FC236}">
                <a16:creationId xmlns:a16="http://schemas.microsoft.com/office/drawing/2014/main" id="{5A68115B-633A-F54E-A193-A0DF69F05D8D}"/>
              </a:ext>
            </a:extLst>
          </p:cNvPr>
          <p:cNvSpPr>
            <a:spLocks noGrp="1"/>
          </p:cNvSpPr>
          <p:nvPr>
            <p:ph type="pic" sz="quarter" idx="17"/>
          </p:nvPr>
        </p:nvSpPr>
        <p:spPr>
          <a:xfrm>
            <a:off x="6791400" y="6137920"/>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8" name="Рисунок 6">
            <a:extLst>
              <a:ext uri="{FF2B5EF4-FFF2-40B4-BE49-F238E27FC236}">
                <a16:creationId xmlns:a16="http://schemas.microsoft.com/office/drawing/2014/main" id="{AB6F99B6-94DD-2345-8CA5-DE0B63CBA800}"/>
              </a:ext>
            </a:extLst>
          </p:cNvPr>
          <p:cNvSpPr>
            <a:spLocks noGrp="1"/>
          </p:cNvSpPr>
          <p:nvPr>
            <p:ph type="pic" sz="quarter" idx="18"/>
          </p:nvPr>
        </p:nvSpPr>
        <p:spPr>
          <a:xfrm>
            <a:off x="10607824" y="6137920"/>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19" name="Рисунок 6">
            <a:extLst>
              <a:ext uri="{FF2B5EF4-FFF2-40B4-BE49-F238E27FC236}">
                <a16:creationId xmlns:a16="http://schemas.microsoft.com/office/drawing/2014/main" id="{996F77D6-F4BF-FB49-931A-58355EDC5884}"/>
              </a:ext>
            </a:extLst>
          </p:cNvPr>
          <p:cNvSpPr>
            <a:spLocks noGrp="1"/>
          </p:cNvSpPr>
          <p:nvPr>
            <p:ph type="pic" sz="quarter" idx="19"/>
          </p:nvPr>
        </p:nvSpPr>
        <p:spPr>
          <a:xfrm>
            <a:off x="14424248" y="6137920"/>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sp>
        <p:nvSpPr>
          <p:cNvPr id="20" name="Рисунок 6">
            <a:extLst>
              <a:ext uri="{FF2B5EF4-FFF2-40B4-BE49-F238E27FC236}">
                <a16:creationId xmlns:a16="http://schemas.microsoft.com/office/drawing/2014/main" id="{B3896EC8-88A0-BC4C-AFD3-6ABC7028C812}"/>
              </a:ext>
            </a:extLst>
          </p:cNvPr>
          <p:cNvSpPr>
            <a:spLocks noGrp="1"/>
          </p:cNvSpPr>
          <p:nvPr>
            <p:ph type="pic" sz="quarter" idx="20"/>
          </p:nvPr>
        </p:nvSpPr>
        <p:spPr>
          <a:xfrm>
            <a:off x="18240672" y="6137920"/>
            <a:ext cx="3600000" cy="360000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endParaRPr lang="ru-RU"/>
          </a:p>
        </p:txBody>
      </p:sp>
      <p:pic>
        <p:nvPicPr>
          <p:cNvPr id="21" name="Google Shape;343;p11" descr="Shape&#10;&#10;Description automatically generated">
            <a:extLst>
              <a:ext uri="{FF2B5EF4-FFF2-40B4-BE49-F238E27FC236}">
                <a16:creationId xmlns:a16="http://schemas.microsoft.com/office/drawing/2014/main" id="{F06FD4D6-FC38-1420-549B-4420D7751409}"/>
              </a:ext>
            </a:extLst>
          </p:cNvPr>
          <p:cNvPicPr preferRelativeResize="0"/>
          <p:nvPr userDrawn="1"/>
        </p:nvPicPr>
        <p:blipFill rotWithShape="1">
          <a:blip r:embed="rId2">
            <a:alphaModFix/>
          </a:blip>
          <a:srcRect b="70980"/>
          <a:stretch/>
        </p:blipFill>
        <p:spPr>
          <a:xfrm>
            <a:off x="0" y="12728448"/>
            <a:ext cx="24384000" cy="987552"/>
          </a:xfrm>
          <a:prstGeom prst="rect">
            <a:avLst/>
          </a:prstGeom>
          <a:noFill/>
          <a:ln>
            <a:noFill/>
          </a:ln>
        </p:spPr>
      </p:pic>
      <p:sp>
        <p:nvSpPr>
          <p:cNvPr id="22" name="Google Shape;347;p11">
            <a:extLst>
              <a:ext uri="{FF2B5EF4-FFF2-40B4-BE49-F238E27FC236}">
                <a16:creationId xmlns:a16="http://schemas.microsoft.com/office/drawing/2014/main" id="{A72C5C4C-F6AB-62BB-D8D9-134ACC888335}"/>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4" name="Rectangle 4">
            <a:extLst>
              <a:ext uri="{FF2B5EF4-FFF2-40B4-BE49-F238E27FC236}">
                <a16:creationId xmlns:a16="http://schemas.microsoft.com/office/drawing/2014/main" id="{F989EA22-A640-DA36-B91C-D9160390F44B}"/>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pic>
        <p:nvPicPr>
          <p:cNvPr id="2" name="Picture 1">
            <a:extLst>
              <a:ext uri="{FF2B5EF4-FFF2-40B4-BE49-F238E27FC236}">
                <a16:creationId xmlns:a16="http://schemas.microsoft.com/office/drawing/2014/main" id="{4E76C7DE-0A95-8030-DE0C-47FBF40ABFA6}"/>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2614162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up Photo Large">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a:off x="1460864" y="2016394"/>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0" name="Picture Placeholder 4"/>
          <p:cNvSpPr>
            <a:spLocks noGrp="1"/>
          </p:cNvSpPr>
          <p:nvPr>
            <p:ph type="pic" sz="quarter" idx="12"/>
          </p:nvPr>
        </p:nvSpPr>
        <p:spPr>
          <a:xfrm>
            <a:off x="6863408" y="2016394"/>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1" name="Picture Placeholder 4"/>
          <p:cNvSpPr>
            <a:spLocks noGrp="1"/>
          </p:cNvSpPr>
          <p:nvPr>
            <p:ph type="pic" sz="quarter" idx="13"/>
          </p:nvPr>
        </p:nvSpPr>
        <p:spPr>
          <a:xfrm>
            <a:off x="12265952" y="2016394"/>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2" name="Picture Placeholder 4"/>
          <p:cNvSpPr>
            <a:spLocks noGrp="1"/>
          </p:cNvSpPr>
          <p:nvPr>
            <p:ph type="pic" sz="quarter" idx="14"/>
          </p:nvPr>
        </p:nvSpPr>
        <p:spPr>
          <a:xfrm>
            <a:off x="17668497" y="2016394"/>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3" name="Picture Placeholder 4"/>
          <p:cNvSpPr>
            <a:spLocks noGrp="1"/>
          </p:cNvSpPr>
          <p:nvPr>
            <p:ph type="pic" sz="quarter" idx="15"/>
          </p:nvPr>
        </p:nvSpPr>
        <p:spPr>
          <a:xfrm>
            <a:off x="1460864" y="7506072"/>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4" name="Picture Placeholder 4"/>
          <p:cNvSpPr>
            <a:spLocks noGrp="1"/>
          </p:cNvSpPr>
          <p:nvPr>
            <p:ph type="pic" sz="quarter" idx="16"/>
          </p:nvPr>
        </p:nvSpPr>
        <p:spPr>
          <a:xfrm>
            <a:off x="6863408" y="7506072"/>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5" name="Picture Placeholder 4"/>
          <p:cNvSpPr>
            <a:spLocks noGrp="1"/>
          </p:cNvSpPr>
          <p:nvPr>
            <p:ph type="pic" sz="quarter" idx="17"/>
          </p:nvPr>
        </p:nvSpPr>
        <p:spPr>
          <a:xfrm>
            <a:off x="12265952" y="7506072"/>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sp>
        <p:nvSpPr>
          <p:cNvPr id="16" name="Picture Placeholder 4"/>
          <p:cNvSpPr>
            <a:spLocks noGrp="1"/>
          </p:cNvSpPr>
          <p:nvPr>
            <p:ph type="pic" sz="quarter" idx="18"/>
          </p:nvPr>
        </p:nvSpPr>
        <p:spPr>
          <a:xfrm>
            <a:off x="17668497" y="7506072"/>
            <a:ext cx="5113337" cy="5111750"/>
          </a:xfrm>
          <a:solidFill>
            <a:schemeClr val="tx2"/>
          </a:solidFill>
        </p:spPr>
        <p:txBody>
          <a:bodyPr/>
          <a:lstStyle>
            <a:lvl1pPr>
              <a:defRPr b="0" i="0">
                <a:latin typeface="Roboto Condensed" panose="02000000000000000000" pitchFamily="2" charset="0"/>
                <a:ea typeface="Roboto Condensed" panose="02000000000000000000" pitchFamily="2" charset="0"/>
                <a:cs typeface="Roboto Condensed" panose="02000000000000000000" pitchFamily="2" charset="0"/>
              </a:defRPr>
            </a:lvl1pPr>
          </a:lstStyle>
          <a:p>
            <a:pPr lvl="0"/>
            <a:endParaRPr lang="en-US" noProof="0">
              <a:sym typeface="Poppins" charset="0"/>
            </a:endParaRPr>
          </a:p>
        </p:txBody>
      </p:sp>
      <p:pic>
        <p:nvPicPr>
          <p:cNvPr id="17" name="Picture 16">
            <a:extLst>
              <a:ext uri="{FF2B5EF4-FFF2-40B4-BE49-F238E27FC236}">
                <a16:creationId xmlns:a16="http://schemas.microsoft.com/office/drawing/2014/main" id="{3F88CE66-F520-98F7-A870-493FE9F50FB0}"/>
              </a:ext>
            </a:extLst>
          </p:cNvPr>
          <p:cNvPicPr>
            <a:picLocks noChangeAspect="1"/>
          </p:cNvPicPr>
          <p:nvPr userDrawn="1"/>
        </p:nvPicPr>
        <p:blipFill>
          <a:blip r:embed="rId2">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814202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249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7" name="Google Shape;26;p1" descr="A picture containing background pattern&#10;&#10;Description automatically generated">
            <a:extLst>
              <a:ext uri="{FF2B5EF4-FFF2-40B4-BE49-F238E27FC236}">
                <a16:creationId xmlns:a16="http://schemas.microsoft.com/office/drawing/2014/main" id="{99D16EE2-8A30-302C-CB04-D3FC32AE2AB2}"/>
              </a:ext>
            </a:extLst>
          </p:cNvPr>
          <p:cNvPicPr preferRelativeResize="0"/>
          <p:nvPr userDrawn="1"/>
        </p:nvPicPr>
        <p:blipFill rotWithShape="1">
          <a:blip r:embed="rId2">
            <a:alphaModFix/>
          </a:blip>
          <a:srcRect/>
          <a:stretch/>
        </p:blipFill>
        <p:spPr>
          <a:xfrm>
            <a:off x="0" y="-107196"/>
            <a:ext cx="24506416" cy="13930391"/>
          </a:xfrm>
          <a:prstGeom prst="rect">
            <a:avLst/>
          </a:prstGeom>
          <a:noFill/>
          <a:ln>
            <a:noFill/>
          </a:ln>
        </p:spPr>
      </p:pic>
      <p:sp>
        <p:nvSpPr>
          <p:cNvPr id="2" name="Title 1">
            <a:extLst>
              <a:ext uri="{FF2B5EF4-FFF2-40B4-BE49-F238E27FC236}">
                <a16:creationId xmlns:a16="http://schemas.microsoft.com/office/drawing/2014/main" id="{A74401AD-7D9E-3F7C-F51E-DD62A0F88791}"/>
              </a:ext>
            </a:extLst>
          </p:cNvPr>
          <p:cNvSpPr>
            <a:spLocks noGrp="1"/>
          </p:cNvSpPr>
          <p:nvPr>
            <p:ph type="title" hasCustomPrompt="1"/>
          </p:nvPr>
        </p:nvSpPr>
        <p:spPr>
          <a:xfrm>
            <a:off x="1215810" y="2067517"/>
            <a:ext cx="21533066" cy="2713301"/>
          </a:xfrm>
        </p:spPr>
        <p:txBody>
          <a:bodyPr/>
          <a:lstStyle>
            <a:lvl1pPr algn="l">
              <a:defRPr sz="16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THANK YOU</a:t>
            </a:r>
          </a:p>
        </p:txBody>
      </p:sp>
      <p:sp>
        <p:nvSpPr>
          <p:cNvPr id="4" name="Text Placeholder 3">
            <a:extLst>
              <a:ext uri="{FF2B5EF4-FFF2-40B4-BE49-F238E27FC236}">
                <a16:creationId xmlns:a16="http://schemas.microsoft.com/office/drawing/2014/main" id="{35E8075C-7CD2-2680-4628-DF28EFF96CA0}"/>
              </a:ext>
            </a:extLst>
          </p:cNvPr>
          <p:cNvSpPr>
            <a:spLocks noGrp="1"/>
          </p:cNvSpPr>
          <p:nvPr>
            <p:ph type="body" sz="quarter" idx="10" hasCustomPrompt="1"/>
          </p:nvPr>
        </p:nvSpPr>
        <p:spPr>
          <a:xfrm>
            <a:off x="4991200" y="7689966"/>
            <a:ext cx="6426382" cy="802386"/>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DEPARTMENT</a:t>
            </a:r>
          </a:p>
        </p:txBody>
      </p:sp>
      <p:sp>
        <p:nvSpPr>
          <p:cNvPr id="6" name="Text Placeholder 5">
            <a:extLst>
              <a:ext uri="{FF2B5EF4-FFF2-40B4-BE49-F238E27FC236}">
                <a16:creationId xmlns:a16="http://schemas.microsoft.com/office/drawing/2014/main" id="{3057303F-8EBB-4613-5BF0-C136983447DF}"/>
              </a:ext>
            </a:extLst>
          </p:cNvPr>
          <p:cNvSpPr>
            <a:spLocks noGrp="1"/>
          </p:cNvSpPr>
          <p:nvPr>
            <p:ph type="body" sz="quarter" idx="11" hasCustomPrompt="1"/>
          </p:nvPr>
        </p:nvSpPr>
        <p:spPr>
          <a:xfrm>
            <a:off x="4991199" y="8790592"/>
            <a:ext cx="6426382" cy="617123"/>
          </a:xfrm>
        </p:spPr>
        <p:txBody>
          <a:bodyPr/>
          <a:lstStyle>
            <a:lvl1pPr>
              <a:lnSpc>
                <a:spcPct val="100000"/>
              </a:lnSpc>
              <a:defRPr sz="3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NAME</a:t>
            </a:r>
          </a:p>
        </p:txBody>
      </p:sp>
      <p:pic>
        <p:nvPicPr>
          <p:cNvPr id="8" name="Picture 7">
            <a:extLst>
              <a:ext uri="{FF2B5EF4-FFF2-40B4-BE49-F238E27FC236}">
                <a16:creationId xmlns:a16="http://schemas.microsoft.com/office/drawing/2014/main" id="{21928A71-63AC-AA22-CF5E-DADE280D70D0}"/>
              </a:ext>
            </a:extLst>
          </p:cNvPr>
          <p:cNvPicPr>
            <a:picLocks noChangeAspect="1"/>
          </p:cNvPicPr>
          <p:nvPr userDrawn="1"/>
        </p:nvPicPr>
        <p:blipFill>
          <a:blip r:embed="rId3">
            <a:alphaModFix/>
          </a:blip>
          <a:stretch>
            <a:fillRect/>
          </a:stretch>
        </p:blipFill>
        <p:spPr>
          <a:xfrm>
            <a:off x="1215809" y="5725354"/>
            <a:ext cx="5141932" cy="719237"/>
          </a:xfrm>
          <a:prstGeom prst="rect">
            <a:avLst/>
          </a:prstGeom>
        </p:spPr>
      </p:pic>
      <p:sp>
        <p:nvSpPr>
          <p:cNvPr id="10" name="Text Placeholder 9">
            <a:extLst>
              <a:ext uri="{FF2B5EF4-FFF2-40B4-BE49-F238E27FC236}">
                <a16:creationId xmlns:a16="http://schemas.microsoft.com/office/drawing/2014/main" id="{69624D9B-A188-33FA-7E72-ED941B47023E}"/>
              </a:ext>
            </a:extLst>
          </p:cNvPr>
          <p:cNvSpPr>
            <a:spLocks noGrp="1"/>
          </p:cNvSpPr>
          <p:nvPr>
            <p:ph type="body" sz="quarter" idx="12" hasCustomPrompt="1"/>
          </p:nvPr>
        </p:nvSpPr>
        <p:spPr>
          <a:xfrm>
            <a:off x="1215809" y="1089165"/>
            <a:ext cx="5153563" cy="914400"/>
          </a:xfrm>
        </p:spPr>
        <p:txBody>
          <a:bodyPr/>
          <a:lstStyle>
            <a:lvl1pPr algn="l">
              <a:defRPr sz="32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END OF PRESENTATION</a:t>
            </a:r>
          </a:p>
        </p:txBody>
      </p:sp>
      <p:sp>
        <p:nvSpPr>
          <p:cNvPr id="11" name="Google Shape;347;p11">
            <a:extLst>
              <a:ext uri="{FF2B5EF4-FFF2-40B4-BE49-F238E27FC236}">
                <a16:creationId xmlns:a16="http://schemas.microsoft.com/office/drawing/2014/main" id="{9C9DA2D8-E968-5EE8-8218-EC68965F6E7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endParaRPr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endParaRPr>
          </a:p>
        </p:txBody>
      </p:sp>
      <p:cxnSp>
        <p:nvCxnSpPr>
          <p:cNvPr id="9" name="Google Shape;747;p29">
            <a:extLst>
              <a:ext uri="{FF2B5EF4-FFF2-40B4-BE49-F238E27FC236}">
                <a16:creationId xmlns:a16="http://schemas.microsoft.com/office/drawing/2014/main" id="{A97ACDCB-855F-BF76-D7D4-5795CF9C70F1}"/>
              </a:ext>
            </a:extLst>
          </p:cNvPr>
          <p:cNvCxnSpPr>
            <a:cxnSpLocks/>
          </p:cNvCxnSpPr>
          <p:nvPr userDrawn="1"/>
        </p:nvCxnSpPr>
        <p:spPr>
          <a:xfrm>
            <a:off x="1241282" y="7146032"/>
            <a:ext cx="22255974" cy="0"/>
          </a:xfrm>
          <a:prstGeom prst="straightConnector1">
            <a:avLst/>
          </a:prstGeom>
          <a:noFill/>
          <a:ln w="25400" cap="flat" cmpd="sng">
            <a:solidFill>
              <a:srgbClr val="FAFDFF"/>
            </a:solidFill>
            <a:prstDash val="solid"/>
            <a:miter lim="400000"/>
            <a:headEnd type="none" w="sm" len="sm"/>
            <a:tailEnd type="none" w="sm" len="sm"/>
          </a:ln>
        </p:spPr>
      </p:cxnSp>
      <p:sp>
        <p:nvSpPr>
          <p:cNvPr id="12" name="Text Placeholder 5">
            <a:extLst>
              <a:ext uri="{FF2B5EF4-FFF2-40B4-BE49-F238E27FC236}">
                <a16:creationId xmlns:a16="http://schemas.microsoft.com/office/drawing/2014/main" id="{7A14984B-99A7-B2C6-47E1-FCC530AC23B6}"/>
              </a:ext>
            </a:extLst>
          </p:cNvPr>
          <p:cNvSpPr>
            <a:spLocks noGrp="1"/>
          </p:cNvSpPr>
          <p:nvPr>
            <p:ph type="body" sz="quarter" idx="13" hasCustomPrompt="1"/>
          </p:nvPr>
        </p:nvSpPr>
        <p:spPr>
          <a:xfrm>
            <a:off x="4991199" y="9441521"/>
            <a:ext cx="6426382" cy="617123"/>
          </a:xfrm>
        </p:spPr>
        <p:txBody>
          <a:bodyPr/>
          <a:lstStyle>
            <a:lvl1pPr>
              <a:lnSpc>
                <a:spcPct val="100000"/>
              </a:lnSpc>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TITLE</a:t>
            </a:r>
          </a:p>
        </p:txBody>
      </p:sp>
      <p:sp>
        <p:nvSpPr>
          <p:cNvPr id="13" name="Text Placeholder 5">
            <a:extLst>
              <a:ext uri="{FF2B5EF4-FFF2-40B4-BE49-F238E27FC236}">
                <a16:creationId xmlns:a16="http://schemas.microsoft.com/office/drawing/2014/main" id="{7368424F-E439-46F2-E9BE-BF3A3EE5ACB1}"/>
              </a:ext>
            </a:extLst>
          </p:cNvPr>
          <p:cNvSpPr>
            <a:spLocks noGrp="1"/>
          </p:cNvSpPr>
          <p:nvPr>
            <p:ph type="body" sz="quarter" idx="14" hasCustomPrompt="1"/>
          </p:nvPr>
        </p:nvSpPr>
        <p:spPr>
          <a:xfrm>
            <a:off x="4991199" y="10542921"/>
            <a:ext cx="6426382" cy="707567"/>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EMAIL</a:t>
            </a:r>
          </a:p>
        </p:txBody>
      </p:sp>
      <p:sp>
        <p:nvSpPr>
          <p:cNvPr id="14" name="Text Placeholder 3">
            <a:extLst>
              <a:ext uri="{FF2B5EF4-FFF2-40B4-BE49-F238E27FC236}">
                <a16:creationId xmlns:a16="http://schemas.microsoft.com/office/drawing/2014/main" id="{B1FFC85C-6A75-945E-9A6D-6ADB19D510EE}"/>
              </a:ext>
            </a:extLst>
          </p:cNvPr>
          <p:cNvSpPr>
            <a:spLocks noGrp="1"/>
          </p:cNvSpPr>
          <p:nvPr>
            <p:ph type="body" sz="quarter" idx="15" hasCustomPrompt="1"/>
          </p:nvPr>
        </p:nvSpPr>
        <p:spPr>
          <a:xfrm>
            <a:off x="12693858" y="7689966"/>
            <a:ext cx="6426382" cy="802386"/>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DEPARTMENT</a:t>
            </a:r>
          </a:p>
        </p:txBody>
      </p:sp>
      <p:sp>
        <p:nvSpPr>
          <p:cNvPr id="15" name="Text Placeholder 5">
            <a:extLst>
              <a:ext uri="{FF2B5EF4-FFF2-40B4-BE49-F238E27FC236}">
                <a16:creationId xmlns:a16="http://schemas.microsoft.com/office/drawing/2014/main" id="{9F8FBD2F-0FC2-8A92-757A-B5A412751C99}"/>
              </a:ext>
            </a:extLst>
          </p:cNvPr>
          <p:cNvSpPr>
            <a:spLocks noGrp="1"/>
          </p:cNvSpPr>
          <p:nvPr>
            <p:ph type="body" sz="quarter" idx="16" hasCustomPrompt="1"/>
          </p:nvPr>
        </p:nvSpPr>
        <p:spPr>
          <a:xfrm>
            <a:off x="12693857" y="8790592"/>
            <a:ext cx="6426382" cy="617123"/>
          </a:xfrm>
        </p:spPr>
        <p:txBody>
          <a:bodyPr/>
          <a:lstStyle>
            <a:lvl1pPr>
              <a:lnSpc>
                <a:spcPct val="100000"/>
              </a:lnSpc>
              <a:defRPr sz="3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NAME</a:t>
            </a:r>
          </a:p>
        </p:txBody>
      </p:sp>
      <p:sp>
        <p:nvSpPr>
          <p:cNvPr id="16" name="Text Placeholder 5">
            <a:extLst>
              <a:ext uri="{FF2B5EF4-FFF2-40B4-BE49-F238E27FC236}">
                <a16:creationId xmlns:a16="http://schemas.microsoft.com/office/drawing/2014/main" id="{E37B4938-DB94-056B-D7C1-8C14041AD35F}"/>
              </a:ext>
            </a:extLst>
          </p:cNvPr>
          <p:cNvSpPr>
            <a:spLocks noGrp="1"/>
          </p:cNvSpPr>
          <p:nvPr>
            <p:ph type="body" sz="quarter" idx="17" hasCustomPrompt="1"/>
          </p:nvPr>
        </p:nvSpPr>
        <p:spPr>
          <a:xfrm>
            <a:off x="12693857" y="9441521"/>
            <a:ext cx="6426382" cy="617123"/>
          </a:xfrm>
        </p:spPr>
        <p:txBody>
          <a:bodyPr/>
          <a:lstStyle>
            <a:lvl1pPr>
              <a:lnSpc>
                <a:spcPct val="100000"/>
              </a:lnSpc>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TITLE</a:t>
            </a:r>
          </a:p>
        </p:txBody>
      </p:sp>
      <p:sp>
        <p:nvSpPr>
          <p:cNvPr id="17" name="Text Placeholder 5">
            <a:extLst>
              <a:ext uri="{FF2B5EF4-FFF2-40B4-BE49-F238E27FC236}">
                <a16:creationId xmlns:a16="http://schemas.microsoft.com/office/drawing/2014/main" id="{AA6BD12B-2D8C-FBB0-9E74-2AED2EF3F2CD}"/>
              </a:ext>
            </a:extLst>
          </p:cNvPr>
          <p:cNvSpPr>
            <a:spLocks noGrp="1"/>
          </p:cNvSpPr>
          <p:nvPr>
            <p:ph type="body" sz="quarter" idx="18" hasCustomPrompt="1"/>
          </p:nvPr>
        </p:nvSpPr>
        <p:spPr>
          <a:xfrm>
            <a:off x="12693857" y="10542921"/>
            <a:ext cx="6426382" cy="707567"/>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EMAIL</a:t>
            </a:r>
          </a:p>
        </p:txBody>
      </p:sp>
      <p:sp>
        <p:nvSpPr>
          <p:cNvPr id="5" name="TextBox 4">
            <a:extLst>
              <a:ext uri="{FF2B5EF4-FFF2-40B4-BE49-F238E27FC236}">
                <a16:creationId xmlns:a16="http://schemas.microsoft.com/office/drawing/2014/main" id="{B7A372DF-605C-1160-E479-8F834C7087EA}"/>
              </a:ext>
            </a:extLst>
          </p:cNvPr>
          <p:cNvSpPr txBox="1"/>
          <p:nvPr userDrawn="1"/>
        </p:nvSpPr>
        <p:spPr>
          <a:xfrm rot="16200000">
            <a:off x="327089" y="9127081"/>
            <a:ext cx="2536272" cy="707886"/>
          </a:xfrm>
          <a:prstGeom prst="rect">
            <a:avLst/>
          </a:prstGeom>
          <a:noFill/>
        </p:spPr>
        <p:txBody>
          <a:bodyPr wrap="none" rtlCol="0">
            <a:spAutoFit/>
          </a:bodyPr>
          <a:lstStyle/>
          <a:p>
            <a:r>
              <a:rPr lang="en-US" sz="4000" b="1" i="0" dirty="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rPr>
              <a:t>CONTACTS</a:t>
            </a:r>
          </a:p>
        </p:txBody>
      </p:sp>
    </p:spTree>
    <p:extLst>
      <p:ext uri="{BB962C8B-B14F-4D97-AF65-F5344CB8AC3E}">
        <p14:creationId xmlns:p14="http://schemas.microsoft.com/office/powerpoint/2010/main" val="2067161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 - Photos">
    <p:spTree>
      <p:nvGrpSpPr>
        <p:cNvPr id="1" name=""/>
        <p:cNvGrpSpPr/>
        <p:nvPr/>
      </p:nvGrpSpPr>
      <p:grpSpPr>
        <a:xfrm>
          <a:off x="0" y="0"/>
          <a:ext cx="0" cy="0"/>
          <a:chOff x="0" y="0"/>
          <a:chExt cx="0" cy="0"/>
        </a:xfrm>
      </p:grpSpPr>
      <p:pic>
        <p:nvPicPr>
          <p:cNvPr id="7" name="Google Shape;26;p1" descr="A picture containing background pattern&#10;&#10;Description automatically generated">
            <a:extLst>
              <a:ext uri="{FF2B5EF4-FFF2-40B4-BE49-F238E27FC236}">
                <a16:creationId xmlns:a16="http://schemas.microsoft.com/office/drawing/2014/main" id="{99D16EE2-8A30-302C-CB04-D3FC32AE2AB2}"/>
              </a:ext>
            </a:extLst>
          </p:cNvPr>
          <p:cNvPicPr preferRelativeResize="0"/>
          <p:nvPr userDrawn="1"/>
        </p:nvPicPr>
        <p:blipFill rotWithShape="1">
          <a:blip r:embed="rId2">
            <a:alphaModFix/>
          </a:blip>
          <a:srcRect/>
          <a:stretch/>
        </p:blipFill>
        <p:spPr>
          <a:xfrm>
            <a:off x="0" y="-107196"/>
            <a:ext cx="24506416" cy="13930391"/>
          </a:xfrm>
          <a:prstGeom prst="rect">
            <a:avLst/>
          </a:prstGeom>
          <a:noFill/>
          <a:ln>
            <a:noFill/>
          </a:ln>
        </p:spPr>
      </p:pic>
      <p:sp>
        <p:nvSpPr>
          <p:cNvPr id="2" name="Title 1">
            <a:extLst>
              <a:ext uri="{FF2B5EF4-FFF2-40B4-BE49-F238E27FC236}">
                <a16:creationId xmlns:a16="http://schemas.microsoft.com/office/drawing/2014/main" id="{A74401AD-7D9E-3F7C-F51E-DD62A0F88791}"/>
              </a:ext>
            </a:extLst>
          </p:cNvPr>
          <p:cNvSpPr>
            <a:spLocks noGrp="1"/>
          </p:cNvSpPr>
          <p:nvPr>
            <p:ph type="title" hasCustomPrompt="1"/>
          </p:nvPr>
        </p:nvSpPr>
        <p:spPr>
          <a:xfrm>
            <a:off x="1215810" y="2067517"/>
            <a:ext cx="21533066" cy="2713301"/>
          </a:xfrm>
        </p:spPr>
        <p:txBody>
          <a:bodyPr/>
          <a:lstStyle>
            <a:lvl1pPr algn="l">
              <a:defRPr sz="16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THANK YOU</a:t>
            </a:r>
          </a:p>
        </p:txBody>
      </p:sp>
      <p:sp>
        <p:nvSpPr>
          <p:cNvPr id="4" name="Text Placeholder 3">
            <a:extLst>
              <a:ext uri="{FF2B5EF4-FFF2-40B4-BE49-F238E27FC236}">
                <a16:creationId xmlns:a16="http://schemas.microsoft.com/office/drawing/2014/main" id="{35E8075C-7CD2-2680-4628-DF28EFF96CA0}"/>
              </a:ext>
            </a:extLst>
          </p:cNvPr>
          <p:cNvSpPr>
            <a:spLocks noGrp="1"/>
          </p:cNvSpPr>
          <p:nvPr>
            <p:ph type="body" sz="quarter" idx="10" hasCustomPrompt="1"/>
          </p:nvPr>
        </p:nvSpPr>
        <p:spPr>
          <a:xfrm>
            <a:off x="6566688" y="7689966"/>
            <a:ext cx="6201376" cy="802386"/>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DEPARTMENT</a:t>
            </a:r>
          </a:p>
        </p:txBody>
      </p:sp>
      <p:sp>
        <p:nvSpPr>
          <p:cNvPr id="6" name="Text Placeholder 5">
            <a:extLst>
              <a:ext uri="{FF2B5EF4-FFF2-40B4-BE49-F238E27FC236}">
                <a16:creationId xmlns:a16="http://schemas.microsoft.com/office/drawing/2014/main" id="{3057303F-8EBB-4613-5BF0-C136983447DF}"/>
              </a:ext>
            </a:extLst>
          </p:cNvPr>
          <p:cNvSpPr>
            <a:spLocks noGrp="1"/>
          </p:cNvSpPr>
          <p:nvPr>
            <p:ph type="body" sz="quarter" idx="11" hasCustomPrompt="1"/>
          </p:nvPr>
        </p:nvSpPr>
        <p:spPr>
          <a:xfrm>
            <a:off x="6566687" y="8790592"/>
            <a:ext cx="6201376" cy="617123"/>
          </a:xfrm>
        </p:spPr>
        <p:txBody>
          <a:bodyPr/>
          <a:lstStyle>
            <a:lvl1pPr>
              <a:lnSpc>
                <a:spcPct val="100000"/>
              </a:lnSpc>
              <a:defRPr sz="3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NAME</a:t>
            </a:r>
          </a:p>
        </p:txBody>
      </p:sp>
      <p:pic>
        <p:nvPicPr>
          <p:cNvPr id="8" name="Picture 7">
            <a:extLst>
              <a:ext uri="{FF2B5EF4-FFF2-40B4-BE49-F238E27FC236}">
                <a16:creationId xmlns:a16="http://schemas.microsoft.com/office/drawing/2014/main" id="{21928A71-63AC-AA22-CF5E-DADE280D70D0}"/>
              </a:ext>
            </a:extLst>
          </p:cNvPr>
          <p:cNvPicPr>
            <a:picLocks noChangeAspect="1"/>
          </p:cNvPicPr>
          <p:nvPr userDrawn="1"/>
        </p:nvPicPr>
        <p:blipFill>
          <a:blip r:embed="rId3">
            <a:alphaModFix/>
          </a:blip>
          <a:stretch>
            <a:fillRect/>
          </a:stretch>
        </p:blipFill>
        <p:spPr>
          <a:xfrm>
            <a:off x="1215809" y="5725354"/>
            <a:ext cx="5141932" cy="719237"/>
          </a:xfrm>
          <a:prstGeom prst="rect">
            <a:avLst/>
          </a:prstGeom>
        </p:spPr>
      </p:pic>
      <p:sp>
        <p:nvSpPr>
          <p:cNvPr id="10" name="Text Placeholder 9">
            <a:extLst>
              <a:ext uri="{FF2B5EF4-FFF2-40B4-BE49-F238E27FC236}">
                <a16:creationId xmlns:a16="http://schemas.microsoft.com/office/drawing/2014/main" id="{69624D9B-A188-33FA-7E72-ED941B47023E}"/>
              </a:ext>
            </a:extLst>
          </p:cNvPr>
          <p:cNvSpPr>
            <a:spLocks noGrp="1"/>
          </p:cNvSpPr>
          <p:nvPr>
            <p:ph type="body" sz="quarter" idx="12" hasCustomPrompt="1"/>
          </p:nvPr>
        </p:nvSpPr>
        <p:spPr>
          <a:xfrm>
            <a:off x="1215809" y="1089165"/>
            <a:ext cx="5153563" cy="914400"/>
          </a:xfrm>
        </p:spPr>
        <p:txBody>
          <a:bodyPr/>
          <a:lstStyle>
            <a:lvl1pPr algn="l">
              <a:defRPr sz="32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END OF PRESENTATION</a:t>
            </a:r>
          </a:p>
        </p:txBody>
      </p:sp>
      <p:sp>
        <p:nvSpPr>
          <p:cNvPr id="11" name="Google Shape;347;p11">
            <a:extLst>
              <a:ext uri="{FF2B5EF4-FFF2-40B4-BE49-F238E27FC236}">
                <a16:creationId xmlns:a16="http://schemas.microsoft.com/office/drawing/2014/main" id="{9C9DA2D8-E968-5EE8-8218-EC68965F6E7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endParaRPr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endParaRPr>
          </a:p>
        </p:txBody>
      </p:sp>
      <p:cxnSp>
        <p:nvCxnSpPr>
          <p:cNvPr id="9" name="Google Shape;747;p29">
            <a:extLst>
              <a:ext uri="{FF2B5EF4-FFF2-40B4-BE49-F238E27FC236}">
                <a16:creationId xmlns:a16="http://schemas.microsoft.com/office/drawing/2014/main" id="{A97ACDCB-855F-BF76-D7D4-5795CF9C70F1}"/>
              </a:ext>
            </a:extLst>
          </p:cNvPr>
          <p:cNvCxnSpPr>
            <a:cxnSpLocks/>
          </p:cNvCxnSpPr>
          <p:nvPr userDrawn="1"/>
        </p:nvCxnSpPr>
        <p:spPr>
          <a:xfrm>
            <a:off x="1241282" y="7146032"/>
            <a:ext cx="22255974" cy="0"/>
          </a:xfrm>
          <a:prstGeom prst="straightConnector1">
            <a:avLst/>
          </a:prstGeom>
          <a:noFill/>
          <a:ln w="25400" cap="flat" cmpd="sng">
            <a:solidFill>
              <a:srgbClr val="FAFDFF"/>
            </a:solidFill>
            <a:prstDash val="solid"/>
            <a:miter lim="400000"/>
            <a:headEnd type="none" w="sm" len="sm"/>
            <a:tailEnd type="none" w="sm" len="sm"/>
          </a:ln>
        </p:spPr>
      </p:cxnSp>
      <p:sp>
        <p:nvSpPr>
          <p:cNvPr id="12" name="Text Placeholder 5">
            <a:extLst>
              <a:ext uri="{FF2B5EF4-FFF2-40B4-BE49-F238E27FC236}">
                <a16:creationId xmlns:a16="http://schemas.microsoft.com/office/drawing/2014/main" id="{7A14984B-99A7-B2C6-47E1-FCC530AC23B6}"/>
              </a:ext>
            </a:extLst>
          </p:cNvPr>
          <p:cNvSpPr>
            <a:spLocks noGrp="1"/>
          </p:cNvSpPr>
          <p:nvPr>
            <p:ph type="body" sz="quarter" idx="13" hasCustomPrompt="1"/>
          </p:nvPr>
        </p:nvSpPr>
        <p:spPr>
          <a:xfrm>
            <a:off x="6566687" y="9441521"/>
            <a:ext cx="6201376" cy="617123"/>
          </a:xfrm>
        </p:spPr>
        <p:txBody>
          <a:bodyPr/>
          <a:lstStyle>
            <a:lvl1pPr>
              <a:lnSpc>
                <a:spcPct val="100000"/>
              </a:lnSpc>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TITLE</a:t>
            </a:r>
          </a:p>
        </p:txBody>
      </p:sp>
      <p:sp>
        <p:nvSpPr>
          <p:cNvPr id="13" name="Text Placeholder 5">
            <a:extLst>
              <a:ext uri="{FF2B5EF4-FFF2-40B4-BE49-F238E27FC236}">
                <a16:creationId xmlns:a16="http://schemas.microsoft.com/office/drawing/2014/main" id="{7368424F-E439-46F2-E9BE-BF3A3EE5ACB1}"/>
              </a:ext>
            </a:extLst>
          </p:cNvPr>
          <p:cNvSpPr>
            <a:spLocks noGrp="1"/>
          </p:cNvSpPr>
          <p:nvPr>
            <p:ph type="body" sz="quarter" idx="14" hasCustomPrompt="1"/>
          </p:nvPr>
        </p:nvSpPr>
        <p:spPr>
          <a:xfrm>
            <a:off x="6566687" y="10542921"/>
            <a:ext cx="6201376" cy="707567"/>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EMAIL</a:t>
            </a:r>
          </a:p>
        </p:txBody>
      </p:sp>
      <p:sp>
        <p:nvSpPr>
          <p:cNvPr id="5" name="TextBox 4">
            <a:extLst>
              <a:ext uri="{FF2B5EF4-FFF2-40B4-BE49-F238E27FC236}">
                <a16:creationId xmlns:a16="http://schemas.microsoft.com/office/drawing/2014/main" id="{B7A372DF-605C-1160-E479-8F834C7087EA}"/>
              </a:ext>
            </a:extLst>
          </p:cNvPr>
          <p:cNvSpPr txBox="1"/>
          <p:nvPr userDrawn="1"/>
        </p:nvSpPr>
        <p:spPr>
          <a:xfrm rot="16200000">
            <a:off x="327089" y="9127081"/>
            <a:ext cx="2536272" cy="707886"/>
          </a:xfrm>
          <a:prstGeom prst="rect">
            <a:avLst/>
          </a:prstGeom>
          <a:noFill/>
        </p:spPr>
        <p:txBody>
          <a:bodyPr wrap="none" rtlCol="0">
            <a:spAutoFit/>
          </a:bodyPr>
          <a:lstStyle/>
          <a:p>
            <a:r>
              <a:rPr lang="en-US" sz="4000" b="1" i="0" dirty="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rPr>
              <a:t>CONTACTS</a:t>
            </a:r>
          </a:p>
        </p:txBody>
      </p:sp>
      <p:sp>
        <p:nvSpPr>
          <p:cNvPr id="18" name="Picture Placeholder 17">
            <a:extLst>
              <a:ext uri="{FF2B5EF4-FFF2-40B4-BE49-F238E27FC236}">
                <a16:creationId xmlns:a16="http://schemas.microsoft.com/office/drawing/2014/main" id="{C223CBCD-CCF0-DAFA-054F-DB69B4DBDCA5}"/>
              </a:ext>
            </a:extLst>
          </p:cNvPr>
          <p:cNvSpPr>
            <a:spLocks noGrp="1"/>
          </p:cNvSpPr>
          <p:nvPr>
            <p:ph type="pic" sz="quarter" idx="19"/>
          </p:nvPr>
        </p:nvSpPr>
        <p:spPr>
          <a:xfrm>
            <a:off x="2364501" y="7603072"/>
            <a:ext cx="3816350" cy="3816350"/>
          </a:xfrm>
          <a:prstGeom prst="ellipse">
            <a:avLst/>
          </a:prstGeom>
        </p:spPr>
        <p:txBody>
          <a:bodyPr/>
          <a:lstStyle/>
          <a:p>
            <a:endParaRPr lang="en-US"/>
          </a:p>
        </p:txBody>
      </p:sp>
      <p:sp>
        <p:nvSpPr>
          <p:cNvPr id="19" name="Text Placeholder 3">
            <a:extLst>
              <a:ext uri="{FF2B5EF4-FFF2-40B4-BE49-F238E27FC236}">
                <a16:creationId xmlns:a16="http://schemas.microsoft.com/office/drawing/2014/main" id="{82C28D6C-B3C7-9B61-1C81-A7D68AA4AF3F}"/>
              </a:ext>
            </a:extLst>
          </p:cNvPr>
          <p:cNvSpPr>
            <a:spLocks noGrp="1"/>
          </p:cNvSpPr>
          <p:nvPr>
            <p:ph type="body" sz="quarter" idx="20" hasCustomPrompt="1"/>
          </p:nvPr>
        </p:nvSpPr>
        <p:spPr>
          <a:xfrm>
            <a:off x="17090037" y="7689966"/>
            <a:ext cx="6201376" cy="802386"/>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DEPARTMENT</a:t>
            </a:r>
          </a:p>
        </p:txBody>
      </p:sp>
      <p:sp>
        <p:nvSpPr>
          <p:cNvPr id="20" name="Text Placeholder 5">
            <a:extLst>
              <a:ext uri="{FF2B5EF4-FFF2-40B4-BE49-F238E27FC236}">
                <a16:creationId xmlns:a16="http://schemas.microsoft.com/office/drawing/2014/main" id="{0BBF90BE-D745-E92D-D960-5F2616E726B0}"/>
              </a:ext>
            </a:extLst>
          </p:cNvPr>
          <p:cNvSpPr>
            <a:spLocks noGrp="1"/>
          </p:cNvSpPr>
          <p:nvPr>
            <p:ph type="body" sz="quarter" idx="21" hasCustomPrompt="1"/>
          </p:nvPr>
        </p:nvSpPr>
        <p:spPr>
          <a:xfrm>
            <a:off x="17090036" y="8790592"/>
            <a:ext cx="6201376" cy="617123"/>
          </a:xfrm>
        </p:spPr>
        <p:txBody>
          <a:bodyPr/>
          <a:lstStyle>
            <a:lvl1pPr>
              <a:lnSpc>
                <a:spcPct val="100000"/>
              </a:lnSpc>
              <a:defRPr sz="36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NAME</a:t>
            </a:r>
          </a:p>
        </p:txBody>
      </p:sp>
      <p:sp>
        <p:nvSpPr>
          <p:cNvPr id="21" name="Text Placeholder 5">
            <a:extLst>
              <a:ext uri="{FF2B5EF4-FFF2-40B4-BE49-F238E27FC236}">
                <a16:creationId xmlns:a16="http://schemas.microsoft.com/office/drawing/2014/main" id="{8E466B1D-459A-0439-7375-83480E25F58A}"/>
              </a:ext>
            </a:extLst>
          </p:cNvPr>
          <p:cNvSpPr>
            <a:spLocks noGrp="1"/>
          </p:cNvSpPr>
          <p:nvPr>
            <p:ph type="body" sz="quarter" idx="22" hasCustomPrompt="1"/>
          </p:nvPr>
        </p:nvSpPr>
        <p:spPr>
          <a:xfrm>
            <a:off x="17090036" y="9441521"/>
            <a:ext cx="6201376" cy="617123"/>
          </a:xfrm>
        </p:spPr>
        <p:txBody>
          <a:bodyPr/>
          <a:lstStyle>
            <a:lvl1pPr>
              <a:lnSpc>
                <a:spcPct val="100000"/>
              </a:lnSpc>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TITLE</a:t>
            </a:r>
          </a:p>
        </p:txBody>
      </p:sp>
      <p:sp>
        <p:nvSpPr>
          <p:cNvPr id="22" name="Text Placeholder 5">
            <a:extLst>
              <a:ext uri="{FF2B5EF4-FFF2-40B4-BE49-F238E27FC236}">
                <a16:creationId xmlns:a16="http://schemas.microsoft.com/office/drawing/2014/main" id="{1BC047F3-7FB7-F433-D8BB-2D989C86DAD5}"/>
              </a:ext>
            </a:extLst>
          </p:cNvPr>
          <p:cNvSpPr>
            <a:spLocks noGrp="1"/>
          </p:cNvSpPr>
          <p:nvPr>
            <p:ph type="body" sz="quarter" idx="23" hasCustomPrompt="1"/>
          </p:nvPr>
        </p:nvSpPr>
        <p:spPr>
          <a:xfrm>
            <a:off x="17090036" y="10542921"/>
            <a:ext cx="6201376" cy="707567"/>
          </a:xfrm>
        </p:spPr>
        <p:txBody>
          <a:bodyPr/>
          <a:lstStyle>
            <a:lvl1pPr>
              <a:lnSpc>
                <a:spcPct val="100000"/>
              </a:lnSpc>
              <a:defRPr sz="4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EMAIL</a:t>
            </a:r>
          </a:p>
        </p:txBody>
      </p:sp>
      <p:sp>
        <p:nvSpPr>
          <p:cNvPr id="23" name="Picture Placeholder 17">
            <a:extLst>
              <a:ext uri="{FF2B5EF4-FFF2-40B4-BE49-F238E27FC236}">
                <a16:creationId xmlns:a16="http://schemas.microsoft.com/office/drawing/2014/main" id="{4CE74CAA-1050-5FBF-948D-D5510B5A9748}"/>
              </a:ext>
            </a:extLst>
          </p:cNvPr>
          <p:cNvSpPr>
            <a:spLocks noGrp="1"/>
          </p:cNvSpPr>
          <p:nvPr>
            <p:ph type="pic" sz="quarter" idx="24"/>
          </p:nvPr>
        </p:nvSpPr>
        <p:spPr>
          <a:xfrm>
            <a:off x="12887850" y="7603072"/>
            <a:ext cx="3816350" cy="3816350"/>
          </a:xfrm>
          <a:prstGeom prst="ellipse">
            <a:avLst/>
          </a:prstGeom>
        </p:spPr>
        <p:txBody>
          <a:bodyPr/>
          <a:lstStyle/>
          <a:p>
            <a:endParaRPr lang="en-US"/>
          </a:p>
        </p:txBody>
      </p:sp>
    </p:spTree>
    <p:extLst>
      <p:ext uri="{BB962C8B-B14F-4D97-AF65-F5344CB8AC3E}">
        <p14:creationId xmlns:p14="http://schemas.microsoft.com/office/powerpoint/2010/main" val="3333294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el &amp; Untertitel" type="tx">
  <p:cSld name="Titel &amp; Untertitel">
    <p:spTree>
      <p:nvGrpSpPr>
        <p:cNvPr id="1" name="Shape 11"/>
        <p:cNvGrpSpPr/>
        <p:nvPr/>
      </p:nvGrpSpPr>
      <p:grpSpPr>
        <a:xfrm>
          <a:off x="0" y="0"/>
          <a:ext cx="0" cy="0"/>
          <a:chOff x="0" y="0"/>
          <a:chExt cx="0" cy="0"/>
        </a:xfrm>
      </p:grpSpPr>
      <p:sp>
        <p:nvSpPr>
          <p:cNvPr id="12" name="Google Shape;12;p32"/>
          <p:cNvSpPr txBox="1">
            <a:spLocks noGrp="1"/>
          </p:cNvSpPr>
          <p:nvPr>
            <p:ph type="title"/>
          </p:nvPr>
        </p:nvSpPr>
        <p:spPr>
          <a:xfrm>
            <a:off x="2027039" y="2025848"/>
            <a:ext cx="20317222" cy="1782763"/>
          </a:xfrm>
          <a:prstGeom prst="rect">
            <a:avLst/>
          </a:prstGeom>
          <a:noFill/>
          <a:ln>
            <a:noFill/>
          </a:ln>
        </p:spPr>
        <p:txBody>
          <a:bodyPr spcFirstLastPara="1" wrap="square" lIns="0" tIns="0" rIns="0" bIns="0" anchor="t" anchorCtr="0">
            <a:normAutofit/>
          </a:bodyPr>
          <a:lstStyle>
            <a:lvl1pPr lvl="0" algn="l">
              <a:lnSpc>
                <a:spcPct val="80000"/>
              </a:lnSpc>
              <a:spcBef>
                <a:spcPts val="0"/>
              </a:spcBef>
              <a:spcAft>
                <a:spcPts val="0"/>
              </a:spcAft>
              <a:buClr>
                <a:srgbClr val="212121"/>
              </a:buClr>
              <a:buSzPts val="1800"/>
              <a:buNone/>
              <a:defRPr/>
            </a:lvl1pPr>
            <a:lvl2pPr lvl="1" algn="l">
              <a:lnSpc>
                <a:spcPct val="80000"/>
              </a:lnSpc>
              <a:spcBef>
                <a:spcPts val="0"/>
              </a:spcBef>
              <a:spcAft>
                <a:spcPts val="0"/>
              </a:spcAft>
              <a:buClr>
                <a:srgbClr val="212121"/>
              </a:buClr>
              <a:buSzPts val="1800"/>
              <a:buNone/>
              <a:defRPr/>
            </a:lvl2pPr>
            <a:lvl3pPr lvl="2" algn="l">
              <a:lnSpc>
                <a:spcPct val="80000"/>
              </a:lnSpc>
              <a:spcBef>
                <a:spcPts val="0"/>
              </a:spcBef>
              <a:spcAft>
                <a:spcPts val="0"/>
              </a:spcAft>
              <a:buClr>
                <a:srgbClr val="212121"/>
              </a:buClr>
              <a:buSzPts val="1800"/>
              <a:buNone/>
              <a:defRPr/>
            </a:lvl3pPr>
            <a:lvl4pPr lvl="3" algn="l">
              <a:lnSpc>
                <a:spcPct val="80000"/>
              </a:lnSpc>
              <a:spcBef>
                <a:spcPts val="0"/>
              </a:spcBef>
              <a:spcAft>
                <a:spcPts val="0"/>
              </a:spcAft>
              <a:buClr>
                <a:srgbClr val="212121"/>
              </a:buClr>
              <a:buSzPts val="1800"/>
              <a:buNone/>
              <a:defRPr/>
            </a:lvl4pPr>
            <a:lvl5pPr lvl="4" algn="l">
              <a:lnSpc>
                <a:spcPct val="80000"/>
              </a:lnSpc>
              <a:spcBef>
                <a:spcPts val="0"/>
              </a:spcBef>
              <a:spcAft>
                <a:spcPts val="0"/>
              </a:spcAft>
              <a:buClr>
                <a:srgbClr val="212121"/>
              </a:buClr>
              <a:buSzPts val="1800"/>
              <a:buNone/>
              <a:defRPr/>
            </a:lvl5pPr>
            <a:lvl6pPr lvl="5" algn="l">
              <a:lnSpc>
                <a:spcPct val="80000"/>
              </a:lnSpc>
              <a:spcBef>
                <a:spcPts val="0"/>
              </a:spcBef>
              <a:spcAft>
                <a:spcPts val="0"/>
              </a:spcAft>
              <a:buClr>
                <a:srgbClr val="212121"/>
              </a:buClr>
              <a:buSzPts val="1800"/>
              <a:buNone/>
              <a:defRPr/>
            </a:lvl6pPr>
            <a:lvl7pPr lvl="6" algn="l">
              <a:lnSpc>
                <a:spcPct val="80000"/>
              </a:lnSpc>
              <a:spcBef>
                <a:spcPts val="0"/>
              </a:spcBef>
              <a:spcAft>
                <a:spcPts val="0"/>
              </a:spcAft>
              <a:buClr>
                <a:srgbClr val="212121"/>
              </a:buClr>
              <a:buSzPts val="1800"/>
              <a:buNone/>
              <a:defRPr/>
            </a:lvl7pPr>
            <a:lvl8pPr lvl="7" algn="l">
              <a:lnSpc>
                <a:spcPct val="80000"/>
              </a:lnSpc>
              <a:spcBef>
                <a:spcPts val="0"/>
              </a:spcBef>
              <a:spcAft>
                <a:spcPts val="0"/>
              </a:spcAft>
              <a:buClr>
                <a:srgbClr val="212121"/>
              </a:buClr>
              <a:buSzPts val="1800"/>
              <a:buNone/>
              <a:defRPr/>
            </a:lvl8pPr>
            <a:lvl9pPr lvl="8" algn="l">
              <a:lnSpc>
                <a:spcPct val="80000"/>
              </a:lnSpc>
              <a:spcBef>
                <a:spcPts val="0"/>
              </a:spcBef>
              <a:spcAft>
                <a:spcPts val="0"/>
              </a:spcAft>
              <a:buClr>
                <a:srgbClr val="212121"/>
              </a:buClr>
              <a:buSzPts val="1800"/>
              <a:buNone/>
              <a:defRPr/>
            </a:lvl9pPr>
          </a:lstStyle>
          <a:p>
            <a:endParaRPr/>
          </a:p>
        </p:txBody>
      </p:sp>
      <p:sp>
        <p:nvSpPr>
          <p:cNvPr id="13" name="Google Shape;13;p32"/>
          <p:cNvSpPr txBox="1">
            <a:spLocks noGrp="1"/>
          </p:cNvSpPr>
          <p:nvPr>
            <p:ph type="body" idx="1"/>
          </p:nvPr>
        </p:nvSpPr>
        <p:spPr>
          <a:xfrm>
            <a:off x="2027039" y="4577079"/>
            <a:ext cx="20317222" cy="5848133"/>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212121"/>
              </a:buClr>
              <a:buSzPts val="8400"/>
              <a:buFont typeface="Helvetica Neue"/>
              <a:buNone/>
              <a:defRPr sz="8400" b="0" i="0">
                <a:solidFill>
                  <a:srgbClr val="212121"/>
                </a:solidFill>
                <a:latin typeface="Helvetica" pitchFamily="2" charset="0"/>
                <a:ea typeface="Helvetica Neue"/>
                <a:cs typeface="Helvetica Neue"/>
                <a:sym typeface="Helvetica Neue"/>
              </a:defRPr>
            </a:lvl1pPr>
            <a:lvl2pPr marL="914400" lvl="1" indent="-228600" algn="l">
              <a:lnSpc>
                <a:spcPct val="100000"/>
              </a:lnSpc>
              <a:spcBef>
                <a:spcPts val="0"/>
              </a:spcBef>
              <a:spcAft>
                <a:spcPts val="0"/>
              </a:spcAft>
              <a:buClr>
                <a:srgbClr val="212121"/>
              </a:buClr>
              <a:buSzPts val="4800"/>
              <a:buFont typeface="Montserrat"/>
              <a:buNone/>
              <a:defRPr sz="4800">
                <a:solidFill>
                  <a:srgbClr val="212121"/>
                </a:solidFill>
                <a:latin typeface="Montserrat"/>
                <a:ea typeface="Montserrat"/>
                <a:cs typeface="Montserrat"/>
                <a:sym typeface="Montserrat"/>
              </a:defRPr>
            </a:lvl2pPr>
            <a:lvl3pPr marL="1371600" lvl="2" indent="-228600" algn="l">
              <a:lnSpc>
                <a:spcPct val="120000"/>
              </a:lnSpc>
              <a:spcBef>
                <a:spcPts val="5900"/>
              </a:spcBef>
              <a:spcAft>
                <a:spcPts val="0"/>
              </a:spcAft>
              <a:buClr>
                <a:srgbClr val="5E5E5E"/>
              </a:buClr>
              <a:buSzPts val="1800"/>
              <a:buNone/>
              <a:defRPr/>
            </a:lvl3pPr>
            <a:lvl4pPr marL="1828800" lvl="3" indent="-228600" algn="l">
              <a:lnSpc>
                <a:spcPct val="120000"/>
              </a:lnSpc>
              <a:spcBef>
                <a:spcPts val="4500"/>
              </a:spcBef>
              <a:spcAft>
                <a:spcPts val="0"/>
              </a:spcAft>
              <a:buClr>
                <a:srgbClr val="929292"/>
              </a:buClr>
              <a:buSzPts val="3000"/>
              <a:buFont typeface="Helvetica Neue Light"/>
              <a:buNone/>
              <a:defRPr>
                <a:solidFill>
                  <a:srgbClr val="929292"/>
                </a:solidFill>
                <a:latin typeface="Helvetica Neue Light"/>
                <a:ea typeface="Helvetica Neue Light"/>
                <a:cs typeface="Helvetica Neue Light"/>
                <a:sym typeface="Helvetica Neue Light"/>
              </a:defRPr>
            </a:lvl4pPr>
            <a:lvl5pPr marL="2286000" lvl="4" indent="-228600" algn="l">
              <a:lnSpc>
                <a:spcPct val="120000"/>
              </a:lnSpc>
              <a:spcBef>
                <a:spcPts val="0"/>
              </a:spcBef>
              <a:spcAft>
                <a:spcPts val="0"/>
              </a:spcAft>
              <a:buClr>
                <a:srgbClr val="009193"/>
              </a:buClr>
              <a:buSzPts val="3000"/>
              <a:buFont typeface="Helvetica Neue Light"/>
              <a:buNone/>
              <a:defRPr>
                <a:solidFill>
                  <a:srgbClr val="009193"/>
                </a:solidFill>
                <a:latin typeface="Helvetica Neue Light"/>
                <a:ea typeface="Helvetica Neue Light"/>
                <a:cs typeface="Helvetica Neue Light"/>
                <a:sym typeface="Helvetica Neue Light"/>
              </a:defRPr>
            </a:lvl5pPr>
            <a:lvl6pPr marL="2743200" lvl="5" indent="-314325" algn="l">
              <a:lnSpc>
                <a:spcPct val="120000"/>
              </a:lnSpc>
              <a:spcBef>
                <a:spcPts val="5200"/>
              </a:spcBef>
              <a:spcAft>
                <a:spcPts val="0"/>
              </a:spcAft>
              <a:buClr>
                <a:srgbClr val="5E5E5E"/>
              </a:buClr>
              <a:buSzPts val="1350"/>
              <a:buChar char="•"/>
              <a:defRPr/>
            </a:lvl6pPr>
            <a:lvl7pPr marL="3200400" lvl="6" indent="-314325" algn="l">
              <a:lnSpc>
                <a:spcPct val="120000"/>
              </a:lnSpc>
              <a:spcBef>
                <a:spcPts val="5200"/>
              </a:spcBef>
              <a:spcAft>
                <a:spcPts val="0"/>
              </a:spcAft>
              <a:buClr>
                <a:srgbClr val="5E5E5E"/>
              </a:buClr>
              <a:buSzPts val="1350"/>
              <a:buChar char="•"/>
              <a:defRPr/>
            </a:lvl7pPr>
            <a:lvl8pPr marL="3657600" lvl="7" indent="-314325" algn="l">
              <a:lnSpc>
                <a:spcPct val="120000"/>
              </a:lnSpc>
              <a:spcBef>
                <a:spcPts val="5200"/>
              </a:spcBef>
              <a:spcAft>
                <a:spcPts val="0"/>
              </a:spcAft>
              <a:buClr>
                <a:srgbClr val="5E5E5E"/>
              </a:buClr>
              <a:buSzPts val="1350"/>
              <a:buChar char="•"/>
              <a:defRPr/>
            </a:lvl8pPr>
            <a:lvl9pPr marL="4114800" lvl="8" indent="-314325" algn="l">
              <a:lnSpc>
                <a:spcPct val="120000"/>
              </a:lnSpc>
              <a:spcBef>
                <a:spcPts val="5200"/>
              </a:spcBef>
              <a:spcAft>
                <a:spcPts val="0"/>
              </a:spcAft>
              <a:buClr>
                <a:srgbClr val="5E5E5E"/>
              </a:buClr>
              <a:buSzPts val="1350"/>
              <a:buChar char="•"/>
              <a:defRPr/>
            </a:lvl9pPr>
          </a:lstStyle>
          <a:p>
            <a:endParaRPr dirty="0"/>
          </a:p>
        </p:txBody>
      </p:sp>
      <p:sp>
        <p:nvSpPr>
          <p:cNvPr id="14" name="Google Shape;14;p32"/>
          <p:cNvSpPr txBox="1">
            <a:spLocks noGrp="1"/>
          </p:cNvSpPr>
          <p:nvPr>
            <p:ph type="sldNum" idx="12"/>
          </p:nvPr>
        </p:nvSpPr>
        <p:spPr>
          <a:xfrm>
            <a:off x="21848960" y="12319000"/>
            <a:ext cx="509729" cy="1136721"/>
          </a:xfrm>
          <a:prstGeom prst="rect">
            <a:avLst/>
          </a:prstGeom>
          <a:noFill/>
          <a:ln>
            <a:noFill/>
          </a:ln>
        </p:spPr>
        <p:txBody>
          <a:bodyPr spcFirstLastPara="1" wrap="square" lIns="50800" tIns="50800" rIns="50800" bIns="50800" anchor="t" anchorCtr="0">
            <a:spAutoFit/>
          </a:bodyPr>
          <a:lstStyle>
            <a:lvl1pPr marL="0" marR="0" lvl="0"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Light" panose="020B0403020202020204" pitchFamily="34" charset="0"/>
                <a:ea typeface="Helvetica Neue Light"/>
                <a:cs typeface="Helvetica Light" panose="020B0403020202020204" pitchFamily="34" charset="0"/>
                <a:sym typeface="Helvetica Neue Light"/>
              </a:defRPr>
            </a:lvl1pPr>
            <a:lvl2pPr marL="0" marR="0" lvl="1"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2pPr>
            <a:lvl3pPr marL="0" marR="0" lvl="2"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3pPr>
            <a:lvl4pPr marL="0" marR="0" lvl="3"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4pPr>
            <a:lvl5pPr marL="0" marR="0" lvl="4"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5pPr>
            <a:lvl6pPr marL="0" marR="0" lvl="5"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6pPr>
            <a:lvl7pPr marL="0" marR="0" lvl="6"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7pPr>
            <a:lvl8pPr marL="0" marR="0" lvl="7"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8pPr>
            <a:lvl9pPr marL="0" marR="0" lvl="8" indent="0" algn="l">
              <a:lnSpc>
                <a:spcPct val="120000"/>
              </a:lnSpc>
              <a:spcBef>
                <a:spcPts val="0"/>
              </a:spcBef>
              <a:spcAft>
                <a:spcPts val="0"/>
              </a:spcAft>
              <a:buClr>
                <a:srgbClr val="797979"/>
              </a:buClr>
              <a:buSzPts val="2800"/>
              <a:buFont typeface="Helvetica Neue Light"/>
              <a:buNone/>
              <a:defRPr sz="2800" b="0" i="0" u="none" strike="noStrike" cap="none">
                <a:solidFill>
                  <a:srgbClr val="797979"/>
                </a:solidFill>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793082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slide-028">
  <p:cSld name="slide-028">
    <p:spTree>
      <p:nvGrpSpPr>
        <p:cNvPr id="1" name="Shape 15"/>
        <p:cNvGrpSpPr/>
        <p:nvPr/>
      </p:nvGrpSpPr>
      <p:grpSpPr>
        <a:xfrm>
          <a:off x="0" y="0"/>
          <a:ext cx="0" cy="0"/>
          <a:chOff x="0" y="0"/>
          <a:chExt cx="0" cy="0"/>
        </a:xfrm>
      </p:grpSpPr>
      <p:sp>
        <p:nvSpPr>
          <p:cNvPr id="17" name="Google Shape;17;p33"/>
          <p:cNvSpPr>
            <a:spLocks noGrp="1"/>
          </p:cNvSpPr>
          <p:nvPr>
            <p:ph type="pic" idx="2"/>
          </p:nvPr>
        </p:nvSpPr>
        <p:spPr>
          <a:xfrm>
            <a:off x="-1" y="9148384"/>
            <a:ext cx="24384199" cy="4567617"/>
          </a:xfrm>
          <a:prstGeom prst="rect">
            <a:avLst/>
          </a:prstGeom>
          <a:solidFill>
            <a:schemeClr val="lt2"/>
          </a:solidFill>
          <a:ln>
            <a:noFill/>
          </a:ln>
        </p:spPr>
      </p:sp>
      <p:sp>
        <p:nvSpPr>
          <p:cNvPr id="18" name="Google Shape;18;p33"/>
          <p:cNvSpPr txBox="1">
            <a:spLocks noGrp="1"/>
          </p:cNvSpPr>
          <p:nvPr>
            <p:ph type="sldNum" idx="12"/>
          </p:nvPr>
        </p:nvSpPr>
        <p:spPr>
          <a:xfrm>
            <a:off x="11959031" y="13081000"/>
            <a:ext cx="453238" cy="841256"/>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Light" panose="020B0403020202020204" pitchFamily="34" charset="0"/>
                <a:ea typeface="Helvetica Neue Light"/>
                <a:cs typeface="Helvetica Light" panose="020B0403020202020204" pitchFamily="34" charset="0"/>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3894885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lide-001">
  <p:cSld name="slide-001">
    <p:spTree>
      <p:nvGrpSpPr>
        <p:cNvPr id="1" name="Shape 19"/>
        <p:cNvGrpSpPr/>
        <p:nvPr/>
      </p:nvGrpSpPr>
      <p:grpSpPr>
        <a:xfrm>
          <a:off x="0" y="0"/>
          <a:ext cx="0" cy="0"/>
          <a:chOff x="0" y="0"/>
          <a:chExt cx="0" cy="0"/>
        </a:xfrm>
      </p:grpSpPr>
      <p:sp>
        <p:nvSpPr>
          <p:cNvPr id="20" name="Google Shape;20;p34"/>
          <p:cNvSpPr txBox="1">
            <a:spLocks noGrp="1"/>
          </p:cNvSpPr>
          <p:nvPr>
            <p:ph type="sldNum" idx="12"/>
          </p:nvPr>
        </p:nvSpPr>
        <p:spPr>
          <a:xfrm>
            <a:off x="11959031" y="13081000"/>
            <a:ext cx="453238" cy="841256"/>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Light" panose="020B0403020202020204" pitchFamily="34" charset="0"/>
                <a:ea typeface="Helvetica Neue Light"/>
                <a:cs typeface="Helvetica Light" panose="020B0403020202020204" pitchFamily="34" charset="0"/>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mtClean="0"/>
              <a:pPr/>
              <a:t>‹#›</a:t>
            </a:fld>
            <a:endParaRPr lang="en-US" dirty="0"/>
          </a:p>
        </p:txBody>
      </p:sp>
      <p:sp>
        <p:nvSpPr>
          <p:cNvPr id="21" name="Google Shape;21;p34"/>
          <p:cNvSpPr>
            <a:spLocks noGrp="1"/>
          </p:cNvSpPr>
          <p:nvPr>
            <p:ph type="pic" idx="2"/>
          </p:nvPr>
        </p:nvSpPr>
        <p:spPr>
          <a:xfrm>
            <a:off x="11172396" y="0"/>
            <a:ext cx="13211604" cy="13716000"/>
          </a:xfrm>
          <a:prstGeom prst="rect">
            <a:avLst/>
          </a:prstGeom>
          <a:solidFill>
            <a:schemeClr val="lt2"/>
          </a:solidFill>
          <a:ln>
            <a:noFill/>
          </a:ln>
        </p:spPr>
      </p:sp>
    </p:spTree>
    <p:extLst>
      <p:ext uri="{BB962C8B-B14F-4D97-AF65-F5344CB8AC3E}">
        <p14:creationId xmlns:p14="http://schemas.microsoft.com/office/powerpoint/2010/main" val="2354961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pic>
        <p:nvPicPr>
          <p:cNvPr id="7" name="Google Shape;26;p1" descr="A picture containing background pattern&#10;&#10;Description automatically generated">
            <a:extLst>
              <a:ext uri="{FF2B5EF4-FFF2-40B4-BE49-F238E27FC236}">
                <a16:creationId xmlns:a16="http://schemas.microsoft.com/office/drawing/2014/main" id="{99D16EE2-8A30-302C-CB04-D3FC32AE2AB2}"/>
              </a:ext>
            </a:extLst>
          </p:cNvPr>
          <p:cNvPicPr preferRelativeResize="0"/>
          <p:nvPr userDrawn="1"/>
        </p:nvPicPr>
        <p:blipFill rotWithShape="1">
          <a:blip r:embed="rId2">
            <a:alphaModFix/>
          </a:blip>
          <a:srcRect/>
          <a:stretch/>
        </p:blipFill>
        <p:spPr>
          <a:xfrm>
            <a:off x="0" y="-107196"/>
            <a:ext cx="24506416" cy="13930391"/>
          </a:xfrm>
          <a:prstGeom prst="rect">
            <a:avLst/>
          </a:prstGeom>
          <a:noFill/>
          <a:ln>
            <a:noFill/>
          </a:ln>
        </p:spPr>
      </p:pic>
      <p:sp>
        <p:nvSpPr>
          <p:cNvPr id="2" name="Title 1">
            <a:extLst>
              <a:ext uri="{FF2B5EF4-FFF2-40B4-BE49-F238E27FC236}">
                <a16:creationId xmlns:a16="http://schemas.microsoft.com/office/drawing/2014/main" id="{A74401AD-7D9E-3F7C-F51E-DD62A0F88791}"/>
              </a:ext>
            </a:extLst>
          </p:cNvPr>
          <p:cNvSpPr>
            <a:spLocks noGrp="1"/>
          </p:cNvSpPr>
          <p:nvPr>
            <p:ph type="title" hasCustomPrompt="1"/>
          </p:nvPr>
        </p:nvSpPr>
        <p:spPr>
          <a:xfrm>
            <a:off x="2120900" y="7535118"/>
            <a:ext cx="20627975" cy="1483122"/>
          </a:xfrm>
        </p:spPr>
        <p:txBody>
          <a:bodyPr/>
          <a:lstStyle>
            <a:lvl1pPr algn="ctr">
              <a:defRPr sz="7200" b="1"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Presentation Name</a:t>
            </a:r>
          </a:p>
        </p:txBody>
      </p:sp>
      <p:sp>
        <p:nvSpPr>
          <p:cNvPr id="4" name="Text Placeholder 3">
            <a:extLst>
              <a:ext uri="{FF2B5EF4-FFF2-40B4-BE49-F238E27FC236}">
                <a16:creationId xmlns:a16="http://schemas.microsoft.com/office/drawing/2014/main" id="{35E8075C-7CD2-2680-4628-DF28EFF96CA0}"/>
              </a:ext>
            </a:extLst>
          </p:cNvPr>
          <p:cNvSpPr>
            <a:spLocks noGrp="1"/>
          </p:cNvSpPr>
          <p:nvPr>
            <p:ph type="body" sz="quarter" idx="10" hasCustomPrompt="1"/>
          </p:nvPr>
        </p:nvSpPr>
        <p:spPr>
          <a:xfrm>
            <a:off x="1373131" y="10543586"/>
            <a:ext cx="6426382" cy="914400"/>
          </a:xfrm>
        </p:spPr>
        <p:txBody>
          <a:bodyPr/>
          <a:lstStyle>
            <a:lvl1pPr>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Presenter</a:t>
            </a:r>
          </a:p>
        </p:txBody>
      </p:sp>
      <p:sp>
        <p:nvSpPr>
          <p:cNvPr id="6" name="Text Placeholder 5">
            <a:extLst>
              <a:ext uri="{FF2B5EF4-FFF2-40B4-BE49-F238E27FC236}">
                <a16:creationId xmlns:a16="http://schemas.microsoft.com/office/drawing/2014/main" id="{3057303F-8EBB-4613-5BF0-C136983447DF}"/>
              </a:ext>
            </a:extLst>
          </p:cNvPr>
          <p:cNvSpPr>
            <a:spLocks noGrp="1"/>
          </p:cNvSpPr>
          <p:nvPr>
            <p:ph type="body" sz="quarter" idx="11" hasCustomPrompt="1"/>
          </p:nvPr>
        </p:nvSpPr>
        <p:spPr>
          <a:xfrm>
            <a:off x="1373130" y="11457986"/>
            <a:ext cx="6426382" cy="914400"/>
          </a:xfrm>
        </p:spPr>
        <p:txBody>
          <a:bodyPr/>
          <a:lstStyle>
            <a:lvl1pPr>
              <a:defRPr sz="36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Title</a:t>
            </a:r>
          </a:p>
        </p:txBody>
      </p:sp>
      <p:pic>
        <p:nvPicPr>
          <p:cNvPr id="8" name="Picture 7">
            <a:extLst>
              <a:ext uri="{FF2B5EF4-FFF2-40B4-BE49-F238E27FC236}">
                <a16:creationId xmlns:a16="http://schemas.microsoft.com/office/drawing/2014/main" id="{21928A71-63AC-AA22-CF5E-DADE280D70D0}"/>
              </a:ext>
            </a:extLst>
          </p:cNvPr>
          <p:cNvPicPr>
            <a:picLocks noChangeAspect="1"/>
          </p:cNvPicPr>
          <p:nvPr userDrawn="1"/>
        </p:nvPicPr>
        <p:blipFill>
          <a:blip r:embed="rId3">
            <a:alphaModFix/>
          </a:blip>
          <a:stretch>
            <a:fillRect/>
          </a:stretch>
        </p:blipFill>
        <p:spPr>
          <a:xfrm>
            <a:off x="5367807" y="4438229"/>
            <a:ext cx="13689704" cy="1914872"/>
          </a:xfrm>
          <a:prstGeom prst="rect">
            <a:avLst/>
          </a:prstGeom>
        </p:spPr>
      </p:pic>
      <p:sp>
        <p:nvSpPr>
          <p:cNvPr id="10" name="Text Placeholder 9">
            <a:extLst>
              <a:ext uri="{FF2B5EF4-FFF2-40B4-BE49-F238E27FC236}">
                <a16:creationId xmlns:a16="http://schemas.microsoft.com/office/drawing/2014/main" id="{69624D9B-A188-33FA-7E72-ED941B47023E}"/>
              </a:ext>
            </a:extLst>
          </p:cNvPr>
          <p:cNvSpPr>
            <a:spLocks noGrp="1"/>
          </p:cNvSpPr>
          <p:nvPr>
            <p:ph type="body" sz="quarter" idx="12" hasCustomPrompt="1"/>
          </p:nvPr>
        </p:nvSpPr>
        <p:spPr>
          <a:xfrm>
            <a:off x="10088423" y="9050360"/>
            <a:ext cx="4248472" cy="914400"/>
          </a:xfrm>
        </p:spPr>
        <p:txBody>
          <a:bodyPr/>
          <a:lstStyle>
            <a:lvl1pPr algn="ctr">
              <a:defRPr sz="32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pPr lvl="0"/>
            <a:r>
              <a:rPr lang="en-US" dirty="0"/>
              <a:t>Date</a:t>
            </a:r>
          </a:p>
        </p:txBody>
      </p:sp>
      <p:sp>
        <p:nvSpPr>
          <p:cNvPr id="11" name="Google Shape;347;p11">
            <a:extLst>
              <a:ext uri="{FF2B5EF4-FFF2-40B4-BE49-F238E27FC236}">
                <a16:creationId xmlns:a16="http://schemas.microsoft.com/office/drawing/2014/main" id="{9C9DA2D8-E968-5EE8-8218-EC68965F6E7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endParaRPr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endParaRPr>
          </a:p>
        </p:txBody>
      </p:sp>
    </p:spTree>
    <p:extLst>
      <p:ext uri="{BB962C8B-B14F-4D97-AF65-F5344CB8AC3E}">
        <p14:creationId xmlns:p14="http://schemas.microsoft.com/office/powerpoint/2010/main" val="4205001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tegory Title and Content">
    <p:spTree>
      <p:nvGrpSpPr>
        <p:cNvPr id="1" name=""/>
        <p:cNvGrpSpPr/>
        <p:nvPr/>
      </p:nvGrpSpPr>
      <p:grpSpPr>
        <a:xfrm>
          <a:off x="0" y="0"/>
          <a:ext cx="0" cy="0"/>
          <a:chOff x="0" y="0"/>
          <a:chExt cx="0" cy="0"/>
        </a:xfrm>
      </p:grpSpPr>
      <p:pic>
        <p:nvPicPr>
          <p:cNvPr id="10" name="Google Shape;343;p11" descr="Shape&#10;&#10;Description automatically generated">
            <a:extLst>
              <a:ext uri="{FF2B5EF4-FFF2-40B4-BE49-F238E27FC236}">
                <a16:creationId xmlns:a16="http://schemas.microsoft.com/office/drawing/2014/main" id="{BFFAAA18-B910-E2BD-7BD8-9B5A02EEECC1}"/>
              </a:ext>
            </a:extLst>
          </p:cNvPr>
          <p:cNvPicPr preferRelativeResize="0"/>
          <p:nvPr userDrawn="1"/>
        </p:nvPicPr>
        <p:blipFill rotWithShape="1">
          <a:blip r:embed="rId2">
            <a:alphaModFix/>
          </a:blip>
          <a:srcRect b="70980"/>
          <a:stretch/>
        </p:blipFill>
        <p:spPr>
          <a:xfrm>
            <a:off x="0" y="0"/>
            <a:ext cx="24384000" cy="4121696"/>
          </a:xfrm>
          <a:prstGeom prst="rect">
            <a:avLst/>
          </a:prstGeom>
          <a:noFill/>
          <a:ln>
            <a:noFill/>
          </a:ln>
        </p:spPr>
      </p:pic>
      <p:pic>
        <p:nvPicPr>
          <p:cNvPr id="8" name="Google Shape;343;p11" descr="Shape&#10;&#10;Description automatically generated">
            <a:extLst>
              <a:ext uri="{FF2B5EF4-FFF2-40B4-BE49-F238E27FC236}">
                <a16:creationId xmlns:a16="http://schemas.microsoft.com/office/drawing/2014/main" id="{E43E327E-03AC-6671-B4E1-C4DB58AEA233}"/>
              </a:ext>
            </a:extLst>
          </p:cNvPr>
          <p:cNvPicPr preferRelativeResize="0"/>
          <p:nvPr userDrawn="1"/>
        </p:nvPicPr>
        <p:blipFill rotWithShape="1">
          <a:blip r:embed="rId2">
            <a:alphaModFix/>
          </a:blip>
          <a:srcRect b="70980"/>
          <a:stretch/>
        </p:blipFill>
        <p:spPr>
          <a:xfrm>
            <a:off x="0" y="12728448"/>
            <a:ext cx="24384000" cy="987552"/>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4"/>
            <a:ext cx="22761636" cy="2178050"/>
          </a:xfrm>
        </p:spPr>
        <p:txBody>
          <a:bodyPr/>
          <a:lstStyle>
            <a:lvl1pPr>
              <a:lnSpc>
                <a:spcPct val="100000"/>
              </a:lnSpc>
              <a:defRPr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958752" y="4910447"/>
            <a:ext cx="22761636" cy="7076219"/>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95264EFA-73A4-0D2E-D148-8C590B90BA56}"/>
              </a:ext>
            </a:extLst>
          </p:cNvPr>
          <p:cNvPicPr>
            <a:picLocks noChangeAspect="1"/>
          </p:cNvPicPr>
          <p:nvPr userDrawn="1"/>
        </p:nvPicPr>
        <p:blipFill>
          <a:blip r:embed="rId3">
            <a:alphaModFix amt="25000"/>
          </a:blip>
          <a:stretch>
            <a:fillRect/>
          </a:stretch>
        </p:blipFill>
        <p:spPr>
          <a:xfrm>
            <a:off x="663612" y="716053"/>
            <a:ext cx="3143738" cy="439736"/>
          </a:xfrm>
          <a:prstGeom prst="rect">
            <a:avLst/>
          </a:prstGeom>
        </p:spPr>
      </p:pic>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tx1"/>
                </a:solidFill>
              </a:defRPr>
            </a:lvl1pPr>
          </a:lstStyle>
          <a:p>
            <a:pPr lvl="0"/>
            <a:r>
              <a:rPr lang="en-US" dirty="0"/>
              <a:t>Click to edit</a:t>
            </a:r>
          </a:p>
        </p:txBody>
      </p:sp>
    </p:spTree>
    <p:extLst>
      <p:ext uri="{BB962C8B-B14F-4D97-AF65-F5344CB8AC3E}">
        <p14:creationId xmlns:p14="http://schemas.microsoft.com/office/powerpoint/2010/main" val="3508542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ld Left Half">
    <p:spTree>
      <p:nvGrpSpPr>
        <p:cNvPr id="1" name=""/>
        <p:cNvGrpSpPr/>
        <p:nvPr/>
      </p:nvGrpSpPr>
      <p:grpSpPr>
        <a:xfrm>
          <a:off x="0" y="0"/>
          <a:ext cx="0" cy="0"/>
          <a:chOff x="0" y="0"/>
          <a:chExt cx="0" cy="0"/>
        </a:xfrm>
      </p:grpSpPr>
      <p:pic>
        <p:nvPicPr>
          <p:cNvPr id="10" name="Google Shape;343;p11" descr="Shape&#10;&#10;Description automatically generated">
            <a:extLst>
              <a:ext uri="{FF2B5EF4-FFF2-40B4-BE49-F238E27FC236}">
                <a16:creationId xmlns:a16="http://schemas.microsoft.com/office/drawing/2014/main" id="{BFFAAA18-B910-E2BD-7BD8-9B5A02EEECC1}"/>
              </a:ext>
            </a:extLst>
          </p:cNvPr>
          <p:cNvPicPr preferRelativeResize="0"/>
          <p:nvPr userDrawn="1"/>
        </p:nvPicPr>
        <p:blipFill rotWithShape="1">
          <a:blip r:embed="rId2">
            <a:alphaModFix/>
          </a:blip>
          <a:srcRect b="70980"/>
          <a:stretch/>
        </p:blipFill>
        <p:spPr>
          <a:xfrm>
            <a:off x="0" y="0"/>
            <a:ext cx="12192000" cy="13716000"/>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3"/>
            <a:ext cx="10441160" cy="10257331"/>
          </a:xfrm>
        </p:spPr>
        <p:txBody>
          <a:bodyPr/>
          <a:lstStyle>
            <a:lvl1pPr>
              <a:lnSpc>
                <a:spcPct val="100000"/>
              </a:lnSpc>
              <a:defRPr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12984088" y="1729335"/>
            <a:ext cx="10736300" cy="10257332"/>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95264EFA-73A4-0D2E-D148-8C590B90BA56}"/>
              </a:ext>
            </a:extLst>
          </p:cNvPr>
          <p:cNvPicPr>
            <a:picLocks noChangeAspect="1"/>
          </p:cNvPicPr>
          <p:nvPr userDrawn="1"/>
        </p:nvPicPr>
        <p:blipFill>
          <a:blip r:embed="rId3">
            <a:alphaModFix amt="25000"/>
          </a:blip>
          <a:stretch>
            <a:fillRect/>
          </a:stretch>
        </p:blipFill>
        <p:spPr>
          <a:xfrm>
            <a:off x="663612" y="716053"/>
            <a:ext cx="3143738" cy="439736"/>
          </a:xfrm>
          <a:prstGeom prst="rect">
            <a:avLst/>
          </a:prstGeom>
        </p:spPr>
      </p:pic>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spTree>
    <p:extLst>
      <p:ext uri="{BB962C8B-B14F-4D97-AF65-F5344CB8AC3E}">
        <p14:creationId xmlns:p14="http://schemas.microsoft.com/office/powerpoint/2010/main" val="3042880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old Left Half">
    <p:spTree>
      <p:nvGrpSpPr>
        <p:cNvPr id="1" name=""/>
        <p:cNvGrpSpPr/>
        <p:nvPr/>
      </p:nvGrpSpPr>
      <p:grpSpPr>
        <a:xfrm>
          <a:off x="0" y="0"/>
          <a:ext cx="0" cy="0"/>
          <a:chOff x="0" y="0"/>
          <a:chExt cx="0" cy="0"/>
        </a:xfrm>
      </p:grpSpPr>
      <p:pic>
        <p:nvPicPr>
          <p:cNvPr id="10" name="Google Shape;343;p11" descr="Shape&#10;&#10;Description automatically generated">
            <a:extLst>
              <a:ext uri="{FF2B5EF4-FFF2-40B4-BE49-F238E27FC236}">
                <a16:creationId xmlns:a16="http://schemas.microsoft.com/office/drawing/2014/main" id="{BFFAAA18-B910-E2BD-7BD8-9B5A02EEECC1}"/>
              </a:ext>
            </a:extLst>
          </p:cNvPr>
          <p:cNvPicPr preferRelativeResize="0"/>
          <p:nvPr userDrawn="1"/>
        </p:nvPicPr>
        <p:blipFill rotWithShape="1">
          <a:blip r:embed="rId2">
            <a:alphaModFix/>
          </a:blip>
          <a:srcRect b="70980"/>
          <a:stretch/>
        </p:blipFill>
        <p:spPr>
          <a:xfrm>
            <a:off x="12192000" y="0"/>
            <a:ext cx="12192000" cy="13716000"/>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3"/>
            <a:ext cx="10441160" cy="10257331"/>
          </a:xfrm>
        </p:spPr>
        <p:txBody>
          <a:bodyPr/>
          <a:lstStyle>
            <a:lvl1pPr>
              <a:lnSpc>
                <a:spcPct val="100000"/>
              </a:lnSpc>
              <a:defRPr b="0" i="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12984088" y="1729335"/>
            <a:ext cx="10736300" cy="10257332"/>
          </a:xfrm>
        </p:spPr>
        <p:txBody>
          <a:bodyPr/>
          <a:lstStyle>
            <a:lvl1pPr algn="just">
              <a:lnSpc>
                <a:spcPct val="150000"/>
              </a:lnSpc>
              <a:defRPr sz="2400" b="0" i="0">
                <a:solidFill>
                  <a:schemeClr val="tx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tx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tx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tx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tx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pic>
        <p:nvPicPr>
          <p:cNvPr id="11" name="Picture 10">
            <a:extLst>
              <a:ext uri="{FF2B5EF4-FFF2-40B4-BE49-F238E27FC236}">
                <a16:creationId xmlns:a16="http://schemas.microsoft.com/office/drawing/2014/main" id="{D1E2F3E5-4CB0-AF06-3F3C-6FB13AA0E9A1}"/>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1294587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ld Left 2/3">
    <p:spTree>
      <p:nvGrpSpPr>
        <p:cNvPr id="1" name=""/>
        <p:cNvGrpSpPr/>
        <p:nvPr/>
      </p:nvGrpSpPr>
      <p:grpSpPr>
        <a:xfrm>
          <a:off x="0" y="0"/>
          <a:ext cx="0" cy="0"/>
          <a:chOff x="0" y="0"/>
          <a:chExt cx="0" cy="0"/>
        </a:xfrm>
      </p:grpSpPr>
      <p:pic>
        <p:nvPicPr>
          <p:cNvPr id="10" name="Google Shape;343;p11" descr="Shape&#10;&#10;Description automatically generated">
            <a:extLst>
              <a:ext uri="{FF2B5EF4-FFF2-40B4-BE49-F238E27FC236}">
                <a16:creationId xmlns:a16="http://schemas.microsoft.com/office/drawing/2014/main" id="{BFFAAA18-B910-E2BD-7BD8-9B5A02EEECC1}"/>
              </a:ext>
            </a:extLst>
          </p:cNvPr>
          <p:cNvPicPr preferRelativeResize="0"/>
          <p:nvPr userDrawn="1"/>
        </p:nvPicPr>
        <p:blipFill rotWithShape="1">
          <a:blip r:embed="rId2">
            <a:alphaModFix/>
          </a:blip>
          <a:srcRect b="70980"/>
          <a:stretch/>
        </p:blipFill>
        <p:spPr>
          <a:xfrm>
            <a:off x="0" y="0"/>
            <a:ext cx="15432360" cy="13716000"/>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3"/>
            <a:ext cx="13681520" cy="10257331"/>
          </a:xfrm>
        </p:spPr>
        <p:txBody>
          <a:bodyPr/>
          <a:lstStyle>
            <a:lvl1pPr>
              <a:lnSpc>
                <a:spcPct val="100000"/>
              </a:lnSpc>
              <a:defRPr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16152440" y="1729335"/>
            <a:ext cx="7567948" cy="10257332"/>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95264EFA-73A4-0D2E-D148-8C590B90BA56}"/>
              </a:ext>
            </a:extLst>
          </p:cNvPr>
          <p:cNvPicPr>
            <a:picLocks noChangeAspect="1"/>
          </p:cNvPicPr>
          <p:nvPr userDrawn="1"/>
        </p:nvPicPr>
        <p:blipFill>
          <a:blip r:embed="rId3">
            <a:alphaModFix amt="25000"/>
          </a:blip>
          <a:stretch>
            <a:fillRect/>
          </a:stretch>
        </p:blipFill>
        <p:spPr>
          <a:xfrm>
            <a:off x="663612" y="716053"/>
            <a:ext cx="3143738" cy="439736"/>
          </a:xfrm>
          <a:prstGeom prst="rect">
            <a:avLst/>
          </a:prstGeom>
        </p:spPr>
      </p:pic>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spTree>
    <p:extLst>
      <p:ext uri="{BB962C8B-B14F-4D97-AF65-F5344CB8AC3E}">
        <p14:creationId xmlns:p14="http://schemas.microsoft.com/office/powerpoint/2010/main" val="840453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ategory and Content White">
    <p:spTree>
      <p:nvGrpSpPr>
        <p:cNvPr id="1" name=""/>
        <p:cNvGrpSpPr/>
        <p:nvPr/>
      </p:nvGrpSpPr>
      <p:grpSpPr>
        <a:xfrm>
          <a:off x="0" y="0"/>
          <a:ext cx="0" cy="0"/>
          <a:chOff x="0" y="0"/>
          <a:chExt cx="0" cy="0"/>
        </a:xfrm>
      </p:grpSpPr>
      <p:pic>
        <p:nvPicPr>
          <p:cNvPr id="8" name="Google Shape;343;p11" descr="Shape&#10;&#10;Description automatically generated">
            <a:extLst>
              <a:ext uri="{FF2B5EF4-FFF2-40B4-BE49-F238E27FC236}">
                <a16:creationId xmlns:a16="http://schemas.microsoft.com/office/drawing/2014/main" id="{E43E327E-03AC-6671-B4E1-C4DB58AEA233}"/>
              </a:ext>
            </a:extLst>
          </p:cNvPr>
          <p:cNvPicPr preferRelativeResize="0"/>
          <p:nvPr userDrawn="1"/>
        </p:nvPicPr>
        <p:blipFill rotWithShape="1">
          <a:blip r:embed="rId2">
            <a:alphaModFix/>
          </a:blip>
          <a:srcRect b="70980"/>
          <a:stretch/>
        </p:blipFill>
        <p:spPr>
          <a:xfrm>
            <a:off x="0" y="12728448"/>
            <a:ext cx="24384000" cy="987552"/>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4"/>
            <a:ext cx="22761636" cy="2178050"/>
          </a:xfrm>
        </p:spPr>
        <p:txBody>
          <a:bodyPr/>
          <a:lstStyle>
            <a:lvl1pPr>
              <a:lnSpc>
                <a:spcPct val="100000"/>
              </a:lnSpc>
              <a:defRPr b="0" i="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958752" y="4179909"/>
            <a:ext cx="22761636" cy="7806758"/>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pic>
        <p:nvPicPr>
          <p:cNvPr id="11" name="Picture 10">
            <a:extLst>
              <a:ext uri="{FF2B5EF4-FFF2-40B4-BE49-F238E27FC236}">
                <a16:creationId xmlns:a16="http://schemas.microsoft.com/office/drawing/2014/main" id="{2809B32D-A417-E59C-9B88-DFCB3948BA0D}"/>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3466266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up">
    <p:spTree>
      <p:nvGrpSpPr>
        <p:cNvPr id="1" name=""/>
        <p:cNvGrpSpPr/>
        <p:nvPr/>
      </p:nvGrpSpPr>
      <p:grpSpPr>
        <a:xfrm>
          <a:off x="0" y="0"/>
          <a:ext cx="0" cy="0"/>
          <a:chOff x="0" y="0"/>
          <a:chExt cx="0" cy="0"/>
        </a:xfrm>
      </p:grpSpPr>
      <p:pic>
        <p:nvPicPr>
          <p:cNvPr id="8" name="Google Shape;343;p11" descr="Shape&#10;&#10;Description automatically generated">
            <a:extLst>
              <a:ext uri="{FF2B5EF4-FFF2-40B4-BE49-F238E27FC236}">
                <a16:creationId xmlns:a16="http://schemas.microsoft.com/office/drawing/2014/main" id="{E43E327E-03AC-6671-B4E1-C4DB58AEA233}"/>
              </a:ext>
            </a:extLst>
          </p:cNvPr>
          <p:cNvPicPr preferRelativeResize="0"/>
          <p:nvPr userDrawn="1"/>
        </p:nvPicPr>
        <p:blipFill rotWithShape="1">
          <a:blip r:embed="rId2">
            <a:alphaModFix/>
          </a:blip>
          <a:srcRect b="70980"/>
          <a:stretch/>
        </p:blipFill>
        <p:spPr>
          <a:xfrm>
            <a:off x="0" y="12728448"/>
            <a:ext cx="24384000" cy="987552"/>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4"/>
            <a:ext cx="22761636" cy="2178050"/>
          </a:xfrm>
        </p:spPr>
        <p:txBody>
          <a:bodyPr/>
          <a:lstStyle>
            <a:lvl1pPr>
              <a:lnSpc>
                <a:spcPct val="100000"/>
              </a:lnSpc>
              <a:defRPr b="0" i="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3" name="Content Placeholder 2"/>
          <p:cNvSpPr>
            <a:spLocks noGrp="1"/>
          </p:cNvSpPr>
          <p:nvPr>
            <p:ph idx="1"/>
          </p:nvPr>
        </p:nvSpPr>
        <p:spPr>
          <a:xfrm>
            <a:off x="958752" y="4179909"/>
            <a:ext cx="5242105" cy="7806758"/>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pic>
        <p:nvPicPr>
          <p:cNvPr id="11" name="Picture 10">
            <a:extLst>
              <a:ext uri="{FF2B5EF4-FFF2-40B4-BE49-F238E27FC236}">
                <a16:creationId xmlns:a16="http://schemas.microsoft.com/office/drawing/2014/main" id="{2809B32D-A417-E59C-9B88-DFCB3948BA0D}"/>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
        <p:nvSpPr>
          <p:cNvPr id="10" name="Content Placeholder 2">
            <a:extLst>
              <a:ext uri="{FF2B5EF4-FFF2-40B4-BE49-F238E27FC236}">
                <a16:creationId xmlns:a16="http://schemas.microsoft.com/office/drawing/2014/main" id="{12D2A438-1160-584E-5061-34BE6B264F37}"/>
              </a:ext>
            </a:extLst>
          </p:cNvPr>
          <p:cNvSpPr>
            <a:spLocks noGrp="1"/>
          </p:cNvSpPr>
          <p:nvPr>
            <p:ph idx="12"/>
          </p:nvPr>
        </p:nvSpPr>
        <p:spPr>
          <a:xfrm>
            <a:off x="6798596" y="4179909"/>
            <a:ext cx="5242105" cy="7806758"/>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90264116-811B-E255-C1D5-F5163740347C}"/>
              </a:ext>
            </a:extLst>
          </p:cNvPr>
          <p:cNvSpPr>
            <a:spLocks noGrp="1"/>
          </p:cNvSpPr>
          <p:nvPr>
            <p:ph idx="13"/>
          </p:nvPr>
        </p:nvSpPr>
        <p:spPr>
          <a:xfrm>
            <a:off x="12638440" y="4179909"/>
            <a:ext cx="5242105" cy="7806758"/>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5903BFBA-0EC5-DD43-157A-161BB84AD4EF}"/>
              </a:ext>
            </a:extLst>
          </p:cNvPr>
          <p:cNvSpPr>
            <a:spLocks noGrp="1"/>
          </p:cNvSpPr>
          <p:nvPr>
            <p:ph idx="14"/>
          </p:nvPr>
        </p:nvSpPr>
        <p:spPr>
          <a:xfrm>
            <a:off x="18478283" y="4179909"/>
            <a:ext cx="5242105" cy="7806758"/>
          </a:xfrm>
        </p:spPr>
        <p:txBody>
          <a:bodyPr/>
          <a:lstStyle>
            <a:lvl1pPr algn="just">
              <a:lnSpc>
                <a:spcPct val="150000"/>
              </a:lnSpc>
              <a:defRPr sz="2400" b="0" i="0">
                <a:solidFill>
                  <a:schemeClr val="bg1"/>
                </a:solidFill>
                <a:latin typeface="Roboto Condensed" panose="02000000000000000000" pitchFamily="2" charset="0"/>
                <a:ea typeface="Roboto Condensed" panose="02000000000000000000" pitchFamily="2" charset="0"/>
              </a:defRPr>
            </a:lvl1pPr>
            <a:lvl2pPr algn="just">
              <a:lnSpc>
                <a:spcPct val="150000"/>
              </a:lnSpc>
              <a:defRPr sz="2400" b="0" i="0">
                <a:solidFill>
                  <a:schemeClr val="bg1"/>
                </a:solidFill>
                <a:latin typeface="Roboto Condensed" panose="02000000000000000000" pitchFamily="2" charset="0"/>
                <a:ea typeface="Roboto Condensed" panose="02000000000000000000" pitchFamily="2" charset="0"/>
              </a:defRPr>
            </a:lvl2pPr>
            <a:lvl3pPr algn="just">
              <a:lnSpc>
                <a:spcPct val="150000"/>
              </a:lnSpc>
              <a:defRPr sz="2400" b="0" i="0">
                <a:solidFill>
                  <a:schemeClr val="bg1"/>
                </a:solidFill>
                <a:latin typeface="Roboto Condensed" panose="02000000000000000000" pitchFamily="2" charset="0"/>
                <a:ea typeface="Roboto Condensed" panose="02000000000000000000" pitchFamily="2" charset="0"/>
              </a:defRPr>
            </a:lvl3pPr>
            <a:lvl4pPr algn="just">
              <a:lnSpc>
                <a:spcPct val="150000"/>
              </a:lnSpc>
              <a:defRPr sz="2400" b="0" i="0">
                <a:solidFill>
                  <a:schemeClr val="bg1"/>
                </a:solidFill>
                <a:latin typeface="Roboto Condensed" panose="02000000000000000000" pitchFamily="2" charset="0"/>
                <a:ea typeface="Roboto Condensed" panose="02000000000000000000" pitchFamily="2" charset="0"/>
              </a:defRPr>
            </a:lvl4pPr>
            <a:lvl5pPr algn="just">
              <a:lnSpc>
                <a:spcPct val="150000"/>
              </a:lnSpc>
              <a:defRPr sz="2400" b="0" i="0">
                <a:solidFill>
                  <a:schemeClr val="bg1"/>
                </a:solidFill>
                <a:latin typeface="Roboto Condensed" panose="02000000000000000000" pitchFamily="2"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9187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up Photo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31A57D6-AFF9-4508-F7AA-7A5DF94CD3A6}"/>
              </a:ext>
            </a:extLst>
          </p:cNvPr>
          <p:cNvSpPr>
            <a:spLocks noGrp="1"/>
          </p:cNvSpPr>
          <p:nvPr>
            <p:ph type="pic" sz="quarter" idx="15"/>
          </p:nvPr>
        </p:nvSpPr>
        <p:spPr>
          <a:xfrm>
            <a:off x="-1" y="4156859"/>
            <a:ext cx="6099048" cy="9559141"/>
          </a:xfrm>
        </p:spPr>
        <p:txBody>
          <a:bodyPr/>
          <a:lstStyle/>
          <a:p>
            <a:endParaRPr lang="en-US"/>
          </a:p>
        </p:txBody>
      </p:sp>
      <p:sp>
        <p:nvSpPr>
          <p:cNvPr id="18" name="Picture Placeholder 4">
            <a:extLst>
              <a:ext uri="{FF2B5EF4-FFF2-40B4-BE49-F238E27FC236}">
                <a16:creationId xmlns:a16="http://schemas.microsoft.com/office/drawing/2014/main" id="{930D1F61-FE48-D08B-FB64-8153806C1DA1}"/>
              </a:ext>
            </a:extLst>
          </p:cNvPr>
          <p:cNvSpPr>
            <a:spLocks noGrp="1"/>
          </p:cNvSpPr>
          <p:nvPr>
            <p:ph type="pic" sz="quarter" idx="16"/>
          </p:nvPr>
        </p:nvSpPr>
        <p:spPr>
          <a:xfrm>
            <a:off x="6099047" y="4156859"/>
            <a:ext cx="6099048" cy="9559141"/>
          </a:xfrm>
        </p:spPr>
        <p:txBody>
          <a:bodyPr/>
          <a:lstStyle/>
          <a:p>
            <a:endParaRPr lang="en-US"/>
          </a:p>
        </p:txBody>
      </p:sp>
      <p:sp>
        <p:nvSpPr>
          <p:cNvPr id="19" name="Picture Placeholder 4">
            <a:extLst>
              <a:ext uri="{FF2B5EF4-FFF2-40B4-BE49-F238E27FC236}">
                <a16:creationId xmlns:a16="http://schemas.microsoft.com/office/drawing/2014/main" id="{B3B37476-1AC6-BFB2-C649-69532D5685E1}"/>
              </a:ext>
            </a:extLst>
          </p:cNvPr>
          <p:cNvSpPr>
            <a:spLocks noGrp="1"/>
          </p:cNvSpPr>
          <p:nvPr>
            <p:ph type="pic" sz="quarter" idx="17"/>
          </p:nvPr>
        </p:nvSpPr>
        <p:spPr>
          <a:xfrm>
            <a:off x="12184087" y="4156859"/>
            <a:ext cx="6099048" cy="9559141"/>
          </a:xfrm>
        </p:spPr>
        <p:txBody>
          <a:bodyPr/>
          <a:lstStyle/>
          <a:p>
            <a:endParaRPr lang="en-US"/>
          </a:p>
        </p:txBody>
      </p:sp>
      <p:sp>
        <p:nvSpPr>
          <p:cNvPr id="20" name="Picture Placeholder 4">
            <a:extLst>
              <a:ext uri="{FF2B5EF4-FFF2-40B4-BE49-F238E27FC236}">
                <a16:creationId xmlns:a16="http://schemas.microsoft.com/office/drawing/2014/main" id="{B067C151-3BC4-80B0-17CA-8192F790EADA}"/>
              </a:ext>
            </a:extLst>
          </p:cNvPr>
          <p:cNvSpPr>
            <a:spLocks noGrp="1"/>
          </p:cNvSpPr>
          <p:nvPr>
            <p:ph type="pic" sz="quarter" idx="18"/>
          </p:nvPr>
        </p:nvSpPr>
        <p:spPr>
          <a:xfrm>
            <a:off x="18283135" y="4156859"/>
            <a:ext cx="6099048" cy="9559141"/>
          </a:xfrm>
        </p:spPr>
        <p:txBody>
          <a:bodyPr/>
          <a:lstStyle/>
          <a:p>
            <a:endParaRPr lang="en-US"/>
          </a:p>
        </p:txBody>
      </p:sp>
      <p:pic>
        <p:nvPicPr>
          <p:cNvPr id="8" name="Google Shape;343;p11" descr="Shape&#10;&#10;Description automatically generated">
            <a:extLst>
              <a:ext uri="{FF2B5EF4-FFF2-40B4-BE49-F238E27FC236}">
                <a16:creationId xmlns:a16="http://schemas.microsoft.com/office/drawing/2014/main" id="{E43E327E-03AC-6671-B4E1-C4DB58AEA233}"/>
              </a:ext>
            </a:extLst>
          </p:cNvPr>
          <p:cNvPicPr preferRelativeResize="0"/>
          <p:nvPr userDrawn="1"/>
        </p:nvPicPr>
        <p:blipFill rotWithShape="1">
          <a:blip r:embed="rId2">
            <a:alphaModFix/>
          </a:blip>
          <a:srcRect b="70980"/>
          <a:stretch/>
        </p:blipFill>
        <p:spPr>
          <a:xfrm>
            <a:off x="0" y="0"/>
            <a:ext cx="24384000" cy="178780"/>
          </a:xfrm>
          <a:prstGeom prst="rect">
            <a:avLst/>
          </a:prstGeom>
          <a:noFill/>
          <a:ln>
            <a:noFill/>
          </a:ln>
        </p:spPr>
      </p:pic>
      <p:sp>
        <p:nvSpPr>
          <p:cNvPr id="9" name="Google Shape;347;p11">
            <a:extLst>
              <a:ext uri="{FF2B5EF4-FFF2-40B4-BE49-F238E27FC236}">
                <a16:creationId xmlns:a16="http://schemas.microsoft.com/office/drawing/2014/main" id="{76222A49-936C-1203-7E65-13E4565EA0F0}"/>
              </a:ext>
            </a:extLst>
          </p:cNvPr>
          <p:cNvSpPr/>
          <p:nvPr userDrawn="1"/>
        </p:nvSpPr>
        <p:spPr>
          <a:xfrm>
            <a:off x="1372694" y="13005061"/>
            <a:ext cx="4828163" cy="43432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NASDAQ: </a:t>
            </a:r>
            <a:r>
              <a:rPr lang="en-US" sz="1800" b="1"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VUZI</a:t>
            </a:r>
            <a:r>
              <a:rPr lang="en-US" sz="1800" b="0" i="0" u="none" strike="noStrike" cap="none" dirty="0">
                <a:solidFill>
                  <a:srgbClr val="FAFDFF"/>
                </a:solidFill>
                <a:latin typeface="Roboto" panose="02000000000000000000" pitchFamily="2" charset="0"/>
                <a:ea typeface="Roboto" panose="02000000000000000000" pitchFamily="2" charset="0"/>
                <a:cs typeface="Roboto" panose="02000000000000000000" pitchFamily="2" charset="0"/>
                <a:sym typeface="Montserrat"/>
              </a:rPr>
              <a:t>   WWW.VUZIX.COM</a:t>
            </a:r>
          </a:p>
        </p:txBody>
      </p:sp>
      <p:sp>
        <p:nvSpPr>
          <p:cNvPr id="2" name="Title 1"/>
          <p:cNvSpPr>
            <a:spLocks noGrp="1"/>
          </p:cNvSpPr>
          <p:nvPr>
            <p:ph type="title"/>
          </p:nvPr>
        </p:nvSpPr>
        <p:spPr>
          <a:xfrm>
            <a:off x="958752" y="1729334"/>
            <a:ext cx="22761636" cy="2178050"/>
          </a:xfrm>
        </p:spPr>
        <p:txBody>
          <a:bodyPr/>
          <a:lstStyle>
            <a:lvl1pPr>
              <a:lnSpc>
                <a:spcPct val="100000"/>
              </a:lnSpc>
              <a:defRPr b="0" i="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13" name="Rectangle 4">
            <a:extLst>
              <a:ext uri="{FF2B5EF4-FFF2-40B4-BE49-F238E27FC236}">
                <a16:creationId xmlns:a16="http://schemas.microsoft.com/office/drawing/2014/main" id="{6CED3B40-AEB5-5160-354B-D09F8E7D94BC}"/>
              </a:ext>
            </a:extLst>
          </p:cNvPr>
          <p:cNvSpPr>
            <a:spLocks noGrp="1"/>
          </p:cNvSpPr>
          <p:nvPr>
            <p:ph type="sldNum" sz="quarter" idx="10"/>
          </p:nvPr>
        </p:nvSpPr>
        <p:spPr>
          <a:xfrm>
            <a:off x="238672" y="13000972"/>
            <a:ext cx="895350" cy="482600"/>
          </a:xfrm>
          <a:prstGeom prst="rect">
            <a:avLst/>
          </a:prstGeom>
        </p:spPr>
        <p:txBody>
          <a:bodyPr/>
          <a:lstStyle>
            <a:lvl1pPr algn="ctr">
              <a:defRPr sz="2400" b="0" i="0">
                <a:solidFill>
                  <a:schemeClr val="tx1"/>
                </a:solidFill>
                <a:latin typeface="Roboto Condensed" panose="02000000000000000000" pitchFamily="2" charset="0"/>
                <a:ea typeface="Roboto Condensed" panose="02000000000000000000" pitchFamily="2" charset="0"/>
                <a:cs typeface="Roboto Condensed" panose="02000000000000000000" pitchFamily="2" charset="0"/>
                <a:sym typeface="Poppins" charset="0"/>
              </a:defRPr>
            </a:lvl1pPr>
          </a:lstStyle>
          <a:p>
            <a:pPr>
              <a:defRPr/>
            </a:pPr>
            <a:fld id="{CDE451A0-47B6-574D-A8E6-A6979ECF6B5F}" type="slidenum">
              <a:rPr lang="x-none" altLang="x-none" smtClean="0"/>
              <a:pPr>
                <a:defRPr/>
              </a:pPr>
              <a:t>‹#›</a:t>
            </a:fld>
            <a:endParaRPr lang="x-none" altLang="x-none"/>
          </a:p>
        </p:txBody>
      </p:sp>
      <p:sp>
        <p:nvSpPr>
          <p:cNvPr id="6" name="Text Placeholder 5">
            <a:extLst>
              <a:ext uri="{FF2B5EF4-FFF2-40B4-BE49-F238E27FC236}">
                <a16:creationId xmlns:a16="http://schemas.microsoft.com/office/drawing/2014/main" id="{E5F065BC-8AE8-E9D2-AA00-DE997AB86A7D}"/>
              </a:ext>
            </a:extLst>
          </p:cNvPr>
          <p:cNvSpPr>
            <a:spLocks noGrp="1"/>
          </p:cNvSpPr>
          <p:nvPr>
            <p:ph type="body" sz="quarter" idx="11"/>
          </p:nvPr>
        </p:nvSpPr>
        <p:spPr>
          <a:xfrm>
            <a:off x="17736616" y="543000"/>
            <a:ext cx="5983772" cy="972022"/>
          </a:xfrm>
        </p:spPr>
        <p:txBody>
          <a:bodyPr anchor="t"/>
          <a:lstStyle>
            <a:lvl1pPr algn="r">
              <a:lnSpc>
                <a:spcPct val="100000"/>
              </a:lnSpc>
              <a:defRPr sz="4400">
                <a:solidFill>
                  <a:schemeClr val="bg1"/>
                </a:solidFill>
              </a:defRPr>
            </a:lvl1pPr>
          </a:lstStyle>
          <a:p>
            <a:pPr lvl="0"/>
            <a:r>
              <a:rPr lang="en-US" dirty="0"/>
              <a:t>Click to edit</a:t>
            </a:r>
          </a:p>
        </p:txBody>
      </p:sp>
      <p:pic>
        <p:nvPicPr>
          <p:cNvPr id="11" name="Picture 10">
            <a:extLst>
              <a:ext uri="{FF2B5EF4-FFF2-40B4-BE49-F238E27FC236}">
                <a16:creationId xmlns:a16="http://schemas.microsoft.com/office/drawing/2014/main" id="{2809B32D-A417-E59C-9B88-DFCB3948BA0D}"/>
              </a:ext>
            </a:extLst>
          </p:cNvPr>
          <p:cNvPicPr>
            <a:picLocks noChangeAspect="1"/>
          </p:cNvPicPr>
          <p:nvPr userDrawn="1"/>
        </p:nvPicPr>
        <p:blipFill>
          <a:blip r:embed="rId3">
            <a:lum bright="65000"/>
          </a:blip>
          <a:stretch>
            <a:fillRect/>
          </a:stretch>
        </p:blipFill>
        <p:spPr>
          <a:xfrm>
            <a:off x="686347" y="716053"/>
            <a:ext cx="3143739" cy="439736"/>
          </a:xfrm>
          <a:prstGeom prst="rect">
            <a:avLst/>
          </a:prstGeom>
        </p:spPr>
      </p:pic>
    </p:spTree>
    <p:extLst>
      <p:ext uri="{BB962C8B-B14F-4D97-AF65-F5344CB8AC3E}">
        <p14:creationId xmlns:p14="http://schemas.microsoft.com/office/powerpoint/2010/main" val="55296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B937AA2-5909-6C4E-A497-B80DDD3D4935}"/>
              </a:ext>
            </a:extLst>
          </p:cNvPr>
          <p:cNvSpPr>
            <a:spLocks noGrp="1"/>
          </p:cNvSpPr>
          <p:nvPr>
            <p:ph type="title"/>
          </p:nvPr>
        </p:nvSpPr>
        <p:spPr bwMode="auto">
          <a:xfrm>
            <a:off x="2120900" y="2278063"/>
            <a:ext cx="20627975" cy="217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38100" tIns="38100" rIns="38100" bIns="38100" numCol="1" anchor="t" anchorCtr="0" compatLnSpc="1">
            <a:prstTxWarp prst="textNoShape">
              <a:avLst/>
            </a:prstTxWarp>
          </a:bodyPr>
          <a:lstStyle/>
          <a:p>
            <a:pPr lvl="0"/>
            <a:r>
              <a:rPr lang="x-none" altLang="x-none">
                <a:sym typeface="Poppins Medium" charset="0"/>
              </a:rPr>
              <a:t>Click to edit Master title style</a:t>
            </a:r>
          </a:p>
        </p:txBody>
      </p:sp>
      <p:sp>
        <p:nvSpPr>
          <p:cNvPr id="1027" name="Rectangle 3">
            <a:extLst>
              <a:ext uri="{FF2B5EF4-FFF2-40B4-BE49-F238E27FC236}">
                <a16:creationId xmlns:a16="http://schemas.microsoft.com/office/drawing/2014/main" id="{D2DBFEBA-B569-4D48-BB4C-6FF13D78D11D}"/>
              </a:ext>
            </a:extLst>
          </p:cNvPr>
          <p:cNvSpPr>
            <a:spLocks noGrp="1"/>
          </p:cNvSpPr>
          <p:nvPr>
            <p:ph type="body" idx="1"/>
          </p:nvPr>
        </p:nvSpPr>
        <p:spPr bwMode="auto">
          <a:xfrm>
            <a:off x="2271713" y="4670425"/>
            <a:ext cx="20477162" cy="701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38100" tIns="38100" rIns="38100" bIns="38100" numCol="1" anchor="t" anchorCtr="0" compatLnSpc="1">
            <a:prstTxWarp prst="textNoShape">
              <a:avLst/>
            </a:prstTxWarp>
          </a:bodyPr>
          <a:lstStyle/>
          <a:p>
            <a:pPr lvl="0"/>
            <a:r>
              <a:rPr lang="x-none" altLang="x-none">
                <a:sym typeface="Poppins" charset="0"/>
              </a:rPr>
              <a:t>Click to edit Master text styles</a:t>
            </a:r>
          </a:p>
          <a:p>
            <a:pPr lvl="1"/>
            <a:r>
              <a:rPr lang="x-none" altLang="x-none" dirty="0">
                <a:sym typeface="Poppins" charset="0"/>
              </a:rPr>
              <a:t>Second level</a:t>
            </a:r>
          </a:p>
          <a:p>
            <a:pPr lvl="2"/>
            <a:r>
              <a:rPr lang="x-none" altLang="x-none" dirty="0">
                <a:sym typeface="Poppins" charset="0"/>
              </a:rPr>
              <a:t>Third level</a:t>
            </a:r>
          </a:p>
          <a:p>
            <a:pPr lvl="3"/>
            <a:r>
              <a:rPr lang="x-none" altLang="x-none" dirty="0">
                <a:sym typeface="Poppins" charset="0"/>
              </a:rPr>
              <a:t>Fourth level</a:t>
            </a:r>
          </a:p>
          <a:p>
            <a:pPr lvl="4"/>
            <a:r>
              <a:rPr lang="x-none" altLang="x-none" dirty="0">
                <a:sym typeface="Poppins" charset="0"/>
              </a:rPr>
              <a:t>Fifth level</a:t>
            </a:r>
          </a:p>
        </p:txBody>
      </p:sp>
    </p:spTree>
    <p:extLst>
      <p:ext uri="{BB962C8B-B14F-4D97-AF65-F5344CB8AC3E}">
        <p14:creationId xmlns:p14="http://schemas.microsoft.com/office/powerpoint/2010/main" val="1269470599"/>
      </p:ext>
    </p:extLst>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Lst>
  <p:hf hdr="0" ftr="0" dt="0"/>
  <p:txStyles>
    <p:titleStyle>
      <a:lvl1pPr algn="l" defTabSz="825500" rtl="0" eaLnBrk="0" fontAlgn="base" hangingPunct="0">
        <a:spcBef>
          <a:spcPct val="0"/>
        </a:spcBef>
        <a:spcAft>
          <a:spcPct val="0"/>
        </a:spcAft>
        <a:defRPr sz="10000" b="1" i="0" kern="1200">
          <a:solidFill>
            <a:schemeClr val="bg1"/>
          </a:solidFill>
          <a:latin typeface="Roboto Condensed" panose="02000000000000000000" pitchFamily="2" charset="0"/>
          <a:ea typeface="Roboto Condensed" panose="02000000000000000000" pitchFamily="2" charset="0"/>
          <a:cs typeface="Roboto Condensed" panose="02000000000000000000" pitchFamily="2"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p:titleStyle>
    <p:bodyStyle>
      <a:lvl1pPr algn="l" defTabSz="825500" rtl="0" eaLnBrk="0" fontAlgn="base" hangingPunct="0">
        <a:lnSpc>
          <a:spcPct val="180000"/>
        </a:lnSpc>
        <a:spcBef>
          <a:spcPct val="0"/>
        </a:spcBef>
        <a:spcAft>
          <a:spcPct val="0"/>
        </a:spcAft>
        <a:defRPr sz="2400" b="0" i="0" kern="120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sym typeface="Poppins"/>
        </a:defRPr>
      </a:lvl1pPr>
      <a:lvl2pPr indent="228600" algn="l" defTabSz="825500" rtl="0" eaLnBrk="0" fontAlgn="base" hangingPunct="0">
        <a:lnSpc>
          <a:spcPct val="180000"/>
        </a:lnSpc>
        <a:spcBef>
          <a:spcPct val="0"/>
        </a:spcBef>
        <a:spcAft>
          <a:spcPct val="0"/>
        </a:spcAft>
        <a:defRPr sz="2400" b="0" i="0" kern="120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sym typeface="Poppins"/>
        </a:defRPr>
      </a:lvl2pPr>
      <a:lvl3pPr indent="457200" algn="l" defTabSz="825500" rtl="0" eaLnBrk="0" fontAlgn="base" hangingPunct="0">
        <a:lnSpc>
          <a:spcPct val="180000"/>
        </a:lnSpc>
        <a:spcBef>
          <a:spcPct val="0"/>
        </a:spcBef>
        <a:spcAft>
          <a:spcPct val="0"/>
        </a:spcAft>
        <a:defRPr sz="2400" b="0" i="0" kern="120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sym typeface="Poppins"/>
        </a:defRPr>
      </a:lvl3pPr>
      <a:lvl4pPr indent="685800" algn="l" defTabSz="825500" rtl="0" eaLnBrk="0" fontAlgn="base" hangingPunct="0">
        <a:lnSpc>
          <a:spcPct val="180000"/>
        </a:lnSpc>
        <a:spcBef>
          <a:spcPct val="0"/>
        </a:spcBef>
        <a:spcAft>
          <a:spcPct val="0"/>
        </a:spcAft>
        <a:defRPr sz="2400" b="0" i="0" kern="120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sym typeface="Poppins"/>
        </a:defRPr>
      </a:lvl4pPr>
      <a:lvl5pPr indent="914400" algn="l" defTabSz="825500" rtl="0" eaLnBrk="0" fontAlgn="base" hangingPunct="0">
        <a:lnSpc>
          <a:spcPct val="180000"/>
        </a:lnSpc>
        <a:spcBef>
          <a:spcPct val="0"/>
        </a:spcBef>
        <a:spcAft>
          <a:spcPct val="0"/>
        </a:spcAft>
        <a:defRPr sz="2400" b="0" i="0" kern="1200">
          <a:solidFill>
            <a:schemeClr val="bg2"/>
          </a:solidFill>
          <a:latin typeface="Roboto Condensed" panose="02000000000000000000" pitchFamily="2" charset="0"/>
          <a:ea typeface="Roboto Condensed" panose="02000000000000000000" pitchFamily="2" charset="0"/>
          <a:cs typeface="Roboto Condensed" panose="02000000000000000000" pitchFamily="2" charset="0"/>
          <a:sym typeface="Poppin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26.png"/><Relationship Id="rId3" Type="http://schemas.openxmlformats.org/officeDocument/2006/relationships/image" Target="../media/image18.png"/><Relationship Id="rId7" Type="http://schemas.openxmlformats.org/officeDocument/2006/relationships/image" Target="../media/image21.jpg"/><Relationship Id="rId12"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20.jpg"/><Relationship Id="rId11" Type="http://schemas.openxmlformats.org/officeDocument/2006/relationships/image" Target="../media/image24.png"/><Relationship Id="rId5" Type="http://schemas.openxmlformats.org/officeDocument/2006/relationships/image" Target="../media/image19.jpg"/><Relationship Id="rId10" Type="http://schemas.openxmlformats.org/officeDocument/2006/relationships/image" Target="../media/image23.png"/><Relationship Id="rId4" Type="http://schemas.openxmlformats.org/officeDocument/2006/relationships/image" Target="../media/image9.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7.png"/><Relationship Id="rId4" Type="http://schemas.openxmlformats.org/officeDocument/2006/relationships/image" Target="../media/image27.jpg"/><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32.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7.png"/><Relationship Id="rId10" Type="http://schemas.openxmlformats.org/officeDocument/2006/relationships/image" Target="../media/image22.png"/><Relationship Id="rId4" Type="http://schemas.openxmlformats.org/officeDocument/2006/relationships/image" Target="../media/image28.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33.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9.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35.png"/><Relationship Id="rId5"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31.jpg"/><Relationship Id="rId5" Type="http://schemas.openxmlformats.org/officeDocument/2006/relationships/image" Target="../media/image30.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7.png"/><Relationship Id="rId4" Type="http://schemas.openxmlformats.org/officeDocument/2006/relationships/image" Target="../media/image27.jp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png"/><Relationship Id="rId7"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29.png"/><Relationship Id="rId5" Type="http://schemas.openxmlformats.org/officeDocument/2006/relationships/image" Target="../media/image30.png"/><Relationship Id="rId4" Type="http://schemas.openxmlformats.org/officeDocument/2006/relationships/image" Target="../media/image28.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8.pn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43.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png"/><Relationship Id="rId7"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7.png"/><Relationship Id="rId9"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png"/><Relationship Id="rId7"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53.jpg"/><Relationship Id="rId5" Type="http://schemas.openxmlformats.org/officeDocument/2006/relationships/image" Target="../media/image52.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16.xml"/><Relationship Id="rId5" Type="http://schemas.openxmlformats.org/officeDocument/2006/relationships/image" Target="../media/image57.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59.png"/><Relationship Id="rId5" Type="http://schemas.openxmlformats.org/officeDocument/2006/relationships/image" Target="../media/image52.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31.xml"/><Relationship Id="rId1" Type="http://schemas.openxmlformats.org/officeDocument/2006/relationships/slideLayout" Target="../slideLayouts/slideLayout18.xml"/><Relationship Id="rId5" Type="http://schemas.openxmlformats.org/officeDocument/2006/relationships/image" Target="../media/image2.pn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6.xml"/><Relationship Id="rId5" Type="http://schemas.openxmlformats.org/officeDocument/2006/relationships/chart" Target="../charts/chart1.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1.jp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2.png"/><Relationship Id="rId7"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png"/><Relationship Id="rId9" Type="http://schemas.openxmlformats.org/officeDocument/2006/relationships/image" Target="../media/image76.png"/></Relationships>
</file>

<file path=ppt/slides/_rels/slide3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79.jpg"/><Relationship Id="rId12" Type="http://schemas.openxmlformats.org/officeDocument/2006/relationships/image" Target="../media/image82.jpg"/><Relationship Id="rId2" Type="http://schemas.openxmlformats.org/officeDocument/2006/relationships/notesSlide" Target="../notesSlides/notesSlide36.xml"/><Relationship Id="rId16" Type="http://schemas.openxmlformats.org/officeDocument/2006/relationships/image" Target="../media/image85.jpg"/><Relationship Id="rId1" Type="http://schemas.openxmlformats.org/officeDocument/2006/relationships/slideLayout" Target="../slideLayouts/slideLayout16.xml"/><Relationship Id="rId6" Type="http://schemas.openxmlformats.org/officeDocument/2006/relationships/image" Target="../media/image78.png"/><Relationship Id="rId11" Type="http://schemas.openxmlformats.org/officeDocument/2006/relationships/image" Target="../media/image36.png"/><Relationship Id="rId5" Type="http://schemas.openxmlformats.org/officeDocument/2006/relationships/image" Target="../media/image77.png"/><Relationship Id="rId15" Type="http://schemas.openxmlformats.org/officeDocument/2006/relationships/image" Target="../media/image84.png"/><Relationship Id="rId10" Type="http://schemas.openxmlformats.org/officeDocument/2006/relationships/image" Target="../media/image81.png"/><Relationship Id="rId4" Type="http://schemas.openxmlformats.org/officeDocument/2006/relationships/image" Target="../media/image7.png"/><Relationship Id="rId9" Type="http://schemas.openxmlformats.org/officeDocument/2006/relationships/image" Target="../media/image80.png"/><Relationship Id="rId14" Type="http://schemas.openxmlformats.org/officeDocument/2006/relationships/image" Target="../media/image83.png"/></Relationships>
</file>

<file path=ppt/slides/_rels/slide37.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jpg"/><Relationship Id="rId18" Type="http://schemas.openxmlformats.org/officeDocument/2006/relationships/image" Target="../media/image101.png"/><Relationship Id="rId3" Type="http://schemas.openxmlformats.org/officeDocument/2006/relationships/image" Target="../media/image86.png"/><Relationship Id="rId21" Type="http://schemas.openxmlformats.org/officeDocument/2006/relationships/image" Target="../media/image7.png"/><Relationship Id="rId7" Type="http://schemas.openxmlformats.org/officeDocument/2006/relationships/image" Target="../media/image90.png"/><Relationship Id="rId12" Type="http://schemas.openxmlformats.org/officeDocument/2006/relationships/image" Target="../media/image95.png"/><Relationship Id="rId17" Type="http://schemas.openxmlformats.org/officeDocument/2006/relationships/image" Target="../media/image100.jpg"/><Relationship Id="rId2" Type="http://schemas.openxmlformats.org/officeDocument/2006/relationships/notesSlide" Target="../notesSlides/notesSlide37.xml"/><Relationship Id="rId16" Type="http://schemas.openxmlformats.org/officeDocument/2006/relationships/image" Target="../media/image99.jpg"/><Relationship Id="rId20"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89.png"/><Relationship Id="rId11" Type="http://schemas.openxmlformats.org/officeDocument/2006/relationships/image" Target="../media/image94.jpg"/><Relationship Id="rId5" Type="http://schemas.openxmlformats.org/officeDocument/2006/relationships/image" Target="../media/image88.jpg"/><Relationship Id="rId15" Type="http://schemas.openxmlformats.org/officeDocument/2006/relationships/image" Target="../media/image98.png"/><Relationship Id="rId10" Type="http://schemas.openxmlformats.org/officeDocument/2006/relationships/image" Target="../media/image93.png"/><Relationship Id="rId19" Type="http://schemas.openxmlformats.org/officeDocument/2006/relationships/image" Target="../media/image102.png"/><Relationship Id="rId4" Type="http://schemas.openxmlformats.org/officeDocument/2006/relationships/image" Target="../media/image87.jpg"/><Relationship Id="rId9" Type="http://schemas.openxmlformats.org/officeDocument/2006/relationships/image" Target="../media/image92.png"/><Relationship Id="rId14" Type="http://schemas.openxmlformats.org/officeDocument/2006/relationships/image" Target="../media/image97.png"/></Relationships>
</file>

<file path=ppt/slides/_rels/slide3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2.png"/><Relationship Id="rId7" Type="http://schemas.openxmlformats.org/officeDocument/2006/relationships/image" Target="../media/image104.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image" Target="../media/image103.png"/><Relationship Id="rId5" Type="http://schemas.openxmlformats.org/officeDocument/2006/relationships/hyperlink" Target="https://apps.vuzix.com/" TargetMode="External"/><Relationship Id="rId4" Type="http://schemas.openxmlformats.org/officeDocument/2006/relationships/image" Target="../media/image7.png"/><Relationship Id="rId9" Type="http://schemas.openxmlformats.org/officeDocument/2006/relationships/image" Target="../media/image106.jpg"/></Relationships>
</file>

<file path=ppt/slides/_rels/slide39.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2.png"/><Relationship Id="rId7" Type="http://schemas.openxmlformats.org/officeDocument/2006/relationships/image" Target="../media/image108.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107.png"/><Relationship Id="rId5" Type="http://schemas.openxmlformats.org/officeDocument/2006/relationships/hyperlink" Target="https://www.vuzix.com/pages/mobile-device-management"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2.png"/><Relationship Id="rId7" Type="http://schemas.openxmlformats.org/officeDocument/2006/relationships/image" Target="../media/image110.pn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hyperlink" Target="https://www.linkedin.com/company/vuzix/posts/?feedView=all" TargetMode="External"/><Relationship Id="rId11" Type="http://schemas.openxmlformats.org/officeDocument/2006/relationships/image" Target="../media/image113.png"/><Relationship Id="rId5" Type="http://schemas.openxmlformats.org/officeDocument/2006/relationships/hyperlink" Target="https://www.teamviewer.com/en/solutions/teamviewer-pilot-repair-and-maintenance/" TargetMode="External"/><Relationship Id="rId10" Type="http://schemas.openxmlformats.org/officeDocument/2006/relationships/image" Target="../media/image112.png"/><Relationship Id="rId4" Type="http://schemas.openxmlformats.org/officeDocument/2006/relationships/image" Target="../media/image7.png"/><Relationship Id="rId9" Type="http://schemas.openxmlformats.org/officeDocument/2006/relationships/hyperlink" Target="https://www.teamviewer.com/en/supported-hardware/"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115.png"/><Relationship Id="rId13" Type="http://schemas.openxmlformats.org/officeDocument/2006/relationships/hyperlink" Target="https://ir.vuzix.com/news-events/press-releases/detail/1939/vuzix-collaborates-with-european-optical-group" TargetMode="External"/><Relationship Id="rId18" Type="http://schemas.openxmlformats.org/officeDocument/2006/relationships/image" Target="../media/image124.png"/><Relationship Id="rId3" Type="http://schemas.openxmlformats.org/officeDocument/2006/relationships/image" Target="../media/image2.png"/><Relationship Id="rId21" Type="http://schemas.openxmlformats.org/officeDocument/2006/relationships/hyperlink" Target="https://ir.vuzix.com/news-events/press-releases/detail/1850/vuzix-receives-follow-on-m400-smart-glasses-orders-from" TargetMode="External"/><Relationship Id="rId7" Type="http://schemas.openxmlformats.org/officeDocument/2006/relationships/image" Target="../media/image114.jpg"/><Relationship Id="rId12" Type="http://schemas.openxmlformats.org/officeDocument/2006/relationships/image" Target="../media/image119.png"/><Relationship Id="rId17" Type="http://schemas.openxmlformats.org/officeDocument/2006/relationships/image" Target="../media/image123.png"/><Relationship Id="rId2" Type="http://schemas.openxmlformats.org/officeDocument/2006/relationships/notesSlide" Target="../notesSlides/notesSlide41.xml"/><Relationship Id="rId16" Type="http://schemas.openxmlformats.org/officeDocument/2006/relationships/image" Target="../media/image122.png"/><Relationship Id="rId20" Type="http://schemas.openxmlformats.org/officeDocument/2006/relationships/hyperlink" Target="https://ir.vuzix.com/news-events/press-releases/detail/1861/vuzix-smart-glasses-improve-worker-safety-and-maximize" TargetMode="External"/><Relationship Id="rId1" Type="http://schemas.openxmlformats.org/officeDocument/2006/relationships/slideLayout" Target="../slideLayouts/slideLayout16.xml"/><Relationship Id="rId6" Type="http://schemas.openxmlformats.org/officeDocument/2006/relationships/hyperlink" Target="https://ir.vuzix.com/news-events/press-releases/detail/1947/famur-group-adopts-vuzix-m400-smart-glasses-for-its-field" TargetMode="External"/><Relationship Id="rId11" Type="http://schemas.openxmlformats.org/officeDocument/2006/relationships/image" Target="../media/image118.png"/><Relationship Id="rId5" Type="http://schemas.openxmlformats.org/officeDocument/2006/relationships/hyperlink" Target="https://apps.vuzix.com/" TargetMode="External"/><Relationship Id="rId15" Type="http://schemas.openxmlformats.org/officeDocument/2006/relationships/image" Target="../media/image121.png"/><Relationship Id="rId10" Type="http://schemas.openxmlformats.org/officeDocument/2006/relationships/image" Target="../media/image117.png"/><Relationship Id="rId19" Type="http://schemas.openxmlformats.org/officeDocument/2006/relationships/image" Target="../media/image125.png"/><Relationship Id="rId4" Type="http://schemas.openxmlformats.org/officeDocument/2006/relationships/image" Target="../media/image7.png"/><Relationship Id="rId9" Type="http://schemas.openxmlformats.org/officeDocument/2006/relationships/image" Target="../media/image116.png"/><Relationship Id="rId14" Type="http://schemas.openxmlformats.org/officeDocument/2006/relationships/image" Target="../media/image120.png"/><Relationship Id="rId22" Type="http://schemas.openxmlformats.org/officeDocument/2006/relationships/hyperlink" Target="https://ir.vuzix.com/news-events/press-releases/detail/1845/vuzix-smart-glasses-provide-major-productivity-boost-to"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ir.vuzix.com/news-events/press-releases/detail/1950/fortune-50-online-retailer-places-follow-on-order-for-vuzix" TargetMode="External"/><Relationship Id="rId13" Type="http://schemas.openxmlformats.org/officeDocument/2006/relationships/hyperlink" Target="https://www.art4l.com/vision-picking" TargetMode="External"/><Relationship Id="rId3" Type="http://schemas.openxmlformats.org/officeDocument/2006/relationships/image" Target="../media/image2.png"/><Relationship Id="rId7" Type="http://schemas.openxmlformats.org/officeDocument/2006/relationships/hyperlink" Target="https://ir.vuzix.com/news-events/press-releases/detail/1952/vuzix-and-proglove-to-jointly-demonstrate-hands-free" TargetMode="External"/><Relationship Id="rId12" Type="http://schemas.openxmlformats.org/officeDocument/2006/relationships/image" Target="../media/image129.png"/><Relationship Id="rId2" Type="http://schemas.openxmlformats.org/officeDocument/2006/relationships/notesSlide" Target="../notesSlides/notesSlide42.xml"/><Relationship Id="rId1" Type="http://schemas.openxmlformats.org/officeDocument/2006/relationships/slideLayout" Target="../slideLayouts/slideLayout16.xml"/><Relationship Id="rId6" Type="http://schemas.openxmlformats.org/officeDocument/2006/relationships/image" Target="../media/image127.jpg"/><Relationship Id="rId11" Type="http://schemas.openxmlformats.org/officeDocument/2006/relationships/hyperlink" Target="https://www.logistiview.com/" TargetMode="External"/><Relationship Id="rId5" Type="http://schemas.openxmlformats.org/officeDocument/2006/relationships/image" Target="../media/image126.png"/><Relationship Id="rId15" Type="http://schemas.openxmlformats.org/officeDocument/2006/relationships/image" Target="../media/image131.png"/><Relationship Id="rId10" Type="http://schemas.openxmlformats.org/officeDocument/2006/relationships/image" Target="../media/image128.png"/><Relationship Id="rId4" Type="http://schemas.openxmlformats.org/officeDocument/2006/relationships/image" Target="../media/image7.png"/><Relationship Id="rId9" Type="http://schemas.openxmlformats.org/officeDocument/2006/relationships/hyperlink" Target="https://ir.vuzix.com/news-events/press-releases/detail/1935/vuzix-smart-glasses-now-in-use-in-over-40-european" TargetMode="External"/><Relationship Id="rId14" Type="http://schemas.openxmlformats.org/officeDocument/2006/relationships/image" Target="../media/image130.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4.jpg"/><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image" Target="../media/image133.jpg"/><Relationship Id="rId5" Type="http://schemas.openxmlformats.org/officeDocument/2006/relationships/image" Target="../media/image132.jp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16.xml"/><Relationship Id="rId5" Type="http://schemas.openxmlformats.org/officeDocument/2006/relationships/image" Target="../media/image135.pn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6.xml"/><Relationship Id="rId5" Type="http://schemas.openxmlformats.org/officeDocument/2006/relationships/image" Target="../media/image136.png"/><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16.xml"/><Relationship Id="rId5" Type="http://schemas.openxmlformats.org/officeDocument/2006/relationships/image" Target="../media/image137.png"/><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jpg"/><Relationship Id="rId21" Type="http://schemas.openxmlformats.org/officeDocument/2006/relationships/image" Target="../media/image154.png"/><Relationship Id="rId34" Type="http://schemas.openxmlformats.org/officeDocument/2006/relationships/image" Target="../media/image167.jpg"/><Relationship Id="rId7" Type="http://schemas.openxmlformats.org/officeDocument/2006/relationships/image" Target="../media/image140.jpg"/><Relationship Id="rId12" Type="http://schemas.openxmlformats.org/officeDocument/2006/relationships/image" Target="../media/image145.jpg"/><Relationship Id="rId17" Type="http://schemas.openxmlformats.org/officeDocument/2006/relationships/image" Target="../media/image150.png"/><Relationship Id="rId25" Type="http://schemas.openxmlformats.org/officeDocument/2006/relationships/image" Target="../media/image158.gif"/><Relationship Id="rId33" Type="http://schemas.openxmlformats.org/officeDocument/2006/relationships/image" Target="../media/image166.png"/><Relationship Id="rId38" Type="http://schemas.openxmlformats.org/officeDocument/2006/relationships/image" Target="../media/image170.png"/><Relationship Id="rId2" Type="http://schemas.openxmlformats.org/officeDocument/2006/relationships/notesSlide" Target="../notesSlides/notesSlide47.xml"/><Relationship Id="rId16" Type="http://schemas.openxmlformats.org/officeDocument/2006/relationships/image" Target="../media/image149.jpg"/><Relationship Id="rId20" Type="http://schemas.openxmlformats.org/officeDocument/2006/relationships/image" Target="../media/image153.png"/><Relationship Id="rId29" Type="http://schemas.openxmlformats.org/officeDocument/2006/relationships/image" Target="../media/image162.jpg"/><Relationship Id="rId1" Type="http://schemas.openxmlformats.org/officeDocument/2006/relationships/slideLayout" Target="../slideLayouts/slideLayout16.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32" Type="http://schemas.openxmlformats.org/officeDocument/2006/relationships/image" Target="../media/image165.png"/><Relationship Id="rId37" Type="http://schemas.openxmlformats.org/officeDocument/2006/relationships/image" Target="../media/image169.png"/><Relationship Id="rId5" Type="http://schemas.openxmlformats.org/officeDocument/2006/relationships/image" Target="../media/image138.jpg"/><Relationship Id="rId15" Type="http://schemas.openxmlformats.org/officeDocument/2006/relationships/image" Target="../media/image148.png"/><Relationship Id="rId23" Type="http://schemas.openxmlformats.org/officeDocument/2006/relationships/image" Target="../media/image156.jpg"/><Relationship Id="rId28" Type="http://schemas.openxmlformats.org/officeDocument/2006/relationships/image" Target="../media/image161.jpg"/><Relationship Id="rId36" Type="http://schemas.openxmlformats.org/officeDocument/2006/relationships/image" Target="../media/image168.png"/><Relationship Id="rId10" Type="http://schemas.openxmlformats.org/officeDocument/2006/relationships/image" Target="../media/image143.png"/><Relationship Id="rId19" Type="http://schemas.openxmlformats.org/officeDocument/2006/relationships/image" Target="../media/image152.png"/><Relationship Id="rId31" Type="http://schemas.openxmlformats.org/officeDocument/2006/relationships/image" Target="../media/image164.png"/><Relationship Id="rId4" Type="http://schemas.openxmlformats.org/officeDocument/2006/relationships/image" Target="../media/image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gif"/><Relationship Id="rId27" Type="http://schemas.openxmlformats.org/officeDocument/2006/relationships/image" Target="../media/image160.png"/><Relationship Id="rId30" Type="http://schemas.openxmlformats.org/officeDocument/2006/relationships/image" Target="../media/image163.png"/><Relationship Id="rId35" Type="http://schemas.openxmlformats.org/officeDocument/2006/relationships/image" Target="../media/image101.png"/><Relationship Id="rId8" Type="http://schemas.openxmlformats.org/officeDocument/2006/relationships/image" Target="../media/image141.png"/><Relationship Id="rId3"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180.png"/><Relationship Id="rId18" Type="http://schemas.openxmlformats.org/officeDocument/2006/relationships/image" Target="../media/image185.png"/><Relationship Id="rId3" Type="http://schemas.openxmlformats.org/officeDocument/2006/relationships/image" Target="../media/image2.png"/><Relationship Id="rId7" Type="http://schemas.openxmlformats.org/officeDocument/2006/relationships/image" Target="../media/image174.png"/><Relationship Id="rId12" Type="http://schemas.openxmlformats.org/officeDocument/2006/relationships/image" Target="../media/image179.png"/><Relationship Id="rId17" Type="http://schemas.openxmlformats.org/officeDocument/2006/relationships/image" Target="../media/image184.png"/><Relationship Id="rId2" Type="http://schemas.openxmlformats.org/officeDocument/2006/relationships/notesSlide" Target="../notesSlides/notesSlide48.xml"/><Relationship Id="rId16" Type="http://schemas.openxmlformats.org/officeDocument/2006/relationships/image" Target="../media/image183.png"/><Relationship Id="rId1" Type="http://schemas.openxmlformats.org/officeDocument/2006/relationships/slideLayout" Target="../slideLayouts/slideLayout16.xml"/><Relationship Id="rId6" Type="http://schemas.openxmlformats.org/officeDocument/2006/relationships/image" Target="../media/image173.jpg"/><Relationship Id="rId11" Type="http://schemas.openxmlformats.org/officeDocument/2006/relationships/image" Target="../media/image178.png"/><Relationship Id="rId5" Type="http://schemas.openxmlformats.org/officeDocument/2006/relationships/image" Target="../media/image172.jpg"/><Relationship Id="rId15" Type="http://schemas.openxmlformats.org/officeDocument/2006/relationships/image" Target="../media/image182.png"/><Relationship Id="rId10" Type="http://schemas.openxmlformats.org/officeDocument/2006/relationships/image" Target="../media/image177.jpg"/><Relationship Id="rId19" Type="http://schemas.openxmlformats.org/officeDocument/2006/relationships/image" Target="../media/image7.png"/><Relationship Id="rId4" Type="http://schemas.openxmlformats.org/officeDocument/2006/relationships/image" Target="../media/image171.jpg"/><Relationship Id="rId9" Type="http://schemas.openxmlformats.org/officeDocument/2006/relationships/image" Target="../media/image176.png"/><Relationship Id="rId14" Type="http://schemas.openxmlformats.org/officeDocument/2006/relationships/image" Target="../media/image181.png"/></Relationships>
</file>

<file path=ppt/slides/_rels/slide49.xml.rels><?xml version="1.0" encoding="UTF-8" standalone="yes"?>
<Relationships xmlns="http://schemas.openxmlformats.org/package/2006/relationships"><Relationship Id="rId8" Type="http://schemas.openxmlformats.org/officeDocument/2006/relationships/hyperlink" Target="https://www.verizon.com/about/news/public-safety-future-powered-5g" TargetMode="External"/><Relationship Id="rId13" Type="http://schemas.openxmlformats.org/officeDocument/2006/relationships/hyperlink" Target="https://vimeo.com/403391533" TargetMode="External"/><Relationship Id="rId3" Type="http://schemas.openxmlformats.org/officeDocument/2006/relationships/image" Target="../media/image2.png"/><Relationship Id="rId7" Type="http://schemas.openxmlformats.org/officeDocument/2006/relationships/image" Target="../media/image189.png"/><Relationship Id="rId12" Type="http://schemas.openxmlformats.org/officeDocument/2006/relationships/hyperlink" Target="https://www.lavozdegalicia.es/noticia/sociedad/2021/06/26/gafas-smart-llegan-galicia-asistentes-quirofano/0003_202106G26P28993.htm" TargetMode="External"/><Relationship Id="rId2" Type="http://schemas.openxmlformats.org/officeDocument/2006/relationships/notesSlide" Target="../notesSlides/notesSlide49.xml"/><Relationship Id="rId1" Type="http://schemas.openxmlformats.org/officeDocument/2006/relationships/slideLayout" Target="../slideLayouts/slideLayout16.xml"/><Relationship Id="rId6" Type="http://schemas.openxmlformats.org/officeDocument/2006/relationships/image" Target="../media/image188.jpg"/><Relationship Id="rId11" Type="http://schemas.openxmlformats.org/officeDocument/2006/relationships/hyperlink" Target="https://www.youtube.com/watch?v=w9ovf1p2HAQ&amp;ab_channel=1Minuut-Zorginnovatie" TargetMode="External"/><Relationship Id="rId5" Type="http://schemas.openxmlformats.org/officeDocument/2006/relationships/image" Target="../media/image187.png"/><Relationship Id="rId10" Type="http://schemas.openxmlformats.org/officeDocument/2006/relationships/hyperlink" Target="https://www.youtube.com/watch?v=w9ovf1p2HAQ" TargetMode="External"/><Relationship Id="rId4" Type="http://schemas.openxmlformats.org/officeDocument/2006/relationships/image" Target="../media/image186.png"/><Relationship Id="rId9" Type="http://schemas.openxmlformats.org/officeDocument/2006/relationships/hyperlink" Target="https://www.dropbox.com/s/pku5q2mtfthtqaz/5G%20Verizon%20EMT.mp4?dl=0" TargetMode="External"/><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2.png"/><Relationship Id="rId7" Type="http://schemas.openxmlformats.org/officeDocument/2006/relationships/image" Target="../media/image191.png"/><Relationship Id="rId2" Type="http://schemas.openxmlformats.org/officeDocument/2006/relationships/notesSlide" Target="../notesSlides/notesSlide50.xml"/><Relationship Id="rId1" Type="http://schemas.openxmlformats.org/officeDocument/2006/relationships/slideLayout" Target="../slideLayouts/slideLayout16.xml"/><Relationship Id="rId6" Type="http://schemas.openxmlformats.org/officeDocument/2006/relationships/image" Target="../media/image190.jpg"/><Relationship Id="rId11" Type="http://schemas.openxmlformats.org/officeDocument/2006/relationships/image" Target="../media/image195.png"/><Relationship Id="rId5" Type="http://schemas.openxmlformats.org/officeDocument/2006/relationships/hyperlink" Target="https://www.vuzix.com/pages/webinar-downloads" TargetMode="External"/><Relationship Id="rId10" Type="http://schemas.openxmlformats.org/officeDocument/2006/relationships/image" Target="../media/image194.png"/><Relationship Id="rId4" Type="http://schemas.openxmlformats.org/officeDocument/2006/relationships/image" Target="../media/image7.png"/><Relationship Id="rId9" Type="http://schemas.openxmlformats.org/officeDocument/2006/relationships/image" Target="../media/image193.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16.xml"/><Relationship Id="rId6" Type="http://schemas.openxmlformats.org/officeDocument/2006/relationships/image" Target="../media/image197.png"/><Relationship Id="rId5" Type="http://schemas.openxmlformats.org/officeDocument/2006/relationships/image" Target="../media/image196.jpg"/><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8" Type="http://schemas.openxmlformats.org/officeDocument/2006/relationships/hyperlink" Target="https://siliconangle.com/2020/09/01/vuzix-corp-brings-augmented-reality-netherlands-national-police-investigations/" TargetMode="External"/><Relationship Id="rId13" Type="http://schemas.openxmlformats.org/officeDocument/2006/relationships/image" Target="../media/image200.png"/><Relationship Id="rId3" Type="http://schemas.openxmlformats.org/officeDocument/2006/relationships/image" Target="../media/image2.png"/><Relationship Id="rId7" Type="http://schemas.openxmlformats.org/officeDocument/2006/relationships/hyperlink" Target="https://ir.vuzix.com/news-events/press-releases/detail/1851/vuzix-completes-phase-2-development-and-delivers-customized" TargetMode="External"/><Relationship Id="rId12" Type="http://schemas.openxmlformats.org/officeDocument/2006/relationships/hyperlink" Target="https://www.nec-solutioninnovators.co.jp/sl/kaoato/raihou.html" TargetMode="External"/><Relationship Id="rId2" Type="http://schemas.openxmlformats.org/officeDocument/2006/relationships/notesSlide" Target="../notesSlides/notesSlide52.xml"/><Relationship Id="rId1" Type="http://schemas.openxmlformats.org/officeDocument/2006/relationships/slideLayout" Target="../slideLayouts/slideLayout16.xml"/><Relationship Id="rId6" Type="http://schemas.openxmlformats.org/officeDocument/2006/relationships/image" Target="../media/image198.jpg"/><Relationship Id="rId11" Type="http://schemas.openxmlformats.org/officeDocument/2006/relationships/image" Target="../media/image199.png"/><Relationship Id="rId5" Type="http://schemas.openxmlformats.org/officeDocument/2006/relationships/image" Target="../media/image76.png"/><Relationship Id="rId10" Type="http://schemas.openxmlformats.org/officeDocument/2006/relationships/hyperlink" Target="https://www.linkedin.com/posts/activity-6818513923579506688-3Kfd?utm_source=linkedin_share&amp;utm_medium=member_desktop_web" TargetMode="External"/><Relationship Id="rId4" Type="http://schemas.openxmlformats.org/officeDocument/2006/relationships/image" Target="../media/image7.png"/><Relationship Id="rId9" Type="http://schemas.openxmlformats.org/officeDocument/2006/relationships/hyperlink" Target="https://nntc.digital/news/nntcs-fully-autonomous-ai-powered-face-recognition-integrated-on-vuzix-smart-glasses-now-supports-4g-and-5g/"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16.xml"/><Relationship Id="rId5" Type="http://schemas.openxmlformats.org/officeDocument/2006/relationships/image" Target="../media/image201.png"/><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hyperlink" Target="https://www.linkedin.com/company/vuzix/posts/?feedView=all" TargetMode="External"/><Relationship Id="rId5" Type="http://schemas.openxmlformats.org/officeDocument/2006/relationships/image" Target="../media/image201.png"/><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jpg"/><Relationship Id="rId21" Type="http://schemas.openxmlformats.org/officeDocument/2006/relationships/image" Target="../media/image154.png"/><Relationship Id="rId34" Type="http://schemas.openxmlformats.org/officeDocument/2006/relationships/image" Target="../media/image167.jpg"/><Relationship Id="rId7" Type="http://schemas.openxmlformats.org/officeDocument/2006/relationships/image" Target="../media/image140.jpg"/><Relationship Id="rId12" Type="http://schemas.openxmlformats.org/officeDocument/2006/relationships/image" Target="../media/image145.jpg"/><Relationship Id="rId17" Type="http://schemas.openxmlformats.org/officeDocument/2006/relationships/image" Target="../media/image150.png"/><Relationship Id="rId25" Type="http://schemas.openxmlformats.org/officeDocument/2006/relationships/image" Target="../media/image158.gif"/><Relationship Id="rId33" Type="http://schemas.openxmlformats.org/officeDocument/2006/relationships/image" Target="../media/image166.png"/><Relationship Id="rId38" Type="http://schemas.openxmlformats.org/officeDocument/2006/relationships/image" Target="../media/image170.png"/><Relationship Id="rId2" Type="http://schemas.openxmlformats.org/officeDocument/2006/relationships/notesSlide" Target="../notesSlides/notesSlide55.xml"/><Relationship Id="rId16" Type="http://schemas.openxmlformats.org/officeDocument/2006/relationships/image" Target="../media/image149.jpg"/><Relationship Id="rId20" Type="http://schemas.openxmlformats.org/officeDocument/2006/relationships/image" Target="../media/image153.png"/><Relationship Id="rId29" Type="http://schemas.openxmlformats.org/officeDocument/2006/relationships/image" Target="../media/image162.jpg"/><Relationship Id="rId1" Type="http://schemas.openxmlformats.org/officeDocument/2006/relationships/slideLayout" Target="../slideLayouts/slideLayout16.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32" Type="http://schemas.openxmlformats.org/officeDocument/2006/relationships/image" Target="../media/image165.png"/><Relationship Id="rId37" Type="http://schemas.openxmlformats.org/officeDocument/2006/relationships/image" Target="../media/image169.png"/><Relationship Id="rId5" Type="http://schemas.openxmlformats.org/officeDocument/2006/relationships/image" Target="../media/image138.jpg"/><Relationship Id="rId15" Type="http://schemas.openxmlformats.org/officeDocument/2006/relationships/image" Target="../media/image148.png"/><Relationship Id="rId23" Type="http://schemas.openxmlformats.org/officeDocument/2006/relationships/image" Target="../media/image156.jpg"/><Relationship Id="rId28" Type="http://schemas.openxmlformats.org/officeDocument/2006/relationships/image" Target="../media/image161.jpg"/><Relationship Id="rId36" Type="http://schemas.openxmlformats.org/officeDocument/2006/relationships/image" Target="../media/image168.png"/><Relationship Id="rId10" Type="http://schemas.openxmlformats.org/officeDocument/2006/relationships/image" Target="../media/image143.png"/><Relationship Id="rId19" Type="http://schemas.openxmlformats.org/officeDocument/2006/relationships/image" Target="../media/image152.png"/><Relationship Id="rId31" Type="http://schemas.openxmlformats.org/officeDocument/2006/relationships/image" Target="../media/image164.png"/><Relationship Id="rId4" Type="http://schemas.openxmlformats.org/officeDocument/2006/relationships/image" Target="../media/image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gif"/><Relationship Id="rId27" Type="http://schemas.openxmlformats.org/officeDocument/2006/relationships/image" Target="../media/image160.png"/><Relationship Id="rId30" Type="http://schemas.openxmlformats.org/officeDocument/2006/relationships/image" Target="../media/image163.png"/><Relationship Id="rId35" Type="http://schemas.openxmlformats.org/officeDocument/2006/relationships/image" Target="../media/image101.png"/><Relationship Id="rId8" Type="http://schemas.openxmlformats.org/officeDocument/2006/relationships/image" Target="../media/image141.png"/><Relationship Id="rId3"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6.xml"/><Relationship Id="rId6" Type="http://schemas.openxmlformats.org/officeDocument/2006/relationships/image" Target="../media/image203.png"/><Relationship Id="rId5" Type="http://schemas.openxmlformats.org/officeDocument/2006/relationships/image" Target="../media/image7.png"/><Relationship Id="rId4" Type="http://schemas.openxmlformats.org/officeDocument/2006/relationships/image" Target="../media/image202.png"/></Relationships>
</file>

<file path=ppt/slides/_rels/slide57.xml.rels><?xml version="1.0" encoding="UTF-8" standalone="yes"?>
<Relationships xmlns="http://schemas.openxmlformats.org/package/2006/relationships"><Relationship Id="rId8" Type="http://schemas.openxmlformats.org/officeDocument/2006/relationships/image" Target="../media/image206.jpg"/><Relationship Id="rId3" Type="http://schemas.openxmlformats.org/officeDocument/2006/relationships/image" Target="../media/image2.png"/><Relationship Id="rId7" Type="http://schemas.openxmlformats.org/officeDocument/2006/relationships/image" Target="../media/image205.jpg"/><Relationship Id="rId2" Type="http://schemas.openxmlformats.org/officeDocument/2006/relationships/notesSlide" Target="../notesSlides/notesSlide57.xml"/><Relationship Id="rId1" Type="http://schemas.openxmlformats.org/officeDocument/2006/relationships/slideLayout" Target="../slideLayouts/slideLayout16.xml"/><Relationship Id="rId6" Type="http://schemas.openxmlformats.org/officeDocument/2006/relationships/image" Target="../media/image204.jpg"/><Relationship Id="rId5" Type="http://schemas.openxmlformats.org/officeDocument/2006/relationships/hyperlink" Target="mailto:email_address@vuzix.com" TargetMode="External"/><Relationship Id="rId10" Type="http://schemas.openxmlformats.org/officeDocument/2006/relationships/image" Target="../media/image207.jpg"/><Relationship Id="rId4" Type="http://schemas.openxmlformats.org/officeDocument/2006/relationships/hyperlink" Target="mailto:mike_harlas@vuzix.com" TargetMode="External"/><Relationship Id="rId9" Type="http://schemas.openxmlformats.org/officeDocument/2006/relationships/hyperlink" Target="mailto:victor_jimenez@vuzix.com"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hyperlink" Target="mailto:mike_harlas@vuzix.com" TargetMode="External"/><Relationship Id="rId4" Type="http://schemas.openxmlformats.org/officeDocument/2006/relationships/hyperlink" Target="mailto:victor_jimenez@vuzix.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hyperlink" Target="https://www.vuzix.com/pages/partners"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pic>
        <p:nvPicPr>
          <p:cNvPr id="26" name="Google Shape;26;p1" descr="A picture containing background pattern&#10;&#10;Description automatically generated"/>
          <p:cNvPicPr preferRelativeResize="0"/>
          <p:nvPr/>
        </p:nvPicPr>
        <p:blipFill rotWithShape="1">
          <a:blip r:embed="rId3">
            <a:alphaModFix/>
          </a:blip>
          <a:srcRect/>
          <a:stretch/>
        </p:blipFill>
        <p:spPr>
          <a:xfrm>
            <a:off x="-68571" y="-32658"/>
            <a:ext cx="24506416" cy="13930391"/>
          </a:xfrm>
          <a:prstGeom prst="rect">
            <a:avLst/>
          </a:prstGeom>
          <a:noFill/>
          <a:ln>
            <a:noFill/>
          </a:ln>
        </p:spPr>
      </p:pic>
      <p:sp>
        <p:nvSpPr>
          <p:cNvPr id="27" name="Google Shape;27;p1"/>
          <p:cNvSpPr txBox="1"/>
          <p:nvPr/>
        </p:nvSpPr>
        <p:spPr>
          <a:xfrm>
            <a:off x="0" y="8011022"/>
            <a:ext cx="24437845" cy="718338"/>
          </a:xfrm>
          <a:prstGeom prst="rect">
            <a:avLst/>
          </a:prstGeom>
          <a:noFill/>
          <a:ln>
            <a:noFill/>
          </a:ln>
        </p:spPr>
        <p:txBody>
          <a:bodyPr spcFirstLastPara="1" wrap="square" lIns="0" tIns="0" rIns="0" bIns="0" anchor="t" anchorCtr="0">
            <a:noAutofit/>
          </a:bodyPr>
          <a:lstStyle/>
          <a:p>
            <a:pPr marL="0" marR="0" lvl="0" indent="0" algn="ctr" rtl="0">
              <a:lnSpc>
                <a:spcPct val="80000"/>
              </a:lnSpc>
              <a:spcBef>
                <a:spcPts val="0"/>
              </a:spcBef>
              <a:spcAft>
                <a:spcPts val="0"/>
              </a:spcAft>
              <a:buClr>
                <a:srgbClr val="FAFDFF"/>
              </a:buClr>
              <a:buSzPts val="6600"/>
              <a:buFont typeface="Montserrat SemiBold"/>
              <a:buNone/>
            </a:pPr>
            <a:r>
              <a:rPr lang="en-US" sz="6600" u="none" strike="noStrike" cap="none" dirty="0">
                <a:solidFill>
                  <a:srgbClr val="FAFDFF"/>
                </a:solidFill>
                <a:latin typeface="Helvetica" pitchFamily="2" charset="0"/>
                <a:ea typeface="Helvetica Neue"/>
                <a:cs typeface="Helvetica Neue"/>
                <a:sym typeface="Helvetica Neue"/>
              </a:rPr>
              <a:t>PRESENTATION TITLE</a:t>
            </a:r>
            <a:endParaRPr sz="1400" u="none" strike="noStrike" cap="none" dirty="0">
              <a:solidFill>
                <a:srgbClr val="000000"/>
              </a:solidFill>
              <a:latin typeface="Helvetica" pitchFamily="2" charset="0"/>
              <a:ea typeface="Helvetica Neue"/>
              <a:cs typeface="Helvetica Neue"/>
              <a:sym typeface="Helvetica Neue"/>
            </a:endParaRPr>
          </a:p>
        </p:txBody>
      </p:sp>
      <p:sp>
        <p:nvSpPr>
          <p:cNvPr id="28" name="Google Shape;28;p1"/>
          <p:cNvSpPr/>
          <p:nvPr/>
        </p:nvSpPr>
        <p:spPr>
          <a:xfrm>
            <a:off x="-12526" y="8966883"/>
            <a:ext cx="24450371" cy="904823"/>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FAFDFF"/>
              </a:buClr>
              <a:buSzPts val="4400"/>
              <a:buFont typeface="Helvetica Neue Light"/>
              <a:buNone/>
            </a:pPr>
            <a:r>
              <a:rPr lang="en-US" sz="4400" u="none" strike="noStrike" cap="none" dirty="0">
                <a:solidFill>
                  <a:srgbClr val="FAFDFF"/>
                </a:solidFill>
                <a:latin typeface="Helvetica" pitchFamily="2" charset="0"/>
                <a:ea typeface="Helvetica Neue"/>
                <a:cs typeface="Helvetica Neue"/>
                <a:sym typeface="Helvetica Neue"/>
              </a:rPr>
              <a:t>November 2022</a:t>
            </a:r>
            <a:endParaRPr sz="1400" u="none" strike="noStrike" cap="none" dirty="0">
              <a:solidFill>
                <a:srgbClr val="000000"/>
              </a:solidFill>
              <a:latin typeface="Helvetica" pitchFamily="2" charset="0"/>
              <a:ea typeface="Helvetica Neue"/>
              <a:cs typeface="Helvetica Neue"/>
              <a:sym typeface="Helvetica Neue"/>
            </a:endParaRPr>
          </a:p>
        </p:txBody>
      </p:sp>
      <p:sp>
        <p:nvSpPr>
          <p:cNvPr id="29" name="Google Shape;29;p1"/>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30" name="Google Shape;30;p1"/>
          <p:cNvPicPr preferRelativeResize="0"/>
          <p:nvPr/>
        </p:nvPicPr>
        <p:blipFill rotWithShape="1">
          <a:blip r:embed="rId4">
            <a:alphaModFix/>
          </a:blip>
          <a:srcRect/>
          <a:stretch/>
        </p:blipFill>
        <p:spPr>
          <a:xfrm>
            <a:off x="5871350" y="4180625"/>
            <a:ext cx="13033726" cy="1782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pic>
        <p:nvPicPr>
          <p:cNvPr id="470" name="Google Shape;470;p9"/>
          <p:cNvPicPr preferRelativeResize="0"/>
          <p:nvPr/>
        </p:nvPicPr>
        <p:blipFill rotWithShape="1">
          <a:blip r:embed="rId3">
            <a:alphaModFix/>
          </a:blip>
          <a:srcRect l="5763" t="6815" r="24540" b="18041"/>
          <a:stretch/>
        </p:blipFill>
        <p:spPr>
          <a:xfrm>
            <a:off x="11762937" y="3770363"/>
            <a:ext cx="6328450" cy="9982200"/>
          </a:xfrm>
          <a:prstGeom prst="rect">
            <a:avLst/>
          </a:prstGeom>
          <a:noFill/>
          <a:ln>
            <a:noFill/>
          </a:ln>
        </p:spPr>
      </p:pic>
      <p:sp>
        <p:nvSpPr>
          <p:cNvPr id="471" name="Google Shape;471;p9"/>
          <p:cNvSpPr txBox="1"/>
          <p:nvPr/>
        </p:nvSpPr>
        <p:spPr>
          <a:xfrm>
            <a:off x="668381" y="1663709"/>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212121"/>
              </a:buClr>
              <a:buSzPts val="9600"/>
              <a:buFont typeface="Montserrat Medium"/>
              <a:buNone/>
            </a:pPr>
            <a:r>
              <a:rPr lang="en-US" sz="9600" u="none" strike="noStrike" cap="none" dirty="0">
                <a:solidFill>
                  <a:srgbClr val="212121"/>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472" name="Google Shape;472;p9"/>
          <p:cNvPicPr preferRelativeResize="0"/>
          <p:nvPr/>
        </p:nvPicPr>
        <p:blipFill rotWithShape="1">
          <a:blip r:embed="rId4">
            <a:alphaModFix amt="43000"/>
          </a:blip>
          <a:srcRect/>
          <a:stretch/>
        </p:blipFill>
        <p:spPr>
          <a:xfrm>
            <a:off x="650093" y="691350"/>
            <a:ext cx="3112988" cy="435993"/>
          </a:xfrm>
          <a:prstGeom prst="rect">
            <a:avLst/>
          </a:prstGeom>
          <a:noFill/>
          <a:ln>
            <a:noFill/>
          </a:ln>
        </p:spPr>
      </p:pic>
      <p:sp>
        <p:nvSpPr>
          <p:cNvPr id="473" name="Google Shape;473;p9"/>
          <p:cNvSpPr/>
          <p:nvPr/>
        </p:nvSpPr>
        <p:spPr>
          <a:xfrm>
            <a:off x="11563401" y="1703874"/>
            <a:ext cx="15027724" cy="762001"/>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Helvetica Neue"/>
                <a:cs typeface="Helvetica Neue"/>
                <a:sym typeface="Helvetica Neue"/>
              </a:rPr>
              <a:t>VUZIX HAS A LINE OF AR SMART GLASSES</a:t>
            </a:r>
            <a:br>
              <a:rPr lang="en-US" sz="3600" u="none" strike="noStrike" cap="none" dirty="0">
                <a:solidFill>
                  <a:srgbClr val="212121"/>
                </a:solidFill>
                <a:latin typeface="Helvetica" pitchFamily="2" charset="0"/>
                <a:ea typeface="Helvetica Neue"/>
                <a:cs typeface="Helvetica Neue"/>
                <a:sym typeface="Helvetica Neue"/>
              </a:rPr>
            </a:br>
            <a:r>
              <a:rPr lang="en-US" sz="3600" u="none" strike="noStrike" cap="none" dirty="0">
                <a:solidFill>
                  <a:srgbClr val="212121"/>
                </a:solidFill>
                <a:latin typeface="Helvetica" pitchFamily="2" charset="0"/>
                <a:ea typeface="Helvetica Neue"/>
                <a:cs typeface="Helvetica Neue"/>
                <a:sym typeface="Helvetica Neue"/>
              </a:rPr>
              <a:t>SOLUTIONS FOR TODAY AND TOMORROW</a:t>
            </a:r>
            <a:endParaRPr sz="3600" u="none" strike="noStrike" cap="none" dirty="0">
              <a:solidFill>
                <a:srgbClr val="212121"/>
              </a:solidFill>
              <a:latin typeface="Helvetica" pitchFamily="2" charset="0"/>
              <a:ea typeface="Helvetica Neue"/>
              <a:cs typeface="Helvetica Neue"/>
              <a:sym typeface="Helvetica Neue"/>
            </a:endParaRPr>
          </a:p>
        </p:txBody>
      </p:sp>
      <p:pic>
        <p:nvPicPr>
          <p:cNvPr id="474" name="Google Shape;474;p9"/>
          <p:cNvPicPr preferRelativeResize="0"/>
          <p:nvPr/>
        </p:nvPicPr>
        <p:blipFill rotWithShape="1">
          <a:blip r:embed="rId5">
            <a:alphaModFix/>
          </a:blip>
          <a:srcRect l="6957" t="21293" r="1213" b="9678"/>
          <a:stretch/>
        </p:blipFill>
        <p:spPr>
          <a:xfrm>
            <a:off x="0" y="3770375"/>
            <a:ext cx="6799101" cy="9982198"/>
          </a:xfrm>
          <a:prstGeom prst="rect">
            <a:avLst/>
          </a:prstGeom>
          <a:noFill/>
          <a:ln>
            <a:noFill/>
          </a:ln>
        </p:spPr>
      </p:pic>
      <p:pic>
        <p:nvPicPr>
          <p:cNvPr id="475" name="Google Shape;475;p9"/>
          <p:cNvPicPr preferRelativeResize="0"/>
          <p:nvPr/>
        </p:nvPicPr>
        <p:blipFill rotWithShape="1">
          <a:blip r:embed="rId6">
            <a:alphaModFix/>
          </a:blip>
          <a:srcRect l="23847" t="16609" r="8186" b="20652"/>
          <a:stretch/>
        </p:blipFill>
        <p:spPr>
          <a:xfrm>
            <a:off x="5729812" y="3770375"/>
            <a:ext cx="6328461" cy="9982202"/>
          </a:xfrm>
          <a:prstGeom prst="rect">
            <a:avLst/>
          </a:prstGeom>
          <a:noFill/>
          <a:ln>
            <a:noFill/>
          </a:ln>
        </p:spPr>
      </p:pic>
      <p:pic>
        <p:nvPicPr>
          <p:cNvPr id="476" name="Google Shape;476;p9" descr="A picture containing text, person, person, indoor&#10;&#10;Description automatically generated"/>
          <p:cNvPicPr preferRelativeResize="0"/>
          <p:nvPr/>
        </p:nvPicPr>
        <p:blipFill rotWithShape="1">
          <a:blip r:embed="rId7">
            <a:alphaModFix/>
          </a:blip>
          <a:srcRect l="24862" t="10092" r="15946" b="28663"/>
          <a:stretch/>
        </p:blipFill>
        <p:spPr>
          <a:xfrm>
            <a:off x="18063464" y="3770376"/>
            <a:ext cx="6328461" cy="9982199"/>
          </a:xfrm>
          <a:prstGeom prst="rect">
            <a:avLst/>
          </a:prstGeom>
          <a:noFill/>
          <a:ln>
            <a:noFill/>
          </a:ln>
        </p:spPr>
      </p:pic>
      <p:pic>
        <p:nvPicPr>
          <p:cNvPr id="477" name="Google Shape;477;p9" descr="Shape&#10;&#10;Description automatically generated"/>
          <p:cNvPicPr preferRelativeResize="0"/>
          <p:nvPr/>
        </p:nvPicPr>
        <p:blipFill rotWithShape="1">
          <a:blip r:embed="rId8">
            <a:alphaModFix/>
          </a:blip>
          <a:srcRect/>
          <a:stretch/>
        </p:blipFill>
        <p:spPr>
          <a:xfrm>
            <a:off x="-44970" y="-29980"/>
            <a:ext cx="24523908" cy="184964"/>
          </a:xfrm>
          <a:prstGeom prst="rect">
            <a:avLst/>
          </a:prstGeom>
          <a:noFill/>
          <a:ln>
            <a:noFill/>
          </a:ln>
        </p:spPr>
      </p:pic>
      <p:pic>
        <p:nvPicPr>
          <p:cNvPr id="484" name="Google Shape;484;p9" descr="A black and white logo&#10;&#10;Description automatically generated with low confidence"/>
          <p:cNvPicPr preferRelativeResize="0"/>
          <p:nvPr/>
        </p:nvPicPr>
        <p:blipFill rotWithShape="1">
          <a:blip r:embed="rId9">
            <a:alphaModFix/>
          </a:blip>
          <a:srcRect/>
          <a:stretch/>
        </p:blipFill>
        <p:spPr>
          <a:xfrm>
            <a:off x="388172" y="4123981"/>
            <a:ext cx="3249430" cy="992447"/>
          </a:xfrm>
          <a:prstGeom prst="rect">
            <a:avLst/>
          </a:prstGeom>
          <a:noFill/>
          <a:ln>
            <a:noFill/>
          </a:ln>
        </p:spPr>
      </p:pic>
      <p:pic>
        <p:nvPicPr>
          <p:cNvPr id="485" name="Google Shape;485;p9" descr="A black and white logo&#10;&#10;Description automatically generated with low confidence"/>
          <p:cNvPicPr preferRelativeResize="0"/>
          <p:nvPr/>
        </p:nvPicPr>
        <p:blipFill rotWithShape="1">
          <a:blip r:embed="rId10">
            <a:alphaModFix/>
          </a:blip>
          <a:srcRect/>
          <a:stretch/>
        </p:blipFill>
        <p:spPr>
          <a:xfrm>
            <a:off x="6157092" y="4116183"/>
            <a:ext cx="3964321" cy="993194"/>
          </a:xfrm>
          <a:prstGeom prst="rect">
            <a:avLst/>
          </a:prstGeom>
          <a:noFill/>
          <a:ln>
            <a:noFill/>
          </a:ln>
        </p:spPr>
      </p:pic>
      <p:pic>
        <p:nvPicPr>
          <p:cNvPr id="486" name="Google Shape;486;p9" descr="A picture containing text, clipart&#10;&#10;Description automatically generated"/>
          <p:cNvPicPr preferRelativeResize="0"/>
          <p:nvPr/>
        </p:nvPicPr>
        <p:blipFill rotWithShape="1">
          <a:blip r:embed="rId11">
            <a:alphaModFix/>
          </a:blip>
          <a:srcRect/>
          <a:stretch/>
        </p:blipFill>
        <p:spPr>
          <a:xfrm>
            <a:off x="18455233" y="4123981"/>
            <a:ext cx="3942368" cy="985602"/>
          </a:xfrm>
          <a:prstGeom prst="rect">
            <a:avLst/>
          </a:prstGeom>
          <a:noFill/>
          <a:ln>
            <a:noFill/>
          </a:ln>
        </p:spPr>
      </p:pic>
      <p:pic>
        <p:nvPicPr>
          <p:cNvPr id="489" name="Google Shape;489;p9"/>
          <p:cNvPicPr preferRelativeResize="0"/>
          <p:nvPr/>
        </p:nvPicPr>
        <p:blipFill rotWithShape="1">
          <a:blip r:embed="rId12">
            <a:alphaModFix/>
          </a:blip>
          <a:srcRect/>
          <a:stretch/>
        </p:blipFill>
        <p:spPr>
          <a:xfrm>
            <a:off x="12412300" y="4116175"/>
            <a:ext cx="4515228" cy="993202"/>
          </a:xfrm>
          <a:prstGeom prst="rect">
            <a:avLst/>
          </a:prstGeom>
          <a:noFill/>
          <a:ln>
            <a:noFill/>
          </a:ln>
        </p:spPr>
      </p:pic>
      <p:pic>
        <p:nvPicPr>
          <p:cNvPr id="490" name="Google Shape;490;p9"/>
          <p:cNvPicPr preferRelativeResize="0"/>
          <p:nvPr/>
        </p:nvPicPr>
        <p:blipFill rotWithShape="1">
          <a:blip r:embed="rId13">
            <a:alphaModFix/>
          </a:blip>
          <a:srcRect t="36702" b="6"/>
          <a:stretch/>
        </p:blipFill>
        <p:spPr>
          <a:xfrm>
            <a:off x="380725" y="5119641"/>
            <a:ext cx="3964320" cy="63095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pic>
        <p:nvPicPr>
          <p:cNvPr id="495" name="Google Shape;495;p11"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496" name="Google Shape;496;p11" descr="A pair of glasses&#10;&#10;Description automatically generated with medium confidence"/>
          <p:cNvPicPr preferRelativeResize="0"/>
          <p:nvPr/>
        </p:nvPicPr>
        <p:blipFill rotWithShape="1">
          <a:blip r:embed="rId4">
            <a:alphaModFix/>
          </a:blip>
          <a:srcRect l="7367" t="17213" b="8819"/>
          <a:stretch/>
        </p:blipFill>
        <p:spPr>
          <a:xfrm>
            <a:off x="6364089" y="6955377"/>
            <a:ext cx="5322808" cy="2792319"/>
          </a:xfrm>
          <a:prstGeom prst="rect">
            <a:avLst/>
          </a:prstGeom>
          <a:noFill/>
          <a:ln>
            <a:noFill/>
          </a:ln>
        </p:spPr>
      </p:pic>
      <p:sp>
        <p:nvSpPr>
          <p:cNvPr id="497" name="Google Shape;497;p11"/>
          <p:cNvSpPr/>
          <p:nvPr/>
        </p:nvSpPr>
        <p:spPr>
          <a:xfrm>
            <a:off x="12993784" y="4612460"/>
            <a:ext cx="10287703" cy="7804147"/>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Your new secret arsenal</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r>
              <a:rPr lang="en-US" sz="3600" u="none" strike="noStrike" cap="none" dirty="0">
                <a:solidFill>
                  <a:srgbClr val="1C1D1D"/>
                </a:solidFill>
                <a:latin typeface="Helvetica" pitchFamily="2" charset="0"/>
                <a:ea typeface="Helvetica Neue"/>
                <a:cs typeface="Helvetica Neue"/>
                <a:sym typeface="Helvetica Neue"/>
              </a:rPr>
              <a:t>Built for all-day wear, easy to operate and ruggedized for any enterprise use case, </a:t>
            </a:r>
            <a:r>
              <a:rPr lang="en-US" sz="3600" u="none" strike="noStrike" cap="none" dirty="0" err="1">
                <a:solidFill>
                  <a:srgbClr val="1C1D1D"/>
                </a:solidFill>
                <a:latin typeface="Helvetica" pitchFamily="2" charset="0"/>
                <a:ea typeface="Helvetica Neue"/>
                <a:cs typeface="Helvetica Neue"/>
                <a:sym typeface="Helvetica Neue"/>
              </a:rPr>
              <a:t>Vuzix</a:t>
            </a:r>
            <a:r>
              <a:rPr lang="en-US" sz="3600" u="none" strike="noStrike" cap="none" dirty="0">
                <a:solidFill>
                  <a:srgbClr val="1C1D1D"/>
                </a:solidFill>
                <a:latin typeface="Helvetica" pitchFamily="2" charset="0"/>
                <a:ea typeface="Helvetica Neue"/>
                <a:cs typeface="Helvetica Neue"/>
                <a:sym typeface="Helvetica Neue"/>
              </a:rPr>
              <a:t> M-Series smart glasses transform competent teams into productivity all stars.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pic>
        <p:nvPicPr>
          <p:cNvPr id="498" name="Google Shape;498;p11"/>
          <p:cNvPicPr preferRelativeResize="0"/>
          <p:nvPr/>
        </p:nvPicPr>
        <p:blipFill rotWithShape="1">
          <a:blip r:embed="rId5">
            <a:alphaModFix/>
          </a:blip>
          <a:srcRect/>
          <a:stretch/>
        </p:blipFill>
        <p:spPr>
          <a:xfrm>
            <a:off x="675976" y="4819547"/>
            <a:ext cx="4272072" cy="1297131"/>
          </a:xfrm>
          <a:prstGeom prst="rect">
            <a:avLst/>
          </a:prstGeom>
          <a:noFill/>
          <a:ln>
            <a:noFill/>
          </a:ln>
        </p:spPr>
      </p:pic>
      <p:pic>
        <p:nvPicPr>
          <p:cNvPr id="499" name="Google Shape;499;p11"/>
          <p:cNvPicPr preferRelativeResize="0"/>
          <p:nvPr/>
        </p:nvPicPr>
        <p:blipFill rotWithShape="1">
          <a:blip r:embed="rId6">
            <a:alphaModFix/>
          </a:blip>
          <a:srcRect/>
          <a:stretch/>
        </p:blipFill>
        <p:spPr>
          <a:xfrm>
            <a:off x="650093" y="7654378"/>
            <a:ext cx="5248161" cy="1297131"/>
          </a:xfrm>
          <a:prstGeom prst="rect">
            <a:avLst/>
          </a:prstGeom>
          <a:noFill/>
          <a:ln>
            <a:noFill/>
          </a:ln>
        </p:spPr>
      </p:pic>
      <p:pic>
        <p:nvPicPr>
          <p:cNvPr id="500" name="Google Shape;500;p11"/>
          <p:cNvPicPr preferRelativeResize="0"/>
          <p:nvPr/>
        </p:nvPicPr>
        <p:blipFill rotWithShape="1">
          <a:blip r:embed="rId7">
            <a:alphaModFix/>
          </a:blip>
          <a:srcRect/>
          <a:stretch/>
        </p:blipFill>
        <p:spPr>
          <a:xfrm>
            <a:off x="650093" y="10532108"/>
            <a:ext cx="5225194" cy="1562172"/>
          </a:xfrm>
          <a:prstGeom prst="rect">
            <a:avLst/>
          </a:prstGeom>
          <a:noFill/>
          <a:ln>
            <a:noFill/>
          </a:ln>
        </p:spPr>
      </p:pic>
      <p:cxnSp>
        <p:nvCxnSpPr>
          <p:cNvPr id="501" name="Google Shape;501;p11"/>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02" name="Google Shape;502;p11"/>
          <p:cNvCxnSpPr/>
          <p:nvPr/>
        </p:nvCxnSpPr>
        <p:spPr>
          <a:xfrm>
            <a:off x="666142" y="6912864"/>
            <a:ext cx="11594592" cy="0"/>
          </a:xfrm>
          <a:prstGeom prst="straightConnector1">
            <a:avLst/>
          </a:prstGeom>
          <a:noFill/>
          <a:ln w="9525" cap="flat" cmpd="sng">
            <a:solidFill>
              <a:srgbClr val="8F8F8F"/>
            </a:solidFill>
            <a:prstDash val="solid"/>
            <a:round/>
            <a:headEnd type="none" w="sm" len="sm"/>
            <a:tailEnd type="none" w="sm" len="sm"/>
          </a:ln>
        </p:spPr>
      </p:cxnSp>
      <p:cxnSp>
        <p:nvCxnSpPr>
          <p:cNvPr id="503" name="Google Shape;503;p11"/>
          <p:cNvCxnSpPr/>
          <p:nvPr/>
        </p:nvCxnSpPr>
        <p:spPr>
          <a:xfrm>
            <a:off x="666142" y="9838944"/>
            <a:ext cx="11594592" cy="0"/>
          </a:xfrm>
          <a:prstGeom prst="straightConnector1">
            <a:avLst/>
          </a:prstGeom>
          <a:noFill/>
          <a:ln w="9525" cap="flat" cmpd="sng">
            <a:solidFill>
              <a:srgbClr val="8F8F8F"/>
            </a:solidFill>
            <a:prstDash val="solid"/>
            <a:round/>
            <a:headEnd type="none" w="sm" len="sm"/>
            <a:tailEnd type="none" w="sm" len="sm"/>
          </a:ln>
        </p:spPr>
      </p:cxnSp>
      <p:cxnSp>
        <p:nvCxnSpPr>
          <p:cNvPr id="504" name="Google Shape;504;p11"/>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05" name="Google Shape;505;p11"/>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06" name="Google Shape;506;p11" descr="A picture containing electronics, cellphone&#10;&#10;Description automatically generated"/>
          <p:cNvPicPr preferRelativeResize="0"/>
          <p:nvPr/>
        </p:nvPicPr>
        <p:blipFill rotWithShape="1">
          <a:blip r:embed="rId8">
            <a:alphaModFix/>
          </a:blip>
          <a:srcRect/>
          <a:stretch/>
        </p:blipFill>
        <p:spPr>
          <a:xfrm>
            <a:off x="6362720" y="10132675"/>
            <a:ext cx="3937458" cy="2270505"/>
          </a:xfrm>
          <a:prstGeom prst="rect">
            <a:avLst/>
          </a:prstGeom>
          <a:noFill/>
          <a:ln>
            <a:noFill/>
          </a:ln>
        </p:spPr>
      </p:pic>
      <p:pic>
        <p:nvPicPr>
          <p:cNvPr id="507" name="Google Shape;507;p11"/>
          <p:cNvPicPr preferRelativeResize="0"/>
          <p:nvPr/>
        </p:nvPicPr>
        <p:blipFill rotWithShape="1">
          <a:blip r:embed="rId9">
            <a:alphaModFix/>
          </a:blip>
          <a:srcRect/>
          <a:stretch/>
        </p:blipFill>
        <p:spPr>
          <a:xfrm>
            <a:off x="5997254" y="4063034"/>
            <a:ext cx="5322808" cy="2903350"/>
          </a:xfrm>
          <a:prstGeom prst="rect">
            <a:avLst/>
          </a:prstGeom>
          <a:noFill/>
          <a:ln>
            <a:noFill/>
          </a:ln>
        </p:spPr>
      </p:pic>
      <p:pic>
        <p:nvPicPr>
          <p:cNvPr id="508" name="Google Shape;508;p11"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509" name="Google Shape;509;p11"/>
          <p:cNvPicPr preferRelativeResize="0"/>
          <p:nvPr/>
        </p:nvPicPr>
        <p:blipFill rotWithShape="1">
          <a:blip r:embed="rId10">
            <a:alphaModFix amt="29000"/>
          </a:blip>
          <a:srcRect/>
          <a:stretch/>
        </p:blipFill>
        <p:spPr>
          <a:xfrm>
            <a:off x="650093" y="691350"/>
            <a:ext cx="3143738" cy="435993"/>
          </a:xfrm>
          <a:prstGeom prst="rect">
            <a:avLst/>
          </a:prstGeom>
          <a:noFill/>
          <a:ln>
            <a:noFill/>
          </a:ln>
        </p:spPr>
      </p:pic>
      <p:sp>
        <p:nvSpPr>
          <p:cNvPr id="510" name="Google Shape;510;p11"/>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11" name="Google Shape;511;p11"/>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12" name="Google Shape;512;p11"/>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pic>
        <p:nvPicPr>
          <p:cNvPr id="517" name="Google Shape;517;p36"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sp>
        <p:nvSpPr>
          <p:cNvPr id="518" name="Google Shape;518;p36"/>
          <p:cNvSpPr/>
          <p:nvPr/>
        </p:nvSpPr>
        <p:spPr>
          <a:xfrm>
            <a:off x="12993784" y="4612460"/>
            <a:ext cx="9920865" cy="7527159"/>
          </a:xfrm>
          <a:prstGeom prst="rect">
            <a:avLst/>
          </a:prstGeom>
          <a:noFill/>
          <a:ln>
            <a:noFill/>
          </a:ln>
        </p:spPr>
        <p:txBody>
          <a:bodyPr spcFirstLastPara="1" wrap="square" lIns="91425" tIns="45700" rIns="91425" bIns="13715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The perfect balance of comfort and performance</a:t>
            </a: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Our featherlight flagship product </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The choice for field service and logistics workers</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Compatible with almost any PPE</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Virtually indestructible form factor</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p:txBody>
      </p:sp>
      <p:pic>
        <p:nvPicPr>
          <p:cNvPr id="519" name="Google Shape;519;p36"/>
          <p:cNvPicPr preferRelativeResize="0"/>
          <p:nvPr/>
        </p:nvPicPr>
        <p:blipFill rotWithShape="1">
          <a:blip r:embed="rId4">
            <a:alphaModFix/>
          </a:blip>
          <a:srcRect/>
          <a:stretch/>
        </p:blipFill>
        <p:spPr>
          <a:xfrm>
            <a:off x="675976" y="4819547"/>
            <a:ext cx="4272072" cy="1297131"/>
          </a:xfrm>
          <a:prstGeom prst="rect">
            <a:avLst/>
          </a:prstGeom>
          <a:noFill/>
          <a:ln>
            <a:noFill/>
          </a:ln>
        </p:spPr>
      </p:pic>
      <p:cxnSp>
        <p:nvCxnSpPr>
          <p:cNvPr id="520" name="Google Shape;520;p36"/>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21" name="Google Shape;521;p36"/>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22" name="Google Shape;522;p36"/>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23" name="Google Shape;523;p36"/>
          <p:cNvPicPr preferRelativeResize="0"/>
          <p:nvPr/>
        </p:nvPicPr>
        <p:blipFill rotWithShape="1">
          <a:blip r:embed="rId5">
            <a:alphaModFix/>
          </a:blip>
          <a:srcRect/>
          <a:stretch/>
        </p:blipFill>
        <p:spPr>
          <a:xfrm>
            <a:off x="796993" y="6389202"/>
            <a:ext cx="10844788" cy="5915340"/>
          </a:xfrm>
          <a:prstGeom prst="rect">
            <a:avLst/>
          </a:prstGeom>
          <a:noFill/>
          <a:ln>
            <a:noFill/>
          </a:ln>
        </p:spPr>
      </p:pic>
      <p:pic>
        <p:nvPicPr>
          <p:cNvPr id="524" name="Google Shape;524;p36"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525" name="Google Shape;525;p36"/>
          <p:cNvPicPr preferRelativeResize="0"/>
          <p:nvPr/>
        </p:nvPicPr>
        <p:blipFill rotWithShape="1">
          <a:blip r:embed="rId6">
            <a:alphaModFix amt="29000"/>
          </a:blip>
          <a:srcRect/>
          <a:stretch/>
        </p:blipFill>
        <p:spPr>
          <a:xfrm>
            <a:off x="650093" y="691350"/>
            <a:ext cx="3143738" cy="435993"/>
          </a:xfrm>
          <a:prstGeom prst="rect">
            <a:avLst/>
          </a:prstGeom>
          <a:noFill/>
          <a:ln>
            <a:noFill/>
          </a:ln>
        </p:spPr>
      </p:pic>
      <p:sp>
        <p:nvSpPr>
          <p:cNvPr id="526" name="Google Shape;526;p36"/>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27" name="Google Shape;527;p36"/>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28" name="Google Shape;528;p36"/>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529" name="Google Shape;529;p36"/>
          <p:cNvPicPr preferRelativeResize="0"/>
          <p:nvPr/>
        </p:nvPicPr>
        <p:blipFill rotWithShape="1">
          <a:blip r:embed="rId7">
            <a:alphaModFix/>
          </a:blip>
          <a:srcRect/>
          <a:stretch/>
        </p:blipFill>
        <p:spPr>
          <a:xfrm>
            <a:off x="18764564" y="11266664"/>
            <a:ext cx="5448300" cy="1266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p37"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535" name="Google Shape;535;p37"/>
          <p:cNvPicPr preferRelativeResize="0"/>
          <p:nvPr/>
        </p:nvPicPr>
        <p:blipFill rotWithShape="1">
          <a:blip r:embed="rId4">
            <a:alphaModFix/>
          </a:blip>
          <a:srcRect/>
          <a:stretch/>
        </p:blipFill>
        <p:spPr>
          <a:xfrm>
            <a:off x="650101" y="4509785"/>
            <a:ext cx="4272074" cy="1297131"/>
          </a:xfrm>
          <a:prstGeom prst="rect">
            <a:avLst/>
          </a:prstGeom>
          <a:noFill/>
          <a:ln>
            <a:noFill/>
          </a:ln>
        </p:spPr>
      </p:pic>
      <p:cxnSp>
        <p:nvCxnSpPr>
          <p:cNvPr id="536" name="Google Shape;536;p37"/>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37" name="Google Shape;537;p37"/>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38" name="Google Shape;538;p37"/>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39" name="Google Shape;539;p37"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540" name="Google Shape;540;p37"/>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541" name="Google Shape;541;p37"/>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42" name="Google Shape;542;p37"/>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43" name="Google Shape;543;p37"/>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544" name="Google Shape;544;p37"/>
          <p:cNvSpPr/>
          <p:nvPr/>
        </p:nvSpPr>
        <p:spPr>
          <a:xfrm>
            <a:off x="12993784" y="4460060"/>
            <a:ext cx="11119829" cy="3482836"/>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Ruggedized all-day wearable</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Only smart glasses IP67 certified to withstand water submersion and dust</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Hot-swappable battery for zero work interruption</a:t>
            </a:r>
            <a:endParaRPr sz="3100" u="none" strike="noStrike" cap="none" dirty="0">
              <a:solidFill>
                <a:srgbClr val="000000"/>
              </a:solidFill>
              <a:latin typeface="Helvetica" pitchFamily="2" charset="0"/>
              <a:ea typeface="Helvetica Neue"/>
              <a:cs typeface="Helvetica Neue"/>
              <a:sym typeface="Helvetica Neue"/>
            </a:endParaRPr>
          </a:p>
        </p:txBody>
      </p:sp>
      <p:sp>
        <p:nvSpPr>
          <p:cNvPr id="545" name="Google Shape;545;p37"/>
          <p:cNvSpPr/>
          <p:nvPr/>
        </p:nvSpPr>
        <p:spPr>
          <a:xfrm>
            <a:off x="12993784" y="8122895"/>
            <a:ext cx="10861500" cy="3482836"/>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Absolute versatility</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Multi-input &amp; voice controls supporting 28 languages</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Apps supporting any variety of use cases</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p:txBody>
      </p:sp>
      <p:pic>
        <p:nvPicPr>
          <p:cNvPr id="546" name="Google Shape;546;p37"/>
          <p:cNvPicPr preferRelativeResize="0"/>
          <p:nvPr/>
        </p:nvPicPr>
        <p:blipFill rotWithShape="1">
          <a:blip r:embed="rId6">
            <a:alphaModFix/>
          </a:blip>
          <a:srcRect r="10167"/>
          <a:stretch/>
        </p:blipFill>
        <p:spPr>
          <a:xfrm>
            <a:off x="0" y="3984675"/>
            <a:ext cx="12413568" cy="8723374"/>
          </a:xfrm>
          <a:prstGeom prst="rect">
            <a:avLst/>
          </a:prstGeom>
          <a:noFill/>
          <a:ln>
            <a:noFill/>
          </a:ln>
        </p:spPr>
      </p:pic>
      <p:pic>
        <p:nvPicPr>
          <p:cNvPr id="547" name="Google Shape;547;p37" descr="A picture containing drawing&#10;&#10;Description automatically generated"/>
          <p:cNvPicPr preferRelativeResize="0"/>
          <p:nvPr/>
        </p:nvPicPr>
        <p:blipFill rotWithShape="1">
          <a:blip r:embed="rId7">
            <a:alphaModFix/>
          </a:blip>
          <a:srcRect/>
          <a:stretch/>
        </p:blipFill>
        <p:spPr>
          <a:xfrm>
            <a:off x="17050540" y="11512545"/>
            <a:ext cx="2588476" cy="588041"/>
          </a:xfrm>
          <a:prstGeom prst="rect">
            <a:avLst/>
          </a:prstGeom>
          <a:noFill/>
          <a:ln>
            <a:noFill/>
          </a:ln>
        </p:spPr>
      </p:pic>
      <p:pic>
        <p:nvPicPr>
          <p:cNvPr id="548" name="Google Shape;548;p37" descr="Information Technology - Microsoft Teams"/>
          <p:cNvPicPr preferRelativeResize="0"/>
          <p:nvPr/>
        </p:nvPicPr>
        <p:blipFill rotWithShape="1">
          <a:blip r:embed="rId8">
            <a:alphaModFix/>
          </a:blip>
          <a:srcRect/>
          <a:stretch/>
        </p:blipFill>
        <p:spPr>
          <a:xfrm>
            <a:off x="12830735" y="11102705"/>
            <a:ext cx="3702384" cy="1209490"/>
          </a:xfrm>
          <a:prstGeom prst="rect">
            <a:avLst/>
          </a:prstGeom>
          <a:noFill/>
          <a:ln>
            <a:noFill/>
          </a:ln>
        </p:spPr>
      </p:pic>
      <p:pic>
        <p:nvPicPr>
          <p:cNvPr id="549" name="Google Shape;549;p37" descr="Logo&#10;&#10;Description automatically generated"/>
          <p:cNvPicPr preferRelativeResize="0"/>
          <p:nvPr/>
        </p:nvPicPr>
        <p:blipFill rotWithShape="1">
          <a:blip r:embed="rId9">
            <a:alphaModFix/>
          </a:blip>
          <a:srcRect/>
          <a:stretch/>
        </p:blipFill>
        <p:spPr>
          <a:xfrm>
            <a:off x="20487711" y="11461503"/>
            <a:ext cx="3036825" cy="690127"/>
          </a:xfrm>
          <a:prstGeom prst="rect">
            <a:avLst/>
          </a:prstGeom>
          <a:noFill/>
          <a:ln>
            <a:noFill/>
          </a:ln>
        </p:spPr>
      </p:pic>
      <p:pic>
        <p:nvPicPr>
          <p:cNvPr id="550" name="Google Shape;550;p37" descr="A black and white logo&#10;&#10;Description automatically generated with low confidence"/>
          <p:cNvPicPr preferRelativeResize="0"/>
          <p:nvPr/>
        </p:nvPicPr>
        <p:blipFill rotWithShape="1">
          <a:blip r:embed="rId10">
            <a:alphaModFix/>
          </a:blip>
          <a:srcRect/>
          <a:stretch/>
        </p:blipFill>
        <p:spPr>
          <a:xfrm>
            <a:off x="911275" y="10088150"/>
            <a:ext cx="5021925" cy="15338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555" name="Google Shape;555;p38"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sp>
        <p:nvSpPr>
          <p:cNvPr id="556" name="Google Shape;556;p38"/>
          <p:cNvSpPr/>
          <p:nvPr/>
        </p:nvSpPr>
        <p:spPr>
          <a:xfrm>
            <a:off x="12993774" y="4612450"/>
            <a:ext cx="10740000" cy="7139350"/>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Total situational awareness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Lightweight comfort meets industry-leading optics</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The choice for healthcare and training</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Ultrabright non-occluded display </a:t>
            </a:r>
            <a:endParaRPr sz="31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Compatible with almost any PPE</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endParaRPr sz="31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cxnSp>
        <p:nvCxnSpPr>
          <p:cNvPr id="557" name="Google Shape;557;p38"/>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58" name="Google Shape;558;p38"/>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59" name="Google Shape;559;p38"/>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60" name="Google Shape;560;p38"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561" name="Google Shape;561;p38"/>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562" name="Google Shape;562;p38"/>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63" name="Google Shape;563;p38"/>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64" name="Google Shape;564;p38"/>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565" name="Google Shape;565;p38"/>
          <p:cNvPicPr preferRelativeResize="0"/>
          <p:nvPr/>
        </p:nvPicPr>
        <p:blipFill rotWithShape="1">
          <a:blip r:embed="rId5">
            <a:alphaModFix/>
          </a:blip>
          <a:srcRect/>
          <a:stretch/>
        </p:blipFill>
        <p:spPr>
          <a:xfrm>
            <a:off x="18818352" y="11374240"/>
            <a:ext cx="5448300" cy="1266825"/>
          </a:xfrm>
          <a:prstGeom prst="rect">
            <a:avLst/>
          </a:prstGeom>
          <a:noFill/>
          <a:ln>
            <a:noFill/>
          </a:ln>
        </p:spPr>
      </p:pic>
      <p:pic>
        <p:nvPicPr>
          <p:cNvPr id="566" name="Google Shape;566;p38"/>
          <p:cNvPicPr preferRelativeResize="0"/>
          <p:nvPr/>
        </p:nvPicPr>
        <p:blipFill rotWithShape="1">
          <a:blip r:embed="rId6">
            <a:alphaModFix/>
          </a:blip>
          <a:srcRect/>
          <a:stretch/>
        </p:blipFill>
        <p:spPr>
          <a:xfrm>
            <a:off x="674374" y="4803049"/>
            <a:ext cx="5248161" cy="1297131"/>
          </a:xfrm>
          <a:prstGeom prst="rect">
            <a:avLst/>
          </a:prstGeom>
          <a:noFill/>
          <a:ln>
            <a:noFill/>
          </a:ln>
        </p:spPr>
      </p:pic>
      <p:pic>
        <p:nvPicPr>
          <p:cNvPr id="567" name="Google Shape;567;p38" descr="A pair of glasses&#10;&#10;Description automatically generated with medium confidence"/>
          <p:cNvPicPr preferRelativeResize="0"/>
          <p:nvPr/>
        </p:nvPicPr>
        <p:blipFill rotWithShape="1">
          <a:blip r:embed="rId7">
            <a:alphaModFix/>
          </a:blip>
          <a:srcRect l="7367" t="17213" b="8819"/>
          <a:stretch/>
        </p:blipFill>
        <p:spPr>
          <a:xfrm>
            <a:off x="1051377" y="6686876"/>
            <a:ext cx="10997144" cy="5769048"/>
          </a:xfrm>
          <a:prstGeom prst="rect">
            <a:avLst/>
          </a:prstGeom>
          <a:noFill/>
          <a:ln>
            <a:noFill/>
          </a:ln>
        </p:spPr>
      </p:pic>
      <p:pic>
        <p:nvPicPr>
          <p:cNvPr id="568" name="Google Shape;568;p38"/>
          <p:cNvPicPr preferRelativeResize="0"/>
          <p:nvPr/>
        </p:nvPicPr>
        <p:blipFill rotWithShape="1">
          <a:blip r:embed="rId8">
            <a:alphaModFix/>
          </a:blip>
          <a:srcRect/>
          <a:stretch/>
        </p:blipFill>
        <p:spPr>
          <a:xfrm>
            <a:off x="18818352" y="11280664"/>
            <a:ext cx="5381625" cy="1438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39"/>
          <p:cNvPicPr preferRelativeResize="0"/>
          <p:nvPr/>
        </p:nvPicPr>
        <p:blipFill rotWithShape="1">
          <a:blip r:embed="rId3">
            <a:alphaModFix/>
          </a:blip>
          <a:srcRect/>
          <a:stretch/>
        </p:blipFill>
        <p:spPr>
          <a:xfrm>
            <a:off x="0" y="4005075"/>
            <a:ext cx="12329474" cy="8723375"/>
          </a:xfrm>
          <a:prstGeom prst="rect">
            <a:avLst/>
          </a:prstGeom>
          <a:noFill/>
          <a:ln>
            <a:noFill/>
          </a:ln>
        </p:spPr>
      </p:pic>
      <p:pic>
        <p:nvPicPr>
          <p:cNvPr id="574" name="Google Shape;574;p39" descr="Shape&#10;&#10;Description automatically generated"/>
          <p:cNvPicPr preferRelativeResize="0"/>
          <p:nvPr/>
        </p:nvPicPr>
        <p:blipFill rotWithShape="1">
          <a:blip r:embed="rId4">
            <a:alphaModFix/>
          </a:blip>
          <a:srcRect b="70980"/>
          <a:stretch/>
        </p:blipFill>
        <p:spPr>
          <a:xfrm>
            <a:off x="-44970" y="-29981"/>
            <a:ext cx="24523908" cy="4035047"/>
          </a:xfrm>
          <a:prstGeom prst="rect">
            <a:avLst/>
          </a:prstGeom>
          <a:noFill/>
          <a:ln>
            <a:noFill/>
          </a:ln>
        </p:spPr>
      </p:pic>
      <p:cxnSp>
        <p:nvCxnSpPr>
          <p:cNvPr id="575" name="Google Shape;575;p39"/>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76" name="Google Shape;576;p39"/>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77" name="Google Shape;577;p39"/>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78" name="Google Shape;578;p39" descr="Shape&#10;&#10;Description automatically generated"/>
          <p:cNvPicPr preferRelativeResize="0"/>
          <p:nvPr/>
        </p:nvPicPr>
        <p:blipFill rotWithShape="1">
          <a:blip r:embed="rId4">
            <a:alphaModFix/>
          </a:blip>
          <a:srcRect b="70980"/>
          <a:stretch/>
        </p:blipFill>
        <p:spPr>
          <a:xfrm>
            <a:off x="-44970" y="12728447"/>
            <a:ext cx="24523908" cy="1013733"/>
          </a:xfrm>
          <a:prstGeom prst="rect">
            <a:avLst/>
          </a:prstGeom>
          <a:noFill/>
          <a:ln>
            <a:noFill/>
          </a:ln>
        </p:spPr>
      </p:pic>
      <p:pic>
        <p:nvPicPr>
          <p:cNvPr id="579" name="Google Shape;579;p39"/>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580" name="Google Shape;580;p39"/>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81" name="Google Shape;581;p39"/>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582" name="Google Shape;582;p39"/>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583" name="Google Shape;583;p39"/>
          <p:cNvSpPr/>
          <p:nvPr/>
        </p:nvSpPr>
        <p:spPr>
          <a:xfrm>
            <a:off x="12993784" y="4612460"/>
            <a:ext cx="11390100" cy="3215071"/>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Game-changing technology</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Expansive 28 degree unobstructed FOV for total focus</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Only smart glasses IP67 certified to withstand water </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Hot-swappable battery for zero work interruption</a:t>
            </a:r>
            <a:endParaRPr sz="3100" u="none" strike="noStrike" cap="none" dirty="0">
              <a:solidFill>
                <a:srgbClr val="000000"/>
              </a:solidFill>
              <a:latin typeface="Helvetica" pitchFamily="2" charset="0"/>
              <a:ea typeface="Helvetica Neue"/>
              <a:cs typeface="Helvetica Neue"/>
              <a:sym typeface="Helvetica Neue"/>
            </a:endParaRPr>
          </a:p>
        </p:txBody>
      </p:sp>
      <p:sp>
        <p:nvSpPr>
          <p:cNvPr id="584" name="Google Shape;584;p39"/>
          <p:cNvSpPr/>
          <p:nvPr/>
        </p:nvSpPr>
        <p:spPr>
          <a:xfrm>
            <a:off x="12993784" y="7894295"/>
            <a:ext cx="10861500" cy="4012853"/>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Absolute versatility</a:t>
            </a:r>
            <a:endParaRPr sz="60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Multi-input &amp; voice recognition supporting </a:t>
            </a:r>
            <a:br>
              <a:rPr lang="en-US" sz="3100" u="none" strike="noStrike" cap="none" dirty="0">
                <a:solidFill>
                  <a:srgbClr val="1C1D1D"/>
                </a:solidFill>
                <a:latin typeface="Helvetica" pitchFamily="2" charset="0"/>
                <a:ea typeface="Helvetica Neue"/>
                <a:cs typeface="Helvetica Neue"/>
                <a:sym typeface="Helvetica Neue"/>
              </a:rPr>
            </a:br>
            <a:r>
              <a:rPr lang="en-US" sz="3100" u="none" strike="noStrike" cap="none" dirty="0">
                <a:solidFill>
                  <a:srgbClr val="1C1D1D"/>
                </a:solidFill>
                <a:latin typeface="Helvetica" pitchFamily="2" charset="0"/>
                <a:ea typeface="Helvetica Neue"/>
                <a:cs typeface="Helvetica Neue"/>
                <a:sym typeface="Helvetica Neue"/>
              </a:rPr>
              <a:t>28 languages</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Apps for any variety of use cases</a:t>
            </a:r>
            <a:endParaRPr sz="31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pic>
        <p:nvPicPr>
          <p:cNvPr id="585" name="Google Shape;585;p39" descr="A picture containing drawing&#10;&#10;Description automatically generated"/>
          <p:cNvPicPr preferRelativeResize="0"/>
          <p:nvPr/>
        </p:nvPicPr>
        <p:blipFill rotWithShape="1">
          <a:blip r:embed="rId6">
            <a:alphaModFix/>
          </a:blip>
          <a:srcRect/>
          <a:stretch/>
        </p:blipFill>
        <p:spPr>
          <a:xfrm>
            <a:off x="17112265" y="11526120"/>
            <a:ext cx="2588476" cy="588041"/>
          </a:xfrm>
          <a:prstGeom prst="rect">
            <a:avLst/>
          </a:prstGeom>
          <a:noFill/>
          <a:ln>
            <a:noFill/>
          </a:ln>
        </p:spPr>
      </p:pic>
      <p:pic>
        <p:nvPicPr>
          <p:cNvPr id="586" name="Google Shape;586;p39" descr="Information Technology - Microsoft Teams"/>
          <p:cNvPicPr preferRelativeResize="0"/>
          <p:nvPr/>
        </p:nvPicPr>
        <p:blipFill rotWithShape="1">
          <a:blip r:embed="rId7">
            <a:alphaModFix/>
          </a:blip>
          <a:srcRect/>
          <a:stretch/>
        </p:blipFill>
        <p:spPr>
          <a:xfrm>
            <a:off x="12968660" y="11116280"/>
            <a:ext cx="3702384" cy="1209490"/>
          </a:xfrm>
          <a:prstGeom prst="rect">
            <a:avLst/>
          </a:prstGeom>
          <a:noFill/>
          <a:ln>
            <a:noFill/>
          </a:ln>
        </p:spPr>
      </p:pic>
      <p:pic>
        <p:nvPicPr>
          <p:cNvPr id="587" name="Google Shape;587;p39" descr="Logo&#10;&#10;Description automatically generated"/>
          <p:cNvPicPr preferRelativeResize="0"/>
          <p:nvPr/>
        </p:nvPicPr>
        <p:blipFill rotWithShape="1">
          <a:blip r:embed="rId8">
            <a:alphaModFix/>
          </a:blip>
          <a:srcRect/>
          <a:stretch/>
        </p:blipFill>
        <p:spPr>
          <a:xfrm>
            <a:off x="20397036" y="11398878"/>
            <a:ext cx="3036825" cy="690127"/>
          </a:xfrm>
          <a:prstGeom prst="rect">
            <a:avLst/>
          </a:prstGeom>
          <a:noFill/>
          <a:ln>
            <a:noFill/>
          </a:ln>
        </p:spPr>
      </p:pic>
      <p:pic>
        <p:nvPicPr>
          <p:cNvPr id="588" name="Google Shape;588;p39" descr="A black and white logo&#10;&#10;Description automatically generated with low confidence"/>
          <p:cNvPicPr preferRelativeResize="0"/>
          <p:nvPr/>
        </p:nvPicPr>
        <p:blipFill rotWithShape="1">
          <a:blip r:embed="rId9">
            <a:alphaModFix/>
          </a:blip>
          <a:srcRect/>
          <a:stretch/>
        </p:blipFill>
        <p:spPr>
          <a:xfrm>
            <a:off x="650100" y="10096275"/>
            <a:ext cx="6418375" cy="16080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pic>
        <p:nvPicPr>
          <p:cNvPr id="593" name="Google Shape;593;p40"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sp>
        <p:nvSpPr>
          <p:cNvPr id="594" name="Google Shape;594;p40"/>
          <p:cNvSpPr/>
          <p:nvPr/>
        </p:nvSpPr>
        <p:spPr>
          <a:xfrm>
            <a:off x="12993774" y="4612450"/>
            <a:ext cx="10420800" cy="8047932"/>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The ultimate peripheral</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All the comfort and flexibility of our M400 smart glasses</a:t>
            </a:r>
            <a:endParaRPr sz="9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The choice for total endpoint management situations</a:t>
            </a:r>
            <a:endParaRPr sz="9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Intrinsic security means zero IT burden</a:t>
            </a:r>
            <a:endParaRPr sz="9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Infinite use: powered by external equipment</a:t>
            </a:r>
            <a:endParaRPr sz="900" u="none" strike="noStrike" cap="none" dirty="0">
              <a:solidFill>
                <a:srgbClr val="000000"/>
              </a:solidFill>
              <a:latin typeface="Helvetica" pitchFamily="2" charset="0"/>
              <a:ea typeface="Helvetica Neue"/>
              <a:cs typeface="Helvetica Neue"/>
              <a:sym typeface="Helvetica Neue"/>
            </a:endParaRPr>
          </a:p>
          <a:p>
            <a:pPr marL="457200" marR="0" lvl="0" indent="-425450" algn="l" rtl="0">
              <a:lnSpc>
                <a:spcPct val="144285"/>
              </a:lnSpc>
              <a:spcBef>
                <a:spcPts val="0"/>
              </a:spcBef>
              <a:spcAft>
                <a:spcPts val="0"/>
              </a:spcAft>
              <a:buClr>
                <a:srgbClr val="1C1D1D"/>
              </a:buClr>
              <a:buSzPts val="3100"/>
              <a:buFont typeface="Helvetica Neue"/>
              <a:buChar char="●"/>
            </a:pPr>
            <a:r>
              <a:rPr lang="en-US" sz="3100" u="none" strike="noStrike" cap="none" dirty="0">
                <a:solidFill>
                  <a:srgbClr val="1C1D1D"/>
                </a:solidFill>
                <a:latin typeface="Helvetica" pitchFamily="2" charset="0"/>
                <a:ea typeface="Helvetica Neue"/>
                <a:cs typeface="Helvetica Neue"/>
                <a:sym typeface="Helvetica Neue"/>
              </a:rPr>
              <a:t>The lightest AR form factor on the market</a:t>
            </a:r>
            <a:endParaRPr sz="9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cxnSp>
        <p:nvCxnSpPr>
          <p:cNvPr id="595" name="Google Shape;595;p40"/>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596" name="Google Shape;596;p40"/>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597" name="Google Shape;597;p40"/>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598" name="Google Shape;598;p40"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599" name="Google Shape;599;p40"/>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600" name="Google Shape;600;p40"/>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01" name="Google Shape;601;p40"/>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02" name="Google Shape;602;p40"/>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603" name="Google Shape;603;p40"/>
          <p:cNvPicPr preferRelativeResize="0"/>
          <p:nvPr/>
        </p:nvPicPr>
        <p:blipFill rotWithShape="1">
          <a:blip r:embed="rId5">
            <a:alphaModFix/>
          </a:blip>
          <a:srcRect/>
          <a:stretch/>
        </p:blipFill>
        <p:spPr>
          <a:xfrm>
            <a:off x="645867" y="4804462"/>
            <a:ext cx="5225194" cy="1562172"/>
          </a:xfrm>
          <a:prstGeom prst="rect">
            <a:avLst/>
          </a:prstGeom>
          <a:noFill/>
          <a:ln>
            <a:noFill/>
          </a:ln>
        </p:spPr>
      </p:pic>
      <p:pic>
        <p:nvPicPr>
          <p:cNvPr id="604" name="Google Shape;604;p40" descr="A picture containing electronics, cellphone&#10;&#10;Description automatically generated"/>
          <p:cNvPicPr preferRelativeResize="0"/>
          <p:nvPr/>
        </p:nvPicPr>
        <p:blipFill rotWithShape="1">
          <a:blip r:embed="rId6">
            <a:alphaModFix/>
          </a:blip>
          <a:srcRect/>
          <a:stretch/>
        </p:blipFill>
        <p:spPr>
          <a:xfrm>
            <a:off x="1769878" y="6690598"/>
            <a:ext cx="9424127" cy="5434351"/>
          </a:xfrm>
          <a:prstGeom prst="rect">
            <a:avLst/>
          </a:prstGeom>
          <a:noFill/>
          <a:ln>
            <a:noFill/>
          </a:ln>
        </p:spPr>
      </p:pic>
      <p:pic>
        <p:nvPicPr>
          <p:cNvPr id="605" name="Google Shape;605;p40"/>
          <p:cNvPicPr preferRelativeResize="0"/>
          <p:nvPr/>
        </p:nvPicPr>
        <p:blipFill rotWithShape="1">
          <a:blip r:embed="rId7">
            <a:alphaModFix/>
          </a:blip>
          <a:srcRect r="48525"/>
          <a:stretch/>
        </p:blipFill>
        <p:spPr>
          <a:xfrm>
            <a:off x="21077457" y="11266664"/>
            <a:ext cx="2804518" cy="1266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pic>
        <p:nvPicPr>
          <p:cNvPr id="610" name="Google Shape;610;p41"/>
          <p:cNvPicPr preferRelativeResize="0"/>
          <p:nvPr/>
        </p:nvPicPr>
        <p:blipFill rotWithShape="1">
          <a:blip r:embed="rId3">
            <a:alphaModFix/>
          </a:blip>
          <a:srcRect l="4837" r="1947"/>
          <a:stretch/>
        </p:blipFill>
        <p:spPr>
          <a:xfrm>
            <a:off x="0" y="3982575"/>
            <a:ext cx="12533176" cy="8723375"/>
          </a:xfrm>
          <a:prstGeom prst="rect">
            <a:avLst/>
          </a:prstGeom>
          <a:noFill/>
          <a:ln>
            <a:noFill/>
          </a:ln>
        </p:spPr>
      </p:pic>
      <p:pic>
        <p:nvPicPr>
          <p:cNvPr id="611" name="Google Shape;611;p41" descr="Shape&#10;&#10;Description automatically generated"/>
          <p:cNvPicPr preferRelativeResize="0"/>
          <p:nvPr/>
        </p:nvPicPr>
        <p:blipFill rotWithShape="1">
          <a:blip r:embed="rId4">
            <a:alphaModFix/>
          </a:blip>
          <a:srcRect b="70980"/>
          <a:stretch/>
        </p:blipFill>
        <p:spPr>
          <a:xfrm>
            <a:off x="-44970" y="-29981"/>
            <a:ext cx="24523908" cy="4035047"/>
          </a:xfrm>
          <a:prstGeom prst="rect">
            <a:avLst/>
          </a:prstGeom>
          <a:noFill/>
          <a:ln>
            <a:noFill/>
          </a:ln>
        </p:spPr>
      </p:pic>
      <p:sp>
        <p:nvSpPr>
          <p:cNvPr id="612" name="Google Shape;612;p41"/>
          <p:cNvSpPr/>
          <p:nvPr/>
        </p:nvSpPr>
        <p:spPr>
          <a:xfrm>
            <a:off x="12993775" y="4804450"/>
            <a:ext cx="11071800" cy="2795853"/>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Compatibility</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Dedicated PCs or devices like </a:t>
            </a:r>
            <a:r>
              <a:rPr lang="en-US" sz="3100" u="none" strike="noStrike" cap="none" dirty="0" err="1">
                <a:solidFill>
                  <a:srgbClr val="1C1D1D"/>
                </a:solidFill>
                <a:latin typeface="Helvetica" pitchFamily="2" charset="0"/>
                <a:ea typeface="Helvetica Neue"/>
                <a:cs typeface="Helvetica Neue"/>
                <a:sym typeface="Helvetica Neue"/>
              </a:rPr>
              <a:t>Dynabook</a:t>
            </a:r>
            <a:r>
              <a:rPr lang="en-US" sz="3100" u="none" strike="noStrike" cap="none" dirty="0">
                <a:solidFill>
                  <a:srgbClr val="1C1D1D"/>
                </a:solidFill>
                <a:latin typeface="Helvetica" pitchFamily="2" charset="0"/>
                <a:ea typeface="Helvetica Neue"/>
                <a:cs typeface="Helvetica Neue"/>
                <a:sym typeface="Helvetica Neue"/>
              </a:rPr>
              <a:t> </a:t>
            </a:r>
            <a:r>
              <a:rPr lang="en-US" sz="3100" u="none" strike="noStrike" cap="none" dirty="0" err="1">
                <a:solidFill>
                  <a:srgbClr val="1C1D1D"/>
                </a:solidFill>
                <a:latin typeface="Helvetica" pitchFamily="2" charset="0"/>
                <a:ea typeface="Helvetica Neue"/>
                <a:cs typeface="Helvetica Neue"/>
                <a:sym typeface="Helvetica Neue"/>
              </a:rPr>
              <a:t>Dynaedge</a:t>
            </a:r>
            <a:endParaRPr sz="31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Any android phone with USB-C DisplayPort Alternate mode </a:t>
            </a:r>
            <a:endParaRPr sz="900" u="none" strike="noStrike" cap="none" dirty="0">
              <a:solidFill>
                <a:srgbClr val="000000"/>
              </a:solidFill>
              <a:latin typeface="Helvetica" pitchFamily="2" charset="0"/>
              <a:ea typeface="Helvetica Neue"/>
              <a:cs typeface="Helvetica Neue"/>
              <a:sym typeface="Helvetica Neue"/>
            </a:endParaRPr>
          </a:p>
        </p:txBody>
      </p:sp>
      <p:cxnSp>
        <p:nvCxnSpPr>
          <p:cNvPr id="613" name="Google Shape;613;p41"/>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614" name="Google Shape;614;p41"/>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615" name="Google Shape;615;p41"/>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616" name="Google Shape;616;p41" descr="Shape&#10;&#10;Description automatically generated"/>
          <p:cNvPicPr preferRelativeResize="0"/>
          <p:nvPr/>
        </p:nvPicPr>
        <p:blipFill rotWithShape="1">
          <a:blip r:embed="rId4">
            <a:alphaModFix/>
          </a:blip>
          <a:srcRect b="70980"/>
          <a:stretch/>
        </p:blipFill>
        <p:spPr>
          <a:xfrm>
            <a:off x="-44970" y="12728447"/>
            <a:ext cx="24523908" cy="1013733"/>
          </a:xfrm>
          <a:prstGeom prst="rect">
            <a:avLst/>
          </a:prstGeom>
          <a:noFill/>
          <a:ln>
            <a:noFill/>
          </a:ln>
        </p:spPr>
      </p:pic>
      <p:pic>
        <p:nvPicPr>
          <p:cNvPr id="617" name="Google Shape;617;p41"/>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618" name="Google Shape;618;p41"/>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19" name="Google Shape;619;p41"/>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20" name="Google Shape;620;p41"/>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621" name="Google Shape;621;p41"/>
          <p:cNvSpPr/>
          <p:nvPr/>
        </p:nvSpPr>
        <p:spPr>
          <a:xfrm>
            <a:off x="13020424" y="7923425"/>
            <a:ext cx="10713600" cy="3482836"/>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Replacement uses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External/handheld monitors, such as the OR stack, </a:t>
            </a:r>
            <a:r>
              <a:rPr lang="en-US" sz="3100" u="none" strike="noStrike" cap="none" dirty="0" err="1">
                <a:solidFill>
                  <a:srgbClr val="1C1D1D"/>
                </a:solidFill>
                <a:latin typeface="Helvetica" pitchFamily="2" charset="0"/>
                <a:ea typeface="Helvetica Neue"/>
                <a:cs typeface="Helvetica Neue"/>
                <a:sym typeface="Helvetica Neue"/>
              </a:rPr>
              <a:t>ipads</a:t>
            </a:r>
            <a:endParaRPr sz="31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Camera or other hand-held recording devices</a:t>
            </a:r>
            <a:endParaRPr sz="9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100"/>
              <a:buFont typeface="Arial"/>
              <a:buNone/>
            </a:pPr>
            <a:r>
              <a:rPr lang="en-US" sz="3100" u="none" strike="noStrike" cap="none" dirty="0">
                <a:solidFill>
                  <a:srgbClr val="1C1D1D"/>
                </a:solidFill>
                <a:latin typeface="Helvetica" pitchFamily="2" charset="0"/>
                <a:ea typeface="Helvetica Neue"/>
                <a:cs typeface="Helvetica Neue"/>
                <a:sym typeface="Helvetica Neue"/>
              </a:rPr>
              <a:t>2-way audio devices</a:t>
            </a:r>
            <a:endParaRPr sz="900" u="none" strike="noStrike" cap="none" dirty="0">
              <a:solidFill>
                <a:srgbClr val="000000"/>
              </a:solidFill>
              <a:latin typeface="Helvetica" pitchFamily="2" charset="0"/>
              <a:ea typeface="Helvetica Neue"/>
              <a:cs typeface="Helvetica Neue"/>
              <a:sym typeface="Helvetica Neue"/>
            </a:endParaRPr>
          </a:p>
        </p:txBody>
      </p:sp>
      <p:pic>
        <p:nvPicPr>
          <p:cNvPr id="622" name="Google Shape;622;p41"/>
          <p:cNvPicPr preferRelativeResize="0"/>
          <p:nvPr/>
        </p:nvPicPr>
        <p:blipFill rotWithShape="1">
          <a:blip r:embed="rId6">
            <a:alphaModFix/>
          </a:blip>
          <a:srcRect t="-9432" b="10"/>
          <a:stretch/>
        </p:blipFill>
        <p:spPr>
          <a:xfrm>
            <a:off x="728025" y="10115375"/>
            <a:ext cx="5910150" cy="16263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pic>
        <p:nvPicPr>
          <p:cNvPr id="627" name="Google Shape;627;p42"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628" name="Google Shape;628;p42" descr="A pair of glasses&#10;&#10;Description automatically generated with medium confidence"/>
          <p:cNvPicPr preferRelativeResize="0"/>
          <p:nvPr/>
        </p:nvPicPr>
        <p:blipFill rotWithShape="1">
          <a:blip r:embed="rId4">
            <a:alphaModFix/>
          </a:blip>
          <a:srcRect l="7367" t="17213" b="8819"/>
          <a:stretch/>
        </p:blipFill>
        <p:spPr>
          <a:xfrm>
            <a:off x="6364089" y="6955377"/>
            <a:ext cx="5322808" cy="2792319"/>
          </a:xfrm>
          <a:prstGeom prst="rect">
            <a:avLst/>
          </a:prstGeom>
          <a:noFill/>
          <a:ln>
            <a:noFill/>
          </a:ln>
        </p:spPr>
      </p:pic>
      <p:sp>
        <p:nvSpPr>
          <p:cNvPr id="629" name="Google Shape;629;p42"/>
          <p:cNvSpPr/>
          <p:nvPr/>
        </p:nvSpPr>
        <p:spPr>
          <a:xfrm>
            <a:off x="12993784" y="4612460"/>
            <a:ext cx="8998123" cy="6697178"/>
          </a:xfrm>
          <a:prstGeom prst="rect">
            <a:avLst/>
          </a:prstGeom>
          <a:noFill/>
          <a:ln>
            <a:noFill/>
          </a:ln>
        </p:spPr>
        <p:txBody>
          <a:bodyPr spcFirstLastPara="1" wrap="square" lIns="91425" tIns="45700" rIns="91425" bIns="45700" anchor="t" anchorCtr="0">
            <a:spAutoFit/>
          </a:bodyPr>
          <a:lstStyle/>
          <a:p>
            <a:pPr marL="457200" marR="0" lvl="0" indent="-457200" algn="l" rtl="0">
              <a:lnSpc>
                <a:spcPct val="115000"/>
              </a:lnSpc>
              <a:spcBef>
                <a:spcPts val="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Android OS with Qualcomm SXR1 platform</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Includes full voice control for apps and OS, allowing true hands-free operation</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4K phase-detect auto focus camera with image stabilization for faster scanning over </a:t>
            </a:r>
            <a:br>
              <a:rPr lang="en-US" sz="2800" u="none" strike="noStrike" cap="none" dirty="0">
                <a:solidFill>
                  <a:srgbClr val="141617"/>
                </a:solidFill>
                <a:latin typeface="Helvetica" pitchFamily="2" charset="0"/>
                <a:ea typeface="Helvetica Neue"/>
                <a:cs typeface="Helvetica Neue"/>
                <a:sym typeface="Helvetica Neue"/>
              </a:rPr>
            </a:br>
            <a:r>
              <a:rPr lang="en-US" sz="2800" u="none" strike="noStrike" cap="none" dirty="0">
                <a:solidFill>
                  <a:srgbClr val="141617"/>
                </a:solidFill>
                <a:latin typeface="Helvetica" pitchFamily="2" charset="0"/>
                <a:ea typeface="Helvetica Neue"/>
                <a:cs typeface="Helvetica Neue"/>
                <a:sym typeface="Helvetica Neue"/>
              </a:rPr>
              <a:t>a larger scanning range</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Supports a broad line of wearable accessories</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Ruggedized IP67 water and dust rated</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Standard USB-C connector for external battery connection</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15000"/>
              </a:lnSpc>
              <a:spcBef>
                <a:spcPts val="15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MDM Support Available for larger rollouts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630" name="Google Shape;630;p42"/>
          <p:cNvPicPr preferRelativeResize="0"/>
          <p:nvPr/>
        </p:nvPicPr>
        <p:blipFill rotWithShape="1">
          <a:blip r:embed="rId5">
            <a:alphaModFix/>
          </a:blip>
          <a:srcRect/>
          <a:stretch/>
        </p:blipFill>
        <p:spPr>
          <a:xfrm>
            <a:off x="675976" y="4819547"/>
            <a:ext cx="4272072" cy="1297131"/>
          </a:xfrm>
          <a:prstGeom prst="rect">
            <a:avLst/>
          </a:prstGeom>
          <a:noFill/>
          <a:ln>
            <a:noFill/>
          </a:ln>
        </p:spPr>
      </p:pic>
      <p:pic>
        <p:nvPicPr>
          <p:cNvPr id="631" name="Google Shape;631;p42"/>
          <p:cNvPicPr preferRelativeResize="0"/>
          <p:nvPr/>
        </p:nvPicPr>
        <p:blipFill rotWithShape="1">
          <a:blip r:embed="rId6">
            <a:alphaModFix/>
          </a:blip>
          <a:srcRect/>
          <a:stretch/>
        </p:blipFill>
        <p:spPr>
          <a:xfrm>
            <a:off x="650093" y="7654378"/>
            <a:ext cx="5248161" cy="1297131"/>
          </a:xfrm>
          <a:prstGeom prst="rect">
            <a:avLst/>
          </a:prstGeom>
          <a:noFill/>
          <a:ln>
            <a:noFill/>
          </a:ln>
        </p:spPr>
      </p:pic>
      <p:pic>
        <p:nvPicPr>
          <p:cNvPr id="632" name="Google Shape;632;p42"/>
          <p:cNvPicPr preferRelativeResize="0"/>
          <p:nvPr/>
        </p:nvPicPr>
        <p:blipFill rotWithShape="1">
          <a:blip r:embed="rId7">
            <a:alphaModFix/>
          </a:blip>
          <a:srcRect/>
          <a:stretch/>
        </p:blipFill>
        <p:spPr>
          <a:xfrm>
            <a:off x="650093" y="10532108"/>
            <a:ext cx="5225194" cy="1562172"/>
          </a:xfrm>
          <a:prstGeom prst="rect">
            <a:avLst/>
          </a:prstGeom>
          <a:noFill/>
          <a:ln>
            <a:noFill/>
          </a:ln>
        </p:spPr>
      </p:pic>
      <p:cxnSp>
        <p:nvCxnSpPr>
          <p:cNvPr id="633" name="Google Shape;633;p42"/>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634" name="Google Shape;634;p42"/>
          <p:cNvCxnSpPr/>
          <p:nvPr/>
        </p:nvCxnSpPr>
        <p:spPr>
          <a:xfrm>
            <a:off x="666142" y="6912864"/>
            <a:ext cx="11594592" cy="0"/>
          </a:xfrm>
          <a:prstGeom prst="straightConnector1">
            <a:avLst/>
          </a:prstGeom>
          <a:noFill/>
          <a:ln w="9525" cap="flat" cmpd="sng">
            <a:solidFill>
              <a:srgbClr val="8F8F8F"/>
            </a:solidFill>
            <a:prstDash val="solid"/>
            <a:round/>
            <a:headEnd type="none" w="sm" len="sm"/>
            <a:tailEnd type="none" w="sm" len="sm"/>
          </a:ln>
        </p:spPr>
      </p:cxnSp>
      <p:cxnSp>
        <p:nvCxnSpPr>
          <p:cNvPr id="635" name="Google Shape;635;p42"/>
          <p:cNvCxnSpPr/>
          <p:nvPr/>
        </p:nvCxnSpPr>
        <p:spPr>
          <a:xfrm>
            <a:off x="666142" y="9838944"/>
            <a:ext cx="11594592" cy="0"/>
          </a:xfrm>
          <a:prstGeom prst="straightConnector1">
            <a:avLst/>
          </a:prstGeom>
          <a:noFill/>
          <a:ln w="9525" cap="flat" cmpd="sng">
            <a:solidFill>
              <a:srgbClr val="8F8F8F"/>
            </a:solidFill>
            <a:prstDash val="solid"/>
            <a:round/>
            <a:headEnd type="none" w="sm" len="sm"/>
            <a:tailEnd type="none" w="sm" len="sm"/>
          </a:ln>
        </p:spPr>
      </p:cxnSp>
      <p:cxnSp>
        <p:nvCxnSpPr>
          <p:cNvPr id="636" name="Google Shape;636;p42"/>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637" name="Google Shape;637;p42"/>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638" name="Google Shape;638;p42" descr="A picture containing electronics, cellphone&#10;&#10;Description automatically generated"/>
          <p:cNvPicPr preferRelativeResize="0"/>
          <p:nvPr/>
        </p:nvPicPr>
        <p:blipFill rotWithShape="1">
          <a:blip r:embed="rId8">
            <a:alphaModFix/>
          </a:blip>
          <a:srcRect/>
          <a:stretch/>
        </p:blipFill>
        <p:spPr>
          <a:xfrm>
            <a:off x="6362720" y="10132675"/>
            <a:ext cx="3937458" cy="2270505"/>
          </a:xfrm>
          <a:prstGeom prst="rect">
            <a:avLst/>
          </a:prstGeom>
          <a:noFill/>
          <a:ln>
            <a:noFill/>
          </a:ln>
        </p:spPr>
      </p:pic>
      <p:pic>
        <p:nvPicPr>
          <p:cNvPr id="639" name="Google Shape;639;p42"/>
          <p:cNvPicPr preferRelativeResize="0"/>
          <p:nvPr/>
        </p:nvPicPr>
        <p:blipFill rotWithShape="1">
          <a:blip r:embed="rId9">
            <a:alphaModFix/>
          </a:blip>
          <a:srcRect/>
          <a:stretch/>
        </p:blipFill>
        <p:spPr>
          <a:xfrm>
            <a:off x="5997254" y="4063034"/>
            <a:ext cx="5322808" cy="2903350"/>
          </a:xfrm>
          <a:prstGeom prst="rect">
            <a:avLst/>
          </a:prstGeom>
          <a:noFill/>
          <a:ln>
            <a:noFill/>
          </a:ln>
        </p:spPr>
      </p:pic>
      <p:pic>
        <p:nvPicPr>
          <p:cNvPr id="640" name="Google Shape;640;p42"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641" name="Google Shape;641;p42"/>
          <p:cNvPicPr preferRelativeResize="0"/>
          <p:nvPr/>
        </p:nvPicPr>
        <p:blipFill rotWithShape="1">
          <a:blip r:embed="rId10">
            <a:alphaModFix amt="29000"/>
          </a:blip>
          <a:srcRect/>
          <a:stretch/>
        </p:blipFill>
        <p:spPr>
          <a:xfrm>
            <a:off x="650093" y="691350"/>
            <a:ext cx="3143738" cy="435993"/>
          </a:xfrm>
          <a:prstGeom prst="rect">
            <a:avLst/>
          </a:prstGeom>
          <a:noFill/>
          <a:ln>
            <a:noFill/>
          </a:ln>
        </p:spPr>
      </p:pic>
      <p:sp>
        <p:nvSpPr>
          <p:cNvPr id="642" name="Google Shape;642;p42"/>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43" name="Google Shape;643;p42"/>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44" name="Google Shape;644;p42"/>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p10"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650" name="Google Shape;650;p10"/>
          <p:cNvPicPr preferRelativeResize="0"/>
          <p:nvPr/>
        </p:nvPicPr>
        <p:blipFill rotWithShape="1">
          <a:blip r:embed="rId4">
            <a:alphaModFix/>
          </a:blip>
          <a:srcRect/>
          <a:stretch/>
        </p:blipFill>
        <p:spPr>
          <a:xfrm>
            <a:off x="922174" y="4838918"/>
            <a:ext cx="4272072" cy="1297131"/>
          </a:xfrm>
          <a:prstGeom prst="rect">
            <a:avLst/>
          </a:prstGeom>
          <a:noFill/>
          <a:ln>
            <a:noFill/>
          </a:ln>
        </p:spPr>
      </p:pic>
      <p:pic>
        <p:nvPicPr>
          <p:cNvPr id="651" name="Google Shape;651;p10"/>
          <p:cNvPicPr preferRelativeResize="0"/>
          <p:nvPr/>
        </p:nvPicPr>
        <p:blipFill rotWithShape="1">
          <a:blip r:embed="rId5">
            <a:alphaModFix/>
          </a:blip>
          <a:srcRect/>
          <a:stretch/>
        </p:blipFill>
        <p:spPr>
          <a:xfrm>
            <a:off x="6187462" y="4857206"/>
            <a:ext cx="5225194" cy="1562172"/>
          </a:xfrm>
          <a:prstGeom prst="rect">
            <a:avLst/>
          </a:prstGeom>
          <a:noFill/>
          <a:ln>
            <a:noFill/>
          </a:ln>
        </p:spPr>
      </p:pic>
      <p:sp>
        <p:nvSpPr>
          <p:cNvPr id="652" name="Google Shape;652;p10"/>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653" name="Google Shape;653;p10"/>
          <p:cNvPicPr preferRelativeResize="0"/>
          <p:nvPr/>
        </p:nvPicPr>
        <p:blipFill rotWithShape="1">
          <a:blip r:embed="rId6">
            <a:alphaModFix/>
          </a:blip>
          <a:srcRect/>
          <a:stretch/>
        </p:blipFill>
        <p:spPr>
          <a:xfrm>
            <a:off x="13570191" y="4857205"/>
            <a:ext cx="5248161" cy="1297131"/>
          </a:xfrm>
          <a:prstGeom prst="rect">
            <a:avLst/>
          </a:prstGeom>
          <a:noFill/>
          <a:ln>
            <a:noFill/>
          </a:ln>
        </p:spPr>
      </p:pic>
      <p:cxnSp>
        <p:nvCxnSpPr>
          <p:cNvPr id="654" name="Google Shape;654;p10"/>
          <p:cNvCxnSpPr/>
          <p:nvPr/>
        </p:nvCxnSpPr>
        <p:spPr>
          <a:xfrm>
            <a:off x="652372" y="12728448"/>
            <a:ext cx="23081535" cy="0"/>
          </a:xfrm>
          <a:prstGeom prst="straightConnector1">
            <a:avLst/>
          </a:prstGeom>
          <a:noFill/>
          <a:ln w="9525" cap="flat" cmpd="sng">
            <a:solidFill>
              <a:srgbClr val="8F8F8F"/>
            </a:solidFill>
            <a:prstDash val="solid"/>
            <a:round/>
            <a:headEnd type="none" w="sm" len="sm"/>
            <a:tailEnd type="none" w="sm" len="sm"/>
          </a:ln>
        </p:spPr>
      </p:cxnSp>
      <p:cxnSp>
        <p:nvCxnSpPr>
          <p:cNvPr id="655" name="Google Shape;655;p10"/>
          <p:cNvCxnSpPr/>
          <p:nvPr/>
        </p:nvCxnSpPr>
        <p:spPr>
          <a:xfrm>
            <a:off x="12398059"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656" name="Google Shape;656;p10"/>
          <p:cNvPicPr preferRelativeResize="0"/>
          <p:nvPr/>
        </p:nvPicPr>
        <p:blipFill rotWithShape="1">
          <a:blip r:embed="rId7">
            <a:alphaModFix/>
          </a:blip>
          <a:srcRect/>
          <a:stretch/>
        </p:blipFill>
        <p:spPr>
          <a:xfrm>
            <a:off x="621705" y="7271511"/>
            <a:ext cx="11570295" cy="3898991"/>
          </a:xfrm>
          <a:prstGeom prst="rect">
            <a:avLst/>
          </a:prstGeom>
          <a:noFill/>
          <a:ln>
            <a:noFill/>
          </a:ln>
        </p:spPr>
      </p:pic>
      <p:pic>
        <p:nvPicPr>
          <p:cNvPr id="657" name="Google Shape;657;p10"/>
          <p:cNvPicPr preferRelativeResize="0"/>
          <p:nvPr/>
        </p:nvPicPr>
        <p:blipFill rotWithShape="1">
          <a:blip r:embed="rId8">
            <a:alphaModFix/>
          </a:blip>
          <a:srcRect/>
          <a:stretch/>
        </p:blipFill>
        <p:spPr>
          <a:xfrm>
            <a:off x="13177403" y="7271511"/>
            <a:ext cx="10336168" cy="4216419"/>
          </a:xfrm>
          <a:prstGeom prst="rect">
            <a:avLst/>
          </a:prstGeom>
          <a:noFill/>
          <a:ln>
            <a:noFill/>
          </a:ln>
        </p:spPr>
      </p:pic>
      <p:pic>
        <p:nvPicPr>
          <p:cNvPr id="658" name="Google Shape;658;p10"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659" name="Google Shape;659;p10"/>
          <p:cNvPicPr preferRelativeResize="0"/>
          <p:nvPr/>
        </p:nvPicPr>
        <p:blipFill rotWithShape="1">
          <a:blip r:embed="rId9">
            <a:alphaModFix amt="29000"/>
          </a:blip>
          <a:srcRect/>
          <a:stretch/>
        </p:blipFill>
        <p:spPr>
          <a:xfrm>
            <a:off x="650093" y="691350"/>
            <a:ext cx="3143738" cy="435993"/>
          </a:xfrm>
          <a:prstGeom prst="rect">
            <a:avLst/>
          </a:prstGeom>
          <a:noFill/>
          <a:ln>
            <a:noFill/>
          </a:ln>
        </p:spPr>
      </p:pic>
      <p:sp>
        <p:nvSpPr>
          <p:cNvPr id="660" name="Google Shape;660;p10"/>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661" name="Google Shape;661;p10"/>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pic>
        <p:nvPicPr>
          <p:cNvPr id="35" name="Google Shape;35;p2" descr="Shape&#10;&#10;Description automatically generated"/>
          <p:cNvPicPr preferRelativeResize="0"/>
          <p:nvPr/>
        </p:nvPicPr>
        <p:blipFill rotWithShape="1">
          <a:blip r:embed="rId3">
            <a:alphaModFix/>
          </a:blip>
          <a:srcRect/>
          <a:stretch/>
        </p:blipFill>
        <p:spPr>
          <a:xfrm>
            <a:off x="-44970" y="-29980"/>
            <a:ext cx="24523908" cy="13791800"/>
          </a:xfrm>
          <a:prstGeom prst="rect">
            <a:avLst/>
          </a:prstGeom>
          <a:noFill/>
          <a:ln>
            <a:noFill/>
          </a:ln>
        </p:spPr>
      </p:pic>
      <p:sp>
        <p:nvSpPr>
          <p:cNvPr id="37" name="Google Shape;37;p2"/>
          <p:cNvSpPr txBox="1">
            <a:spLocks noGrp="1"/>
          </p:cNvSpPr>
          <p:nvPr>
            <p:ph type="title"/>
          </p:nvPr>
        </p:nvSpPr>
        <p:spPr>
          <a:xfrm>
            <a:off x="2031998" y="1708349"/>
            <a:ext cx="20791425" cy="1042433"/>
          </a:xfrm>
          <a:prstGeom prst="rect">
            <a:avLst/>
          </a:prstGeom>
          <a:noFill/>
          <a:ln>
            <a:noFill/>
          </a:ln>
        </p:spPr>
        <p:txBody>
          <a:bodyPr spcFirstLastPara="1" wrap="square" lIns="0" tIns="0" rIns="0" bIns="0" anchor="t" anchorCtr="0">
            <a:normAutofit fontScale="90000"/>
          </a:bodyPr>
          <a:lstStyle/>
          <a:p>
            <a:pPr marL="0" lvl="0" indent="0" algn="l" rtl="0">
              <a:lnSpc>
                <a:spcPct val="183750"/>
              </a:lnSpc>
              <a:spcBef>
                <a:spcPts val="0"/>
              </a:spcBef>
              <a:spcAft>
                <a:spcPts val="0"/>
              </a:spcAft>
              <a:buClr>
                <a:srgbClr val="FAFDFF"/>
              </a:buClr>
              <a:buSzPct val="111111"/>
              <a:buFont typeface="Montserrat SemiBold"/>
              <a:buNone/>
            </a:pPr>
            <a:r>
              <a:rPr lang="en-US" sz="4800" dirty="0">
                <a:solidFill>
                  <a:srgbClr val="FAFDFF"/>
                </a:solidFill>
              </a:rPr>
              <a:t>Cautionary Note Regarding Forward Looking Statements</a:t>
            </a:r>
            <a:endParaRPr sz="4800" dirty="0">
              <a:solidFill>
                <a:srgbClr val="FAFDFF"/>
              </a:solidFill>
            </a:endParaRPr>
          </a:p>
        </p:txBody>
      </p:sp>
      <p:sp>
        <p:nvSpPr>
          <p:cNvPr id="36" name="Google Shape;36;p2"/>
          <p:cNvSpPr txBox="1">
            <a:spLocks noGrp="1"/>
          </p:cNvSpPr>
          <p:nvPr>
            <p:ph type="sldNum" idx="12"/>
          </p:nvPr>
        </p:nvSpPr>
        <p:spPr>
          <a:xfrm>
            <a:off x="21848960" y="12319000"/>
            <a:ext cx="30296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2</a:t>
            </a:fld>
            <a:endParaRPr dirty="0">
              <a:solidFill>
                <a:srgbClr val="FAFDFF"/>
              </a:solidFill>
            </a:endParaRPr>
          </a:p>
        </p:txBody>
      </p:sp>
      <p:sp>
        <p:nvSpPr>
          <p:cNvPr id="38" name="Google Shape;38;p2"/>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39" name="Google Shape;39;p2"/>
          <p:cNvSpPr/>
          <p:nvPr/>
        </p:nvSpPr>
        <p:spPr>
          <a:xfrm>
            <a:off x="1944317" y="3054429"/>
            <a:ext cx="20319806" cy="8018304"/>
          </a:xfrm>
          <a:prstGeom prst="rect">
            <a:avLst/>
          </a:prstGeom>
          <a:noFill/>
          <a:ln>
            <a:noFill/>
          </a:ln>
        </p:spPr>
        <p:txBody>
          <a:bodyPr spcFirstLastPara="1" wrap="square" lIns="50800" tIns="50800" rIns="50800" bIns="50800" anchor="t" anchorCtr="0">
            <a:noAutofit/>
          </a:bodyPr>
          <a:lstStyle/>
          <a:p>
            <a:pPr marL="0" marR="0" lvl="0" indent="0" algn="l" rtl="0">
              <a:lnSpc>
                <a:spcPct val="135000"/>
              </a:lnSpc>
              <a:spcBef>
                <a:spcPts val="0"/>
              </a:spcBef>
              <a:spcAft>
                <a:spcPts val="0"/>
              </a:spcAft>
              <a:buClr>
                <a:srgbClr val="FAFDFF"/>
              </a:buClr>
              <a:buSzPts val="2400"/>
              <a:buFont typeface="Montserrat Light"/>
              <a:buNone/>
            </a:pPr>
            <a:r>
              <a:rPr lang="en-US" sz="2400" u="none" strike="noStrike" cap="none" dirty="0">
                <a:solidFill>
                  <a:srgbClr val="FAFDFF"/>
                </a:solidFill>
                <a:latin typeface="Helvetica Light" panose="020B0403020202020204" pitchFamily="34" charset="0"/>
                <a:ea typeface="Helvetica Neue Light"/>
                <a:cs typeface="Helvetica Neue Light"/>
                <a:sym typeface="Helvetica Neue Light"/>
              </a:rPr>
              <a:t>Certain statements included in this presentation may be considered forward-looking. All statements in this presentation that are not historical facts are forward-looking statements. Such statements involve known and unknown risks, uncertainties and other factors that may cause actual results, performance or achievements to be materially different from those implied by such statements, and therefore these statements should not be taken as guarantees of future performance or results. We may use words such as “expects,” “anticipates,” “intends,” “plans,” “believes,” “could,” “seeks,” “estimates,” and variations of such words and similar expressions in identifying forward-looking statements. The forward-looking statements herein include, but not limited to, statements concerning: our possible or assumed future results of operations; our business strategies; our ability to attract and retain customers; our ability to sell additional products and services to customers; our cash needs and financing plans; our competitive position; our industry environment; our potential growth opportunities; expected technological advances by us or by third parties and our ability to leverage them; the effects of future regulation; and the effects of competition. These statements are based on our management’s beliefs and assumptions and on information currently available to our management. It is important to note that forward-looking statements are not guarantees of future performance, and that our actual results could differ materially from those set forth in any forward-looking statements. Due to risks and uncertainties, actual events may differ materially from current expectations. For a more in-depth discussion of these and other factors that could cause actual results to differ from those contained in forward-looking statements, see the discussions under the heading "Risk Factors" in the Company’s most recent annual report on Form 10-K and other documents that the Company has subsequently filed with the SEC. </a:t>
            </a:r>
            <a:r>
              <a:rPr lang="en-US" sz="2400" u="none" strike="noStrike" cap="none" dirty="0" err="1">
                <a:solidFill>
                  <a:srgbClr val="FAFDFF"/>
                </a:solidFill>
                <a:latin typeface="Helvetica Light" panose="020B0403020202020204" pitchFamily="34" charset="0"/>
                <a:ea typeface="Helvetica Neue Light"/>
                <a:cs typeface="Helvetica Neue Light"/>
                <a:sym typeface="Helvetica Neue Light"/>
              </a:rPr>
              <a:t>Vuzix</a:t>
            </a:r>
            <a:r>
              <a:rPr lang="en-US" sz="2400" u="none" strike="noStrike" cap="none" dirty="0">
                <a:solidFill>
                  <a:srgbClr val="FAFDFF"/>
                </a:solidFill>
                <a:latin typeface="Helvetica Light" panose="020B0403020202020204" pitchFamily="34" charset="0"/>
                <a:ea typeface="Helvetica Neue Light"/>
                <a:cs typeface="Helvetica Neue Light"/>
                <a:sym typeface="Helvetica Neue Light"/>
              </a:rPr>
              <a:t> disclaims any intention or obligation to update or revise any forward-looking statements, whether as a result of new information, future events or otherwise, except as required by law.</a:t>
            </a:r>
            <a:endParaRPr sz="14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pic>
        <p:nvPicPr>
          <p:cNvPr id="40" name="Google Shape;40;p2"/>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pic>
        <p:nvPicPr>
          <p:cNvPr id="666" name="Google Shape;666;p12"/>
          <p:cNvPicPr preferRelativeResize="0"/>
          <p:nvPr/>
        </p:nvPicPr>
        <p:blipFill rotWithShape="1">
          <a:blip r:embed="rId3">
            <a:alphaModFix/>
          </a:blip>
          <a:srcRect/>
          <a:stretch/>
        </p:blipFill>
        <p:spPr>
          <a:xfrm>
            <a:off x="662206" y="4819547"/>
            <a:ext cx="4272072" cy="1297131"/>
          </a:xfrm>
          <a:prstGeom prst="rect">
            <a:avLst/>
          </a:prstGeom>
          <a:noFill/>
          <a:ln>
            <a:noFill/>
          </a:ln>
        </p:spPr>
      </p:pic>
      <p:pic>
        <p:nvPicPr>
          <p:cNvPr id="667" name="Google Shape;667;p12"/>
          <p:cNvPicPr preferRelativeResize="0"/>
          <p:nvPr/>
        </p:nvPicPr>
        <p:blipFill rotWithShape="1">
          <a:blip r:embed="rId4">
            <a:alphaModFix/>
          </a:blip>
          <a:srcRect/>
          <a:stretch/>
        </p:blipFill>
        <p:spPr>
          <a:xfrm>
            <a:off x="636323" y="7654378"/>
            <a:ext cx="5248161" cy="1297131"/>
          </a:xfrm>
          <a:prstGeom prst="rect">
            <a:avLst/>
          </a:prstGeom>
          <a:noFill/>
          <a:ln>
            <a:noFill/>
          </a:ln>
        </p:spPr>
      </p:pic>
      <p:pic>
        <p:nvPicPr>
          <p:cNvPr id="668" name="Google Shape;668;p12"/>
          <p:cNvPicPr preferRelativeResize="0"/>
          <p:nvPr/>
        </p:nvPicPr>
        <p:blipFill rotWithShape="1">
          <a:blip r:embed="rId5">
            <a:alphaModFix/>
          </a:blip>
          <a:srcRect/>
          <a:stretch/>
        </p:blipFill>
        <p:spPr>
          <a:xfrm>
            <a:off x="636323" y="10532108"/>
            <a:ext cx="5225194" cy="1562172"/>
          </a:xfrm>
          <a:prstGeom prst="rect">
            <a:avLst/>
          </a:prstGeom>
          <a:noFill/>
          <a:ln>
            <a:noFill/>
          </a:ln>
        </p:spPr>
      </p:pic>
      <p:cxnSp>
        <p:nvCxnSpPr>
          <p:cNvPr id="669" name="Google Shape;669;p12"/>
          <p:cNvCxnSpPr/>
          <p:nvPr/>
        </p:nvCxnSpPr>
        <p:spPr>
          <a:xfrm>
            <a:off x="652372" y="6912864"/>
            <a:ext cx="5666725" cy="0"/>
          </a:xfrm>
          <a:prstGeom prst="straightConnector1">
            <a:avLst/>
          </a:prstGeom>
          <a:noFill/>
          <a:ln w="9525" cap="flat" cmpd="sng">
            <a:solidFill>
              <a:srgbClr val="8F8F8F"/>
            </a:solidFill>
            <a:prstDash val="solid"/>
            <a:round/>
            <a:headEnd type="none" w="sm" len="sm"/>
            <a:tailEnd type="none" w="sm" len="sm"/>
          </a:ln>
        </p:spPr>
      </p:cxnSp>
      <p:cxnSp>
        <p:nvCxnSpPr>
          <p:cNvPr id="670" name="Google Shape;670;p12"/>
          <p:cNvCxnSpPr/>
          <p:nvPr/>
        </p:nvCxnSpPr>
        <p:spPr>
          <a:xfrm>
            <a:off x="652372" y="9838944"/>
            <a:ext cx="5666725" cy="0"/>
          </a:xfrm>
          <a:prstGeom prst="straightConnector1">
            <a:avLst/>
          </a:prstGeom>
          <a:noFill/>
          <a:ln w="9525" cap="flat" cmpd="sng">
            <a:solidFill>
              <a:srgbClr val="8F8F8F"/>
            </a:solidFill>
            <a:prstDash val="solid"/>
            <a:round/>
            <a:headEnd type="none" w="sm" len="sm"/>
            <a:tailEnd type="none" w="sm" len="sm"/>
          </a:ln>
        </p:spPr>
      </p:cxnSp>
      <p:cxnSp>
        <p:nvCxnSpPr>
          <p:cNvPr id="671" name="Google Shape;671;p12"/>
          <p:cNvCxnSpPr/>
          <p:nvPr/>
        </p:nvCxnSpPr>
        <p:spPr>
          <a:xfrm>
            <a:off x="652372" y="12728448"/>
            <a:ext cx="23081535" cy="0"/>
          </a:xfrm>
          <a:prstGeom prst="straightConnector1">
            <a:avLst/>
          </a:prstGeom>
          <a:noFill/>
          <a:ln w="9525" cap="flat" cmpd="sng">
            <a:solidFill>
              <a:srgbClr val="8F8F8F"/>
            </a:solidFill>
            <a:prstDash val="solid"/>
            <a:round/>
            <a:headEnd type="none" w="sm" len="sm"/>
            <a:tailEnd type="none" w="sm" len="sm"/>
          </a:ln>
        </p:spPr>
      </p:cxnSp>
      <p:cxnSp>
        <p:nvCxnSpPr>
          <p:cNvPr id="672" name="Google Shape;672;p12"/>
          <p:cNvCxnSpPr/>
          <p:nvPr/>
        </p:nvCxnSpPr>
        <p:spPr>
          <a:xfrm>
            <a:off x="6319097" y="4005072"/>
            <a:ext cx="0" cy="8723376"/>
          </a:xfrm>
          <a:prstGeom prst="straightConnector1">
            <a:avLst/>
          </a:prstGeom>
          <a:noFill/>
          <a:ln w="9525" cap="flat" cmpd="sng">
            <a:solidFill>
              <a:srgbClr val="8F8F8F"/>
            </a:solidFill>
            <a:prstDash val="solid"/>
            <a:round/>
            <a:headEnd type="none" w="sm" len="sm"/>
            <a:tailEnd type="none" w="sm" len="sm"/>
          </a:ln>
        </p:spPr>
      </p:cxnSp>
      <p:sp>
        <p:nvSpPr>
          <p:cNvPr id="673" name="Google Shape;673;p12"/>
          <p:cNvSpPr/>
          <p:nvPr/>
        </p:nvSpPr>
        <p:spPr>
          <a:xfrm>
            <a:off x="6702318"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CPU</a:t>
            </a:r>
            <a:endParaRPr sz="3000" u="none" strike="noStrike" cap="none" dirty="0">
              <a:solidFill>
                <a:srgbClr val="212121"/>
              </a:solidFill>
              <a:latin typeface="Helvetica" pitchFamily="2" charset="0"/>
              <a:ea typeface="Montserrat"/>
              <a:cs typeface="Montserrat"/>
              <a:sym typeface="Montserrat"/>
            </a:endParaRPr>
          </a:p>
        </p:txBody>
      </p:sp>
      <p:sp>
        <p:nvSpPr>
          <p:cNvPr id="674" name="Google Shape;674;p12"/>
          <p:cNvSpPr/>
          <p:nvPr/>
        </p:nvSpPr>
        <p:spPr>
          <a:xfrm>
            <a:off x="6702318" y="4988195"/>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Qualcomm®</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Snapdragon™ XR1</a:t>
            </a:r>
            <a:endParaRPr sz="2800" u="none" strike="noStrike" cap="none" dirty="0">
              <a:solidFill>
                <a:srgbClr val="5E5E5E"/>
              </a:solidFill>
              <a:latin typeface="Helvetica Light" panose="020B0403020202020204" pitchFamily="34" charset="0"/>
              <a:ea typeface="Montserrat Light"/>
              <a:cs typeface="Montserrat Light"/>
              <a:sym typeface="Montserrat Light"/>
            </a:endParaRPr>
          </a:p>
        </p:txBody>
      </p:sp>
      <p:cxnSp>
        <p:nvCxnSpPr>
          <p:cNvPr id="675" name="Google Shape;675;p12"/>
          <p:cNvCxnSpPr/>
          <p:nvPr/>
        </p:nvCxnSpPr>
        <p:spPr>
          <a:xfrm>
            <a:off x="13887779" y="4005072"/>
            <a:ext cx="0" cy="8723376"/>
          </a:xfrm>
          <a:prstGeom prst="straightConnector1">
            <a:avLst/>
          </a:prstGeom>
          <a:noFill/>
          <a:ln w="9525" cap="flat" cmpd="sng">
            <a:solidFill>
              <a:srgbClr val="8F8F8F"/>
            </a:solidFill>
            <a:prstDash val="solid"/>
            <a:round/>
            <a:headEnd type="none" w="sm" len="sm"/>
            <a:tailEnd type="none" w="sm" len="sm"/>
          </a:ln>
        </p:spPr>
      </p:cxnSp>
      <p:sp>
        <p:nvSpPr>
          <p:cNvPr id="676" name="Google Shape;676;p12"/>
          <p:cNvSpPr/>
          <p:nvPr/>
        </p:nvSpPr>
        <p:spPr>
          <a:xfrm>
            <a:off x="11296766"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Software</a:t>
            </a:r>
            <a:endParaRPr sz="3000" u="none" strike="noStrike" cap="none" dirty="0">
              <a:solidFill>
                <a:srgbClr val="212121"/>
              </a:solidFill>
              <a:latin typeface="Helvetica" pitchFamily="2" charset="0"/>
              <a:ea typeface="Montserrat"/>
              <a:cs typeface="Montserrat"/>
              <a:sym typeface="Montserrat"/>
            </a:endParaRPr>
          </a:p>
        </p:txBody>
      </p:sp>
      <p:sp>
        <p:nvSpPr>
          <p:cNvPr id="677" name="Google Shape;677;p12"/>
          <p:cNvSpPr/>
          <p:nvPr/>
        </p:nvSpPr>
        <p:spPr>
          <a:xfrm>
            <a:off x="11315054"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Android 11</a:t>
            </a:r>
            <a:endParaRPr sz="1400" b="0" i="0" u="none" strike="noStrike" cap="none" dirty="0">
              <a:solidFill>
                <a:srgbClr val="000000"/>
              </a:solidFill>
              <a:latin typeface="Arial"/>
              <a:ea typeface="Arial"/>
              <a:cs typeface="Arial"/>
              <a:sym typeface="Arial"/>
            </a:endParaRPr>
          </a:p>
        </p:txBody>
      </p:sp>
      <p:sp>
        <p:nvSpPr>
          <p:cNvPr id="678" name="Google Shape;678;p12"/>
          <p:cNvSpPr/>
          <p:nvPr/>
        </p:nvSpPr>
        <p:spPr>
          <a:xfrm>
            <a:off x="11296766" y="1028608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Software</a:t>
            </a:r>
            <a:endParaRPr sz="3000" u="none" strike="noStrike" cap="none" dirty="0">
              <a:solidFill>
                <a:srgbClr val="212121"/>
              </a:solidFill>
              <a:latin typeface="Helvetica" pitchFamily="2" charset="0"/>
              <a:ea typeface="Montserrat"/>
              <a:cs typeface="Montserrat"/>
              <a:sym typeface="Montserrat"/>
            </a:endParaRPr>
          </a:p>
        </p:txBody>
      </p:sp>
      <p:sp>
        <p:nvSpPr>
          <p:cNvPr id="679" name="Google Shape;679;p12"/>
          <p:cNvSpPr/>
          <p:nvPr/>
        </p:nvSpPr>
        <p:spPr>
          <a:xfrm>
            <a:off x="11315054" y="1082206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None</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400" u="none" strike="noStrike" cap="none" dirty="0">
                <a:solidFill>
                  <a:srgbClr val="5E5E5E"/>
                </a:solidFill>
                <a:latin typeface="Helvetica Light" panose="020B0403020202020204" pitchFamily="34" charset="0"/>
                <a:ea typeface="Montserrat Light"/>
                <a:cs typeface="Montserrat Light"/>
                <a:sym typeface="Montserrat Light"/>
              </a:rPr>
              <a:t>(display only)</a:t>
            </a:r>
            <a:endParaRPr sz="1400" b="0" i="0" u="none" strike="noStrike" cap="none" dirty="0">
              <a:solidFill>
                <a:srgbClr val="000000"/>
              </a:solidFill>
              <a:latin typeface="Arial"/>
              <a:ea typeface="Arial"/>
              <a:cs typeface="Arial"/>
              <a:sym typeface="Arial"/>
            </a:endParaRPr>
          </a:p>
        </p:txBody>
      </p:sp>
      <p:sp>
        <p:nvSpPr>
          <p:cNvPr id="680" name="Google Shape;680;p12"/>
          <p:cNvSpPr/>
          <p:nvPr/>
        </p:nvSpPr>
        <p:spPr>
          <a:xfrm>
            <a:off x="6702318" y="639074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Camera</a:t>
            </a:r>
            <a:endParaRPr sz="3000" u="none" strike="noStrike" cap="none" dirty="0">
              <a:solidFill>
                <a:srgbClr val="212121"/>
              </a:solidFill>
              <a:latin typeface="Helvetica" pitchFamily="2" charset="0"/>
              <a:ea typeface="Montserrat"/>
              <a:cs typeface="Montserrat"/>
              <a:sym typeface="Montserrat"/>
            </a:endParaRPr>
          </a:p>
        </p:txBody>
      </p:sp>
      <p:sp>
        <p:nvSpPr>
          <p:cNvPr id="681" name="Google Shape;681;p12"/>
          <p:cNvSpPr/>
          <p:nvPr/>
        </p:nvSpPr>
        <p:spPr>
          <a:xfrm>
            <a:off x="6702318" y="6945011"/>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12.8MP, 4K, 30fps</a:t>
            </a:r>
            <a:endParaRPr sz="2800" u="none" strike="noStrike" cap="none" dirty="0">
              <a:solidFill>
                <a:srgbClr val="5E5E5E"/>
              </a:solidFill>
              <a:latin typeface="Helvetica Light" panose="020B0403020202020204" pitchFamily="34" charset="0"/>
              <a:ea typeface="Montserrat Light"/>
              <a:cs typeface="Montserrat Light"/>
              <a:sym typeface="Montserrat Light"/>
            </a:endParaRPr>
          </a:p>
        </p:txBody>
      </p:sp>
      <p:sp>
        <p:nvSpPr>
          <p:cNvPr id="682" name="Google Shape;682;p12"/>
          <p:cNvSpPr/>
          <p:nvPr/>
        </p:nvSpPr>
        <p:spPr>
          <a:xfrm>
            <a:off x="6702318" y="785378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Storage</a:t>
            </a:r>
            <a:endParaRPr sz="3000" u="none" strike="noStrike" cap="none" dirty="0">
              <a:solidFill>
                <a:srgbClr val="212121"/>
              </a:solidFill>
              <a:latin typeface="Helvetica" pitchFamily="2" charset="0"/>
              <a:ea typeface="Montserrat"/>
              <a:cs typeface="Montserrat"/>
              <a:sym typeface="Montserrat"/>
            </a:endParaRPr>
          </a:p>
        </p:txBody>
      </p:sp>
      <p:sp>
        <p:nvSpPr>
          <p:cNvPr id="683" name="Google Shape;683;p12"/>
          <p:cNvSpPr/>
          <p:nvPr/>
        </p:nvSpPr>
        <p:spPr>
          <a:xfrm>
            <a:off x="6702318" y="8408051"/>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64GB</a:t>
            </a:r>
            <a:endParaRPr sz="2800" u="none" strike="noStrike" cap="none" dirty="0">
              <a:solidFill>
                <a:srgbClr val="5E5E5E"/>
              </a:solidFill>
              <a:latin typeface="Helvetica Light" panose="020B0403020202020204" pitchFamily="34" charset="0"/>
              <a:ea typeface="Montserrat Light"/>
              <a:cs typeface="Montserrat Light"/>
              <a:sym typeface="Montserrat Light"/>
            </a:endParaRPr>
          </a:p>
        </p:txBody>
      </p:sp>
      <p:sp>
        <p:nvSpPr>
          <p:cNvPr id="684" name="Google Shape;684;p12"/>
          <p:cNvSpPr/>
          <p:nvPr/>
        </p:nvSpPr>
        <p:spPr>
          <a:xfrm>
            <a:off x="6702318" y="9261957"/>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RAM</a:t>
            </a:r>
            <a:endParaRPr sz="3000" u="none" strike="noStrike" cap="none" dirty="0">
              <a:solidFill>
                <a:srgbClr val="212121"/>
              </a:solidFill>
              <a:latin typeface="Helvetica" pitchFamily="2" charset="0"/>
              <a:ea typeface="Montserrat"/>
              <a:cs typeface="Montserrat"/>
              <a:sym typeface="Montserrat"/>
            </a:endParaRPr>
          </a:p>
        </p:txBody>
      </p:sp>
      <p:sp>
        <p:nvSpPr>
          <p:cNvPr id="685" name="Google Shape;685;p12"/>
          <p:cNvSpPr/>
          <p:nvPr/>
        </p:nvSpPr>
        <p:spPr>
          <a:xfrm>
            <a:off x="6702318" y="9779651"/>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6GB</a:t>
            </a:r>
            <a:endParaRPr sz="2800" u="none" strike="noStrike" cap="none" dirty="0">
              <a:solidFill>
                <a:srgbClr val="5E5E5E"/>
              </a:solidFill>
              <a:latin typeface="Helvetica Light" panose="020B0403020202020204" pitchFamily="34" charset="0"/>
              <a:ea typeface="Montserrat Light"/>
              <a:cs typeface="Montserrat Light"/>
              <a:sym typeface="Montserrat Light"/>
            </a:endParaRPr>
          </a:p>
        </p:txBody>
      </p:sp>
      <p:sp>
        <p:nvSpPr>
          <p:cNvPr id="686" name="Google Shape;686;p12"/>
          <p:cNvSpPr/>
          <p:nvPr/>
        </p:nvSpPr>
        <p:spPr>
          <a:xfrm>
            <a:off x="6702318" y="1068842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Rating</a:t>
            </a:r>
            <a:endParaRPr sz="3000" u="none" strike="noStrike" cap="none" dirty="0">
              <a:solidFill>
                <a:srgbClr val="212121"/>
              </a:solidFill>
              <a:latin typeface="Helvetica" pitchFamily="2" charset="0"/>
              <a:ea typeface="Montserrat"/>
              <a:cs typeface="Montserrat"/>
              <a:sym typeface="Montserrat"/>
            </a:endParaRPr>
          </a:p>
        </p:txBody>
      </p:sp>
      <p:sp>
        <p:nvSpPr>
          <p:cNvPr id="687" name="Google Shape;687;p12"/>
          <p:cNvSpPr/>
          <p:nvPr/>
        </p:nvSpPr>
        <p:spPr>
          <a:xfrm>
            <a:off x="6702318" y="11242691"/>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IP67 water and dust, </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2 meter drop test</a:t>
            </a:r>
            <a:endParaRPr sz="2800" u="none" strike="noStrike" cap="none" dirty="0">
              <a:solidFill>
                <a:srgbClr val="5E5E5E"/>
              </a:solidFill>
              <a:latin typeface="Helvetica Light" panose="020B0403020202020204" pitchFamily="34" charset="0"/>
              <a:ea typeface="Montserrat Light"/>
              <a:cs typeface="Montserrat Light"/>
              <a:sym typeface="Montserrat Light"/>
            </a:endParaRPr>
          </a:p>
        </p:txBody>
      </p:sp>
      <p:cxnSp>
        <p:nvCxnSpPr>
          <p:cNvPr id="688" name="Google Shape;688;p12"/>
          <p:cNvCxnSpPr/>
          <p:nvPr/>
        </p:nvCxnSpPr>
        <p:spPr>
          <a:xfrm>
            <a:off x="17788225" y="4005072"/>
            <a:ext cx="0" cy="8723376"/>
          </a:xfrm>
          <a:prstGeom prst="straightConnector1">
            <a:avLst/>
          </a:prstGeom>
          <a:noFill/>
          <a:ln w="9525" cap="flat" cmpd="sng">
            <a:solidFill>
              <a:srgbClr val="8F8F8F"/>
            </a:solidFill>
            <a:prstDash val="solid"/>
            <a:round/>
            <a:headEnd type="none" w="sm" len="sm"/>
            <a:tailEnd type="none" w="sm" len="sm"/>
          </a:ln>
        </p:spPr>
      </p:cxnSp>
      <p:sp>
        <p:nvSpPr>
          <p:cNvPr id="689" name="Google Shape;689;p12"/>
          <p:cNvSpPr/>
          <p:nvPr/>
        </p:nvSpPr>
        <p:spPr>
          <a:xfrm>
            <a:off x="18214847"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Field of view</a:t>
            </a:r>
            <a:endParaRPr sz="3000" u="none" strike="noStrike" cap="none" dirty="0">
              <a:solidFill>
                <a:srgbClr val="212121"/>
              </a:solidFill>
              <a:latin typeface="Helvetica" pitchFamily="2" charset="0"/>
              <a:ea typeface="Montserrat"/>
              <a:cs typeface="Montserrat"/>
              <a:sym typeface="Montserrat"/>
            </a:endParaRPr>
          </a:p>
        </p:txBody>
      </p:sp>
      <p:sp>
        <p:nvSpPr>
          <p:cNvPr id="690" name="Google Shape;690;p12"/>
          <p:cNvSpPr/>
          <p:nvPr/>
        </p:nvSpPr>
        <p:spPr>
          <a:xfrm>
            <a:off x="18233135"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17°</a:t>
            </a:r>
            <a:endParaRPr sz="1400" b="0" i="0" u="none" strike="noStrike" cap="none" dirty="0">
              <a:solidFill>
                <a:srgbClr val="000000"/>
              </a:solidFill>
              <a:latin typeface="Arial"/>
              <a:ea typeface="Arial"/>
              <a:cs typeface="Arial"/>
              <a:sym typeface="Arial"/>
            </a:endParaRPr>
          </a:p>
        </p:txBody>
      </p:sp>
      <p:cxnSp>
        <p:nvCxnSpPr>
          <p:cNvPr id="691" name="Google Shape;691;p12"/>
          <p:cNvCxnSpPr/>
          <p:nvPr/>
        </p:nvCxnSpPr>
        <p:spPr>
          <a:xfrm>
            <a:off x="17788225" y="6912864"/>
            <a:ext cx="5945682" cy="0"/>
          </a:xfrm>
          <a:prstGeom prst="straightConnector1">
            <a:avLst/>
          </a:prstGeom>
          <a:noFill/>
          <a:ln w="9525" cap="flat" cmpd="sng">
            <a:solidFill>
              <a:srgbClr val="8F8F8F"/>
            </a:solidFill>
            <a:prstDash val="solid"/>
            <a:round/>
            <a:headEnd type="none" w="sm" len="sm"/>
            <a:tailEnd type="none" w="sm" len="sm"/>
          </a:ln>
        </p:spPr>
      </p:cxnSp>
      <p:cxnSp>
        <p:nvCxnSpPr>
          <p:cNvPr id="692" name="Google Shape;692;p12"/>
          <p:cNvCxnSpPr/>
          <p:nvPr/>
        </p:nvCxnSpPr>
        <p:spPr>
          <a:xfrm>
            <a:off x="21376121" y="4005072"/>
            <a:ext cx="0" cy="8723376"/>
          </a:xfrm>
          <a:prstGeom prst="straightConnector1">
            <a:avLst/>
          </a:prstGeom>
          <a:noFill/>
          <a:ln w="9525" cap="flat" cmpd="sng">
            <a:solidFill>
              <a:srgbClr val="8F8F8F"/>
            </a:solidFill>
            <a:prstDash val="solid"/>
            <a:round/>
            <a:headEnd type="none" w="sm" len="sm"/>
            <a:tailEnd type="none" w="sm" len="sm"/>
          </a:ln>
        </p:spPr>
      </p:cxnSp>
      <p:sp>
        <p:nvSpPr>
          <p:cNvPr id="693" name="Google Shape;693;p12"/>
          <p:cNvSpPr/>
          <p:nvPr/>
        </p:nvSpPr>
        <p:spPr>
          <a:xfrm>
            <a:off x="18214847" y="721370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Field of view</a:t>
            </a:r>
            <a:endParaRPr sz="3000" u="none" strike="noStrike" cap="none" dirty="0">
              <a:solidFill>
                <a:srgbClr val="212121"/>
              </a:solidFill>
              <a:latin typeface="Helvetica" pitchFamily="2" charset="0"/>
              <a:ea typeface="Montserrat"/>
              <a:cs typeface="Montserrat"/>
              <a:sym typeface="Montserrat"/>
            </a:endParaRPr>
          </a:p>
        </p:txBody>
      </p:sp>
      <p:sp>
        <p:nvSpPr>
          <p:cNvPr id="694" name="Google Shape;694;p12"/>
          <p:cNvSpPr/>
          <p:nvPr/>
        </p:nvSpPr>
        <p:spPr>
          <a:xfrm>
            <a:off x="18233135" y="7749683"/>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28°</a:t>
            </a:r>
            <a:endParaRPr sz="1400" b="0" i="0" u="none" strike="noStrike" cap="none" dirty="0">
              <a:solidFill>
                <a:srgbClr val="000000"/>
              </a:solidFill>
              <a:latin typeface="Arial"/>
              <a:ea typeface="Arial"/>
              <a:cs typeface="Arial"/>
              <a:sym typeface="Arial"/>
            </a:endParaRPr>
          </a:p>
        </p:txBody>
      </p:sp>
      <p:sp>
        <p:nvSpPr>
          <p:cNvPr id="695" name="Google Shape;695;p12"/>
          <p:cNvSpPr/>
          <p:nvPr/>
        </p:nvSpPr>
        <p:spPr>
          <a:xfrm>
            <a:off x="18214847" y="10030053"/>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Field of view</a:t>
            </a:r>
            <a:endParaRPr sz="3000" u="none" strike="noStrike" cap="none" dirty="0">
              <a:solidFill>
                <a:srgbClr val="212121"/>
              </a:solidFill>
              <a:latin typeface="Helvetica" pitchFamily="2" charset="0"/>
              <a:ea typeface="Montserrat"/>
              <a:cs typeface="Montserrat"/>
              <a:sym typeface="Montserrat"/>
            </a:endParaRPr>
          </a:p>
        </p:txBody>
      </p:sp>
      <p:sp>
        <p:nvSpPr>
          <p:cNvPr id="696" name="Google Shape;696;p12"/>
          <p:cNvSpPr/>
          <p:nvPr/>
        </p:nvSpPr>
        <p:spPr>
          <a:xfrm>
            <a:off x="18233135" y="10566035"/>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17°</a:t>
            </a:r>
            <a:endParaRPr sz="1400" b="0" i="0" u="none" strike="noStrike" cap="none" dirty="0">
              <a:solidFill>
                <a:srgbClr val="000000"/>
              </a:solidFill>
              <a:latin typeface="Arial"/>
              <a:ea typeface="Arial"/>
              <a:cs typeface="Arial"/>
              <a:sym typeface="Arial"/>
            </a:endParaRPr>
          </a:p>
        </p:txBody>
      </p:sp>
      <p:sp>
        <p:nvSpPr>
          <p:cNvPr id="697" name="Google Shape;697;p12"/>
          <p:cNvSpPr/>
          <p:nvPr/>
        </p:nvSpPr>
        <p:spPr>
          <a:xfrm>
            <a:off x="21772668"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Weight</a:t>
            </a:r>
            <a:endParaRPr sz="3000" u="none" strike="noStrike" cap="none" dirty="0">
              <a:solidFill>
                <a:srgbClr val="212121"/>
              </a:solidFill>
              <a:latin typeface="Helvetica" pitchFamily="2" charset="0"/>
              <a:ea typeface="Montserrat"/>
              <a:cs typeface="Montserrat"/>
              <a:sym typeface="Montserrat"/>
            </a:endParaRPr>
          </a:p>
        </p:txBody>
      </p:sp>
      <p:sp>
        <p:nvSpPr>
          <p:cNvPr id="698" name="Google Shape;698;p12"/>
          <p:cNvSpPr/>
          <p:nvPr/>
        </p:nvSpPr>
        <p:spPr>
          <a:xfrm>
            <a:off x="21790956"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68g</a:t>
            </a:r>
            <a:endParaRPr sz="1400" b="0" i="0" u="none" strike="noStrike" cap="none" dirty="0">
              <a:solidFill>
                <a:srgbClr val="000000"/>
              </a:solidFill>
              <a:latin typeface="Arial"/>
              <a:ea typeface="Arial"/>
              <a:cs typeface="Arial"/>
              <a:sym typeface="Arial"/>
            </a:endParaRPr>
          </a:p>
        </p:txBody>
      </p:sp>
      <p:sp>
        <p:nvSpPr>
          <p:cNvPr id="699" name="Google Shape;699;p12"/>
          <p:cNvSpPr/>
          <p:nvPr/>
        </p:nvSpPr>
        <p:spPr>
          <a:xfrm>
            <a:off x="21772668" y="721370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Weight</a:t>
            </a:r>
            <a:endParaRPr sz="3000" u="none" strike="noStrike" cap="none" dirty="0">
              <a:solidFill>
                <a:srgbClr val="212121"/>
              </a:solidFill>
              <a:latin typeface="Helvetica" pitchFamily="2" charset="0"/>
              <a:ea typeface="Montserrat"/>
              <a:cs typeface="Montserrat"/>
              <a:sym typeface="Montserrat"/>
            </a:endParaRPr>
          </a:p>
        </p:txBody>
      </p:sp>
      <p:sp>
        <p:nvSpPr>
          <p:cNvPr id="700" name="Google Shape;700;p12"/>
          <p:cNvSpPr/>
          <p:nvPr/>
        </p:nvSpPr>
        <p:spPr>
          <a:xfrm>
            <a:off x="21790956" y="7749683"/>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100g</a:t>
            </a:r>
            <a:endParaRPr sz="1400" b="0" i="0" u="none" strike="noStrike" cap="none" dirty="0">
              <a:solidFill>
                <a:srgbClr val="000000"/>
              </a:solidFill>
              <a:latin typeface="Arial"/>
              <a:ea typeface="Arial"/>
              <a:cs typeface="Arial"/>
              <a:sym typeface="Arial"/>
            </a:endParaRPr>
          </a:p>
        </p:txBody>
      </p:sp>
      <p:sp>
        <p:nvSpPr>
          <p:cNvPr id="701" name="Google Shape;701;p12"/>
          <p:cNvSpPr/>
          <p:nvPr/>
        </p:nvSpPr>
        <p:spPr>
          <a:xfrm>
            <a:off x="21772668" y="10030053"/>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Weight</a:t>
            </a:r>
            <a:endParaRPr sz="3000" u="none" strike="noStrike" cap="none" dirty="0">
              <a:solidFill>
                <a:srgbClr val="212121"/>
              </a:solidFill>
              <a:latin typeface="Helvetica" pitchFamily="2" charset="0"/>
              <a:ea typeface="Montserrat"/>
              <a:cs typeface="Montserrat"/>
              <a:sym typeface="Montserrat"/>
            </a:endParaRPr>
          </a:p>
        </p:txBody>
      </p:sp>
      <p:sp>
        <p:nvSpPr>
          <p:cNvPr id="702" name="Google Shape;702;p12"/>
          <p:cNvSpPr/>
          <p:nvPr/>
        </p:nvSpPr>
        <p:spPr>
          <a:xfrm>
            <a:off x="21790956" y="10566035"/>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68g</a:t>
            </a:r>
            <a:endParaRPr sz="1400" b="0" i="0" u="none" strike="noStrike" cap="none" dirty="0">
              <a:solidFill>
                <a:srgbClr val="000000"/>
              </a:solidFill>
              <a:latin typeface="Arial"/>
              <a:ea typeface="Arial"/>
              <a:cs typeface="Arial"/>
              <a:sym typeface="Arial"/>
            </a:endParaRPr>
          </a:p>
        </p:txBody>
      </p:sp>
      <p:sp>
        <p:nvSpPr>
          <p:cNvPr id="703" name="Google Shape;703;p12"/>
          <p:cNvSpPr/>
          <p:nvPr/>
        </p:nvSpPr>
        <p:spPr>
          <a:xfrm>
            <a:off x="14292415"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Power</a:t>
            </a:r>
            <a:endParaRPr sz="3000" u="none" strike="noStrike" cap="none" dirty="0">
              <a:solidFill>
                <a:srgbClr val="212121"/>
              </a:solidFill>
              <a:latin typeface="Helvetica" pitchFamily="2" charset="0"/>
              <a:ea typeface="Montserrat"/>
              <a:cs typeface="Montserrat"/>
              <a:sym typeface="Montserrat"/>
            </a:endParaRPr>
          </a:p>
        </p:txBody>
      </p:sp>
      <p:sp>
        <p:nvSpPr>
          <p:cNvPr id="704" name="Google Shape;704;p12"/>
          <p:cNvSpPr/>
          <p:nvPr/>
        </p:nvSpPr>
        <p:spPr>
          <a:xfrm>
            <a:off x="14310703"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Hot-swappable</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USB-C batteries</a:t>
            </a:r>
            <a:endParaRPr sz="1400" b="0" i="0" u="none" strike="noStrike" cap="none" dirty="0">
              <a:solidFill>
                <a:srgbClr val="000000"/>
              </a:solidFill>
              <a:latin typeface="Arial"/>
              <a:ea typeface="Arial"/>
              <a:cs typeface="Arial"/>
              <a:sym typeface="Arial"/>
            </a:endParaRPr>
          </a:p>
        </p:txBody>
      </p:sp>
      <p:sp>
        <p:nvSpPr>
          <p:cNvPr id="705" name="Google Shape;705;p12"/>
          <p:cNvSpPr/>
          <p:nvPr/>
        </p:nvSpPr>
        <p:spPr>
          <a:xfrm>
            <a:off x="14292415" y="1034284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Power</a:t>
            </a:r>
            <a:endParaRPr sz="3000" u="none" strike="noStrike" cap="none" dirty="0">
              <a:solidFill>
                <a:srgbClr val="212121"/>
              </a:solidFill>
              <a:latin typeface="Helvetica" pitchFamily="2" charset="0"/>
              <a:ea typeface="Montserrat"/>
              <a:cs typeface="Montserrat"/>
              <a:sym typeface="Montserrat"/>
            </a:endParaRPr>
          </a:p>
        </p:txBody>
      </p:sp>
      <p:sp>
        <p:nvSpPr>
          <p:cNvPr id="706" name="Google Shape;706;p12"/>
          <p:cNvSpPr/>
          <p:nvPr/>
        </p:nvSpPr>
        <p:spPr>
          <a:xfrm>
            <a:off x="14310703" y="10878823"/>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USB-C</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DisplayPort</a:t>
            </a:r>
            <a:endParaRPr sz="1400" b="0" i="0" u="none" strike="noStrike" cap="none" dirty="0">
              <a:solidFill>
                <a:srgbClr val="000000"/>
              </a:solidFill>
              <a:latin typeface="Arial"/>
              <a:ea typeface="Arial"/>
              <a:cs typeface="Arial"/>
              <a:sym typeface="Arial"/>
            </a:endParaRPr>
          </a:p>
        </p:txBody>
      </p:sp>
      <p:cxnSp>
        <p:nvCxnSpPr>
          <p:cNvPr id="707" name="Google Shape;707;p12"/>
          <p:cNvCxnSpPr/>
          <p:nvPr/>
        </p:nvCxnSpPr>
        <p:spPr>
          <a:xfrm>
            <a:off x="10833683" y="4005072"/>
            <a:ext cx="0" cy="8723376"/>
          </a:xfrm>
          <a:prstGeom prst="straightConnector1">
            <a:avLst/>
          </a:prstGeom>
          <a:noFill/>
          <a:ln w="9525" cap="flat" cmpd="sng">
            <a:solidFill>
              <a:srgbClr val="8F8F8F"/>
            </a:solidFill>
            <a:prstDash val="solid"/>
            <a:round/>
            <a:headEnd type="none" w="sm" len="sm"/>
            <a:tailEnd type="none" w="sm" len="sm"/>
          </a:ln>
        </p:spPr>
      </p:cxnSp>
      <p:cxnSp>
        <p:nvCxnSpPr>
          <p:cNvPr id="708" name="Google Shape;708;p12"/>
          <p:cNvCxnSpPr/>
          <p:nvPr/>
        </p:nvCxnSpPr>
        <p:spPr>
          <a:xfrm>
            <a:off x="10833683" y="9838944"/>
            <a:ext cx="12874752" cy="0"/>
          </a:xfrm>
          <a:prstGeom prst="straightConnector1">
            <a:avLst/>
          </a:prstGeom>
          <a:noFill/>
          <a:ln w="9525" cap="flat" cmpd="sng">
            <a:solidFill>
              <a:srgbClr val="8F8F8F"/>
            </a:solidFill>
            <a:prstDash val="solid"/>
            <a:round/>
            <a:headEnd type="none" w="sm" len="sm"/>
            <a:tailEnd type="none" w="sm" len="sm"/>
          </a:ln>
        </p:spPr>
      </p:cxnSp>
      <p:pic>
        <p:nvPicPr>
          <p:cNvPr id="709" name="Google Shape;709;p12" descr="Shape&#10;&#10;Description automatically generated"/>
          <p:cNvPicPr preferRelativeResize="0"/>
          <p:nvPr/>
        </p:nvPicPr>
        <p:blipFill rotWithShape="1">
          <a:blip r:embed="rId6">
            <a:alphaModFix/>
          </a:blip>
          <a:srcRect b="70980"/>
          <a:stretch/>
        </p:blipFill>
        <p:spPr>
          <a:xfrm>
            <a:off x="-44970" y="-29981"/>
            <a:ext cx="24523908" cy="4035047"/>
          </a:xfrm>
          <a:prstGeom prst="rect">
            <a:avLst/>
          </a:prstGeom>
          <a:noFill/>
          <a:ln>
            <a:noFill/>
          </a:ln>
        </p:spPr>
      </p:pic>
      <p:pic>
        <p:nvPicPr>
          <p:cNvPr id="710" name="Google Shape;710;p12"/>
          <p:cNvPicPr preferRelativeResize="0"/>
          <p:nvPr/>
        </p:nvPicPr>
        <p:blipFill rotWithShape="1">
          <a:blip r:embed="rId7">
            <a:alphaModFix amt="29000"/>
          </a:blip>
          <a:srcRect/>
          <a:stretch/>
        </p:blipFill>
        <p:spPr>
          <a:xfrm>
            <a:off x="650093" y="691350"/>
            <a:ext cx="3143738" cy="435993"/>
          </a:xfrm>
          <a:prstGeom prst="rect">
            <a:avLst/>
          </a:prstGeom>
          <a:noFill/>
          <a:ln>
            <a:noFill/>
          </a:ln>
        </p:spPr>
      </p:pic>
      <p:pic>
        <p:nvPicPr>
          <p:cNvPr id="711" name="Google Shape;711;p12" descr="Shape&#10;&#10;Description automatically generated"/>
          <p:cNvPicPr preferRelativeResize="0"/>
          <p:nvPr/>
        </p:nvPicPr>
        <p:blipFill rotWithShape="1">
          <a:blip r:embed="rId6">
            <a:alphaModFix/>
          </a:blip>
          <a:srcRect b="70980"/>
          <a:stretch/>
        </p:blipFill>
        <p:spPr>
          <a:xfrm>
            <a:off x="-44970" y="12728447"/>
            <a:ext cx="24523908" cy="1013733"/>
          </a:xfrm>
          <a:prstGeom prst="rect">
            <a:avLst/>
          </a:prstGeom>
          <a:noFill/>
          <a:ln>
            <a:noFill/>
          </a:ln>
        </p:spPr>
      </p:pic>
      <p:sp>
        <p:nvSpPr>
          <p:cNvPr id="712" name="Google Shape;712;p12"/>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713" name="Google Shape;713;p12"/>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714" name="Google Shape;714;p12"/>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pic>
        <p:nvPicPr>
          <p:cNvPr id="719" name="Google Shape;719;p13"/>
          <p:cNvPicPr preferRelativeResize="0"/>
          <p:nvPr/>
        </p:nvPicPr>
        <p:blipFill rotWithShape="1">
          <a:blip r:embed="rId3">
            <a:alphaModFix/>
          </a:blip>
          <a:srcRect/>
          <a:stretch/>
        </p:blipFill>
        <p:spPr>
          <a:xfrm>
            <a:off x="662206" y="4819547"/>
            <a:ext cx="4272072" cy="1297131"/>
          </a:xfrm>
          <a:prstGeom prst="rect">
            <a:avLst/>
          </a:prstGeom>
          <a:noFill/>
          <a:ln>
            <a:noFill/>
          </a:ln>
        </p:spPr>
      </p:pic>
      <p:pic>
        <p:nvPicPr>
          <p:cNvPr id="720" name="Google Shape;720;p13"/>
          <p:cNvPicPr preferRelativeResize="0"/>
          <p:nvPr/>
        </p:nvPicPr>
        <p:blipFill rotWithShape="1">
          <a:blip r:embed="rId4">
            <a:alphaModFix/>
          </a:blip>
          <a:srcRect/>
          <a:stretch/>
        </p:blipFill>
        <p:spPr>
          <a:xfrm>
            <a:off x="636323" y="7654378"/>
            <a:ext cx="5248161" cy="1297131"/>
          </a:xfrm>
          <a:prstGeom prst="rect">
            <a:avLst/>
          </a:prstGeom>
          <a:noFill/>
          <a:ln>
            <a:noFill/>
          </a:ln>
        </p:spPr>
      </p:pic>
      <p:pic>
        <p:nvPicPr>
          <p:cNvPr id="721" name="Google Shape;721;p13"/>
          <p:cNvPicPr preferRelativeResize="0"/>
          <p:nvPr/>
        </p:nvPicPr>
        <p:blipFill rotWithShape="1">
          <a:blip r:embed="rId5">
            <a:alphaModFix/>
          </a:blip>
          <a:srcRect/>
          <a:stretch/>
        </p:blipFill>
        <p:spPr>
          <a:xfrm>
            <a:off x="636323" y="10532108"/>
            <a:ext cx="5225194" cy="1562172"/>
          </a:xfrm>
          <a:prstGeom prst="rect">
            <a:avLst/>
          </a:prstGeom>
          <a:noFill/>
          <a:ln>
            <a:noFill/>
          </a:ln>
        </p:spPr>
      </p:pic>
      <p:cxnSp>
        <p:nvCxnSpPr>
          <p:cNvPr id="722" name="Google Shape;722;p13"/>
          <p:cNvCxnSpPr/>
          <p:nvPr/>
        </p:nvCxnSpPr>
        <p:spPr>
          <a:xfrm>
            <a:off x="652372" y="6912864"/>
            <a:ext cx="5705856" cy="0"/>
          </a:xfrm>
          <a:prstGeom prst="straightConnector1">
            <a:avLst/>
          </a:prstGeom>
          <a:noFill/>
          <a:ln w="9525" cap="flat" cmpd="sng">
            <a:solidFill>
              <a:srgbClr val="8F8F8F"/>
            </a:solidFill>
            <a:prstDash val="solid"/>
            <a:round/>
            <a:headEnd type="none" w="sm" len="sm"/>
            <a:tailEnd type="none" w="sm" len="sm"/>
          </a:ln>
        </p:spPr>
      </p:cxnSp>
      <p:cxnSp>
        <p:nvCxnSpPr>
          <p:cNvPr id="723" name="Google Shape;723;p13"/>
          <p:cNvCxnSpPr/>
          <p:nvPr/>
        </p:nvCxnSpPr>
        <p:spPr>
          <a:xfrm>
            <a:off x="652372" y="9838944"/>
            <a:ext cx="14685264" cy="0"/>
          </a:xfrm>
          <a:prstGeom prst="straightConnector1">
            <a:avLst/>
          </a:prstGeom>
          <a:noFill/>
          <a:ln w="9525" cap="flat" cmpd="sng">
            <a:solidFill>
              <a:srgbClr val="8F8F8F"/>
            </a:solidFill>
            <a:prstDash val="solid"/>
            <a:round/>
            <a:headEnd type="none" w="sm" len="sm"/>
            <a:tailEnd type="none" w="sm" len="sm"/>
          </a:ln>
        </p:spPr>
      </p:cxnSp>
      <p:cxnSp>
        <p:nvCxnSpPr>
          <p:cNvPr id="724" name="Google Shape;724;p13"/>
          <p:cNvCxnSpPr/>
          <p:nvPr/>
        </p:nvCxnSpPr>
        <p:spPr>
          <a:xfrm>
            <a:off x="652372" y="12728448"/>
            <a:ext cx="23081535" cy="0"/>
          </a:xfrm>
          <a:prstGeom prst="straightConnector1">
            <a:avLst/>
          </a:prstGeom>
          <a:noFill/>
          <a:ln w="9525" cap="flat" cmpd="sng">
            <a:solidFill>
              <a:srgbClr val="8F8F8F"/>
            </a:solidFill>
            <a:prstDash val="solid"/>
            <a:round/>
            <a:headEnd type="none" w="sm" len="sm"/>
            <a:tailEnd type="none" w="sm" len="sm"/>
          </a:ln>
        </p:spPr>
      </p:cxnSp>
      <p:cxnSp>
        <p:nvCxnSpPr>
          <p:cNvPr id="725" name="Google Shape;725;p13"/>
          <p:cNvCxnSpPr/>
          <p:nvPr/>
        </p:nvCxnSpPr>
        <p:spPr>
          <a:xfrm>
            <a:off x="6358228" y="4005072"/>
            <a:ext cx="0" cy="8723376"/>
          </a:xfrm>
          <a:prstGeom prst="straightConnector1">
            <a:avLst/>
          </a:prstGeom>
          <a:noFill/>
          <a:ln w="9525" cap="flat" cmpd="sng">
            <a:solidFill>
              <a:srgbClr val="8F8F8F"/>
            </a:solidFill>
            <a:prstDash val="solid"/>
            <a:round/>
            <a:headEnd type="none" w="sm" len="sm"/>
            <a:tailEnd type="none" w="sm" len="sm"/>
          </a:ln>
        </p:spPr>
      </p:cxnSp>
      <p:cxnSp>
        <p:nvCxnSpPr>
          <p:cNvPr id="726" name="Google Shape;726;p13"/>
          <p:cNvCxnSpPr/>
          <p:nvPr/>
        </p:nvCxnSpPr>
        <p:spPr>
          <a:xfrm>
            <a:off x="10381588" y="6912864"/>
            <a:ext cx="13352319" cy="0"/>
          </a:xfrm>
          <a:prstGeom prst="straightConnector1">
            <a:avLst/>
          </a:prstGeom>
          <a:noFill/>
          <a:ln w="9525" cap="flat" cmpd="sng">
            <a:solidFill>
              <a:srgbClr val="8F8F8F"/>
            </a:solidFill>
            <a:prstDash val="solid"/>
            <a:round/>
            <a:headEnd type="none" w="sm" len="sm"/>
            <a:tailEnd type="none" w="sm" len="sm"/>
          </a:ln>
        </p:spPr>
      </p:cxnSp>
      <p:cxnSp>
        <p:nvCxnSpPr>
          <p:cNvPr id="727" name="Google Shape;727;p13"/>
          <p:cNvCxnSpPr/>
          <p:nvPr/>
        </p:nvCxnSpPr>
        <p:spPr>
          <a:xfrm>
            <a:off x="15337636" y="9838944"/>
            <a:ext cx="8396271" cy="0"/>
          </a:xfrm>
          <a:prstGeom prst="straightConnector1">
            <a:avLst/>
          </a:prstGeom>
          <a:noFill/>
          <a:ln w="9525" cap="flat" cmpd="sng">
            <a:solidFill>
              <a:srgbClr val="8F8F8F"/>
            </a:solidFill>
            <a:prstDash val="solid"/>
            <a:round/>
            <a:headEnd type="none" w="sm" len="sm"/>
            <a:tailEnd type="none" w="sm" len="sm"/>
          </a:ln>
        </p:spPr>
      </p:cxnSp>
      <p:cxnSp>
        <p:nvCxnSpPr>
          <p:cNvPr id="728" name="Google Shape;728;p13"/>
          <p:cNvCxnSpPr/>
          <p:nvPr/>
        </p:nvCxnSpPr>
        <p:spPr>
          <a:xfrm>
            <a:off x="10381588" y="4005072"/>
            <a:ext cx="0" cy="8723376"/>
          </a:xfrm>
          <a:prstGeom prst="straightConnector1">
            <a:avLst/>
          </a:prstGeom>
          <a:noFill/>
          <a:ln w="9525" cap="flat" cmpd="sng">
            <a:solidFill>
              <a:srgbClr val="8F8F8F"/>
            </a:solidFill>
            <a:prstDash val="solid"/>
            <a:round/>
            <a:headEnd type="none" w="sm" len="sm"/>
            <a:tailEnd type="none" w="sm" len="sm"/>
          </a:ln>
        </p:spPr>
      </p:cxnSp>
      <p:sp>
        <p:nvSpPr>
          <p:cNvPr id="729" name="Google Shape;729;p13"/>
          <p:cNvSpPr/>
          <p:nvPr/>
        </p:nvSpPr>
        <p:spPr>
          <a:xfrm>
            <a:off x="6760364"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Connectivity</a:t>
            </a:r>
            <a:endParaRPr sz="3000" u="none" strike="noStrike" cap="none" dirty="0">
              <a:solidFill>
                <a:srgbClr val="212121"/>
              </a:solidFill>
              <a:latin typeface="Helvetica" pitchFamily="2" charset="0"/>
              <a:ea typeface="Montserrat"/>
              <a:cs typeface="Montserrat"/>
              <a:sym typeface="Montserrat"/>
            </a:endParaRPr>
          </a:p>
        </p:txBody>
      </p:sp>
      <p:sp>
        <p:nvSpPr>
          <p:cNvPr id="730" name="Google Shape;730;p13"/>
          <p:cNvSpPr/>
          <p:nvPr/>
        </p:nvSpPr>
        <p:spPr>
          <a:xfrm>
            <a:off x="6778652"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err="1">
                <a:solidFill>
                  <a:srgbClr val="5E5E5E"/>
                </a:solidFill>
                <a:latin typeface="Helvetica Light" panose="020B0403020202020204" pitchFamily="34" charset="0"/>
                <a:ea typeface="Montserrat Light"/>
                <a:cs typeface="Montserrat Light"/>
                <a:sym typeface="Montserrat Light"/>
              </a:rPr>
              <a:t>WiFi</a:t>
            </a:r>
            <a:r>
              <a:rPr lang="en-US" sz="2800" u="none" strike="noStrike" cap="none" dirty="0">
                <a:solidFill>
                  <a:srgbClr val="5E5E5E"/>
                </a:solidFill>
                <a:latin typeface="Helvetica Light" panose="020B0403020202020204" pitchFamily="34" charset="0"/>
                <a:ea typeface="Montserrat Light"/>
                <a:cs typeface="Montserrat Light"/>
                <a:sym typeface="Montserrat Light"/>
              </a:rPr>
              <a:t> 802.11 b/g/ac</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Bluetooth 5.0LE</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GPS</a:t>
            </a:r>
            <a:endParaRPr sz="1400" b="0" i="0" u="none" strike="noStrike" cap="none" dirty="0">
              <a:solidFill>
                <a:srgbClr val="000000"/>
              </a:solidFill>
              <a:latin typeface="Arial"/>
              <a:ea typeface="Arial"/>
              <a:cs typeface="Arial"/>
              <a:sym typeface="Arial"/>
            </a:endParaRPr>
          </a:p>
        </p:txBody>
      </p:sp>
      <p:sp>
        <p:nvSpPr>
          <p:cNvPr id="731" name="Google Shape;731;p13"/>
          <p:cNvSpPr/>
          <p:nvPr/>
        </p:nvSpPr>
        <p:spPr>
          <a:xfrm>
            <a:off x="6760364" y="10030053"/>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Connectivity</a:t>
            </a:r>
            <a:endParaRPr sz="3000" u="none" strike="noStrike" cap="none" dirty="0">
              <a:solidFill>
                <a:srgbClr val="212121"/>
              </a:solidFill>
              <a:latin typeface="Helvetica" pitchFamily="2" charset="0"/>
              <a:ea typeface="Montserrat"/>
              <a:cs typeface="Montserrat"/>
              <a:sym typeface="Montserrat"/>
            </a:endParaRPr>
          </a:p>
        </p:txBody>
      </p:sp>
      <p:sp>
        <p:nvSpPr>
          <p:cNvPr id="732" name="Google Shape;732;p13"/>
          <p:cNvSpPr/>
          <p:nvPr/>
        </p:nvSpPr>
        <p:spPr>
          <a:xfrm>
            <a:off x="6778652" y="10566035"/>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None</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(display only)</a:t>
            </a:r>
            <a:endParaRPr sz="1400" b="0" i="0" u="none" strike="noStrike" cap="none" dirty="0">
              <a:solidFill>
                <a:srgbClr val="000000"/>
              </a:solidFill>
              <a:latin typeface="Arial"/>
              <a:ea typeface="Arial"/>
              <a:cs typeface="Arial"/>
              <a:sym typeface="Arial"/>
            </a:endParaRPr>
          </a:p>
        </p:txBody>
      </p:sp>
      <p:sp>
        <p:nvSpPr>
          <p:cNvPr id="733" name="Google Shape;733;p13"/>
          <p:cNvSpPr/>
          <p:nvPr/>
        </p:nvSpPr>
        <p:spPr>
          <a:xfrm>
            <a:off x="10840531" y="4433925"/>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Display</a:t>
            </a:r>
            <a:endParaRPr sz="3000" u="none" strike="noStrike" cap="none" dirty="0">
              <a:solidFill>
                <a:srgbClr val="212121"/>
              </a:solidFill>
              <a:latin typeface="Helvetica" pitchFamily="2" charset="0"/>
              <a:ea typeface="Montserrat"/>
              <a:cs typeface="Montserrat"/>
              <a:sym typeface="Montserrat"/>
            </a:endParaRPr>
          </a:p>
        </p:txBody>
      </p:sp>
      <p:sp>
        <p:nvSpPr>
          <p:cNvPr id="734" name="Google Shape;734;p13"/>
          <p:cNvSpPr/>
          <p:nvPr/>
        </p:nvSpPr>
        <p:spPr>
          <a:xfrm>
            <a:off x="10858819" y="4969907"/>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OLED</a:t>
            </a:r>
            <a:endParaRPr sz="1400" b="0" i="0" u="none" strike="noStrike" cap="none" dirty="0">
              <a:solidFill>
                <a:srgbClr val="000000"/>
              </a:solidFill>
              <a:latin typeface="Arial"/>
              <a:ea typeface="Arial"/>
              <a:cs typeface="Arial"/>
              <a:sym typeface="Arial"/>
            </a:endParaRPr>
          </a:p>
        </p:txBody>
      </p:sp>
      <p:sp>
        <p:nvSpPr>
          <p:cNvPr id="735" name="Google Shape;735;p13"/>
          <p:cNvSpPr/>
          <p:nvPr/>
        </p:nvSpPr>
        <p:spPr>
          <a:xfrm>
            <a:off x="10840531" y="7213701"/>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Display</a:t>
            </a:r>
            <a:endParaRPr sz="3000" u="none" strike="noStrike" cap="none" dirty="0">
              <a:solidFill>
                <a:srgbClr val="212121"/>
              </a:solidFill>
              <a:latin typeface="Helvetica" pitchFamily="2" charset="0"/>
              <a:ea typeface="Montserrat"/>
              <a:cs typeface="Montserrat"/>
              <a:sym typeface="Montserrat"/>
            </a:endParaRPr>
          </a:p>
        </p:txBody>
      </p:sp>
      <p:sp>
        <p:nvSpPr>
          <p:cNvPr id="736" name="Google Shape;736;p13"/>
          <p:cNvSpPr/>
          <p:nvPr/>
        </p:nvSpPr>
        <p:spPr>
          <a:xfrm>
            <a:off x="10858819" y="7749683"/>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err="1">
                <a:solidFill>
                  <a:srgbClr val="5E5E5E"/>
                </a:solidFill>
                <a:latin typeface="Helvetica Light" panose="020B0403020202020204" pitchFamily="34" charset="0"/>
                <a:ea typeface="Montserrat Light"/>
                <a:cs typeface="Montserrat Light"/>
                <a:sym typeface="Montserrat Light"/>
              </a:rPr>
              <a:t>Vuzix</a:t>
            </a:r>
            <a:r>
              <a:rPr lang="en-US" sz="2800" u="none" strike="noStrike" cap="none" dirty="0">
                <a:solidFill>
                  <a:srgbClr val="5E5E5E"/>
                </a:solidFill>
                <a:latin typeface="Helvetica Light" panose="020B0403020202020204" pitchFamily="34" charset="0"/>
                <a:ea typeface="Montserrat Light"/>
                <a:cs typeface="Montserrat Light"/>
                <a:sym typeface="Montserrat Light"/>
              </a:rPr>
              <a:t> Ultra-thin</a:t>
            </a:r>
            <a:br>
              <a:rPr lang="en-US" sz="2800" u="none" strike="noStrike" cap="none" dirty="0">
                <a:solidFill>
                  <a:srgbClr val="5E5E5E"/>
                </a:solidFill>
                <a:latin typeface="Helvetica Light" panose="020B0403020202020204" pitchFamily="34" charset="0"/>
                <a:ea typeface="Montserrat Light"/>
                <a:cs typeface="Montserrat Light"/>
                <a:sym typeface="Montserrat Light"/>
              </a:rPr>
            </a:br>
            <a:r>
              <a:rPr lang="en-US" sz="2800" u="none" strike="noStrike" cap="none" dirty="0">
                <a:solidFill>
                  <a:srgbClr val="5E5E5E"/>
                </a:solidFill>
                <a:latin typeface="Helvetica Light" panose="020B0403020202020204" pitchFamily="34" charset="0"/>
                <a:ea typeface="Montserrat Light"/>
                <a:cs typeface="Montserrat Light"/>
                <a:sym typeface="Montserrat Light"/>
              </a:rPr>
              <a:t>Waveguide</a:t>
            </a:r>
            <a:endParaRPr sz="1400" b="0" i="0" u="none" strike="noStrike" cap="none" dirty="0">
              <a:solidFill>
                <a:srgbClr val="000000"/>
              </a:solidFill>
              <a:latin typeface="Arial"/>
              <a:ea typeface="Arial"/>
              <a:cs typeface="Arial"/>
              <a:sym typeface="Arial"/>
            </a:endParaRPr>
          </a:p>
        </p:txBody>
      </p:sp>
      <p:sp>
        <p:nvSpPr>
          <p:cNvPr id="737" name="Google Shape;737;p13"/>
          <p:cNvSpPr/>
          <p:nvPr/>
        </p:nvSpPr>
        <p:spPr>
          <a:xfrm>
            <a:off x="10840531" y="10030053"/>
            <a:ext cx="4572001"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212121"/>
              </a:buClr>
              <a:buSzPts val="3000"/>
              <a:buFont typeface="Montserrat"/>
              <a:buNone/>
            </a:pPr>
            <a:r>
              <a:rPr lang="en-US" sz="3000" u="none" strike="noStrike" cap="none" dirty="0">
                <a:solidFill>
                  <a:srgbClr val="212121"/>
                </a:solidFill>
                <a:latin typeface="Helvetica" pitchFamily="2" charset="0"/>
                <a:ea typeface="Montserrat"/>
                <a:cs typeface="Montserrat"/>
                <a:sym typeface="Montserrat"/>
              </a:rPr>
              <a:t>Display</a:t>
            </a:r>
            <a:endParaRPr sz="3000" u="none" strike="noStrike" cap="none" dirty="0">
              <a:solidFill>
                <a:srgbClr val="212121"/>
              </a:solidFill>
              <a:latin typeface="Helvetica" pitchFamily="2" charset="0"/>
              <a:ea typeface="Montserrat"/>
              <a:cs typeface="Montserrat"/>
              <a:sym typeface="Montserrat"/>
            </a:endParaRPr>
          </a:p>
        </p:txBody>
      </p:sp>
      <p:sp>
        <p:nvSpPr>
          <p:cNvPr id="738" name="Google Shape;738;p13"/>
          <p:cNvSpPr/>
          <p:nvPr/>
        </p:nvSpPr>
        <p:spPr>
          <a:xfrm>
            <a:off x="10858819" y="10566035"/>
            <a:ext cx="4572001" cy="533401"/>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2800"/>
              <a:buFont typeface="Montserrat Light"/>
              <a:buNone/>
            </a:pPr>
            <a:r>
              <a:rPr lang="en-US" sz="2800" u="none" strike="noStrike" cap="none" dirty="0">
                <a:solidFill>
                  <a:srgbClr val="5E5E5E"/>
                </a:solidFill>
                <a:latin typeface="Helvetica Light" panose="020B0403020202020204" pitchFamily="34" charset="0"/>
                <a:ea typeface="Montserrat Light"/>
                <a:cs typeface="Montserrat Light"/>
                <a:sym typeface="Montserrat Light"/>
              </a:rPr>
              <a:t>OLED</a:t>
            </a:r>
            <a:endParaRPr sz="1400" b="0" i="0" u="none" strike="noStrike" cap="none" dirty="0">
              <a:solidFill>
                <a:srgbClr val="000000"/>
              </a:solidFill>
              <a:latin typeface="Arial"/>
              <a:ea typeface="Arial"/>
              <a:cs typeface="Arial"/>
              <a:sym typeface="Arial"/>
            </a:endParaRPr>
          </a:p>
        </p:txBody>
      </p:sp>
      <p:pic>
        <p:nvPicPr>
          <p:cNvPr id="739" name="Google Shape;739;p13" descr="Graphical user interface&#10;&#10;Description automatically generated"/>
          <p:cNvPicPr preferRelativeResize="0"/>
          <p:nvPr/>
        </p:nvPicPr>
        <p:blipFill rotWithShape="1">
          <a:blip r:embed="rId6">
            <a:alphaModFix/>
          </a:blip>
          <a:srcRect l="4130" t="25445" r="53725" b="44461"/>
          <a:stretch/>
        </p:blipFill>
        <p:spPr>
          <a:xfrm>
            <a:off x="16683482" y="4005073"/>
            <a:ext cx="7813744" cy="2925084"/>
          </a:xfrm>
          <a:prstGeom prst="rect">
            <a:avLst/>
          </a:prstGeom>
          <a:noFill/>
          <a:ln>
            <a:noFill/>
          </a:ln>
        </p:spPr>
      </p:pic>
      <p:pic>
        <p:nvPicPr>
          <p:cNvPr id="740" name="Google Shape;740;p13" descr="Graphical user interface&#10;&#10;Description automatically generated"/>
          <p:cNvPicPr preferRelativeResize="0"/>
          <p:nvPr/>
        </p:nvPicPr>
        <p:blipFill rotWithShape="1">
          <a:blip r:embed="rId6">
            <a:alphaModFix/>
          </a:blip>
          <a:srcRect l="4130" t="68005" r="53725" b="2038"/>
          <a:stretch/>
        </p:blipFill>
        <p:spPr>
          <a:xfrm>
            <a:off x="16683482" y="6937400"/>
            <a:ext cx="7813742" cy="2911592"/>
          </a:xfrm>
          <a:prstGeom prst="rect">
            <a:avLst/>
          </a:prstGeom>
          <a:noFill/>
          <a:ln>
            <a:noFill/>
          </a:ln>
        </p:spPr>
      </p:pic>
      <p:pic>
        <p:nvPicPr>
          <p:cNvPr id="741" name="Google Shape;741;p13" descr="Graphical user interface&#10;&#10;Description automatically generated"/>
          <p:cNvPicPr preferRelativeResize="0"/>
          <p:nvPr/>
        </p:nvPicPr>
        <p:blipFill rotWithShape="1">
          <a:blip r:embed="rId6">
            <a:alphaModFix/>
          </a:blip>
          <a:srcRect l="4130" t="25445" r="53725" b="44461"/>
          <a:stretch/>
        </p:blipFill>
        <p:spPr>
          <a:xfrm>
            <a:off x="16683482" y="9820656"/>
            <a:ext cx="7813744" cy="2925084"/>
          </a:xfrm>
          <a:prstGeom prst="rect">
            <a:avLst/>
          </a:prstGeom>
          <a:noFill/>
          <a:ln>
            <a:noFill/>
          </a:ln>
        </p:spPr>
      </p:pic>
      <p:pic>
        <p:nvPicPr>
          <p:cNvPr id="742" name="Google Shape;742;p13" descr="Shape&#10;&#10;Description automatically generated"/>
          <p:cNvPicPr preferRelativeResize="0"/>
          <p:nvPr/>
        </p:nvPicPr>
        <p:blipFill rotWithShape="1">
          <a:blip r:embed="rId7">
            <a:alphaModFix/>
          </a:blip>
          <a:srcRect b="70980"/>
          <a:stretch/>
        </p:blipFill>
        <p:spPr>
          <a:xfrm>
            <a:off x="-44970" y="-29981"/>
            <a:ext cx="24523908" cy="4035047"/>
          </a:xfrm>
          <a:prstGeom prst="rect">
            <a:avLst/>
          </a:prstGeom>
          <a:noFill/>
          <a:ln>
            <a:noFill/>
          </a:ln>
        </p:spPr>
      </p:pic>
      <p:pic>
        <p:nvPicPr>
          <p:cNvPr id="743" name="Google Shape;743;p13"/>
          <p:cNvPicPr preferRelativeResize="0"/>
          <p:nvPr/>
        </p:nvPicPr>
        <p:blipFill rotWithShape="1">
          <a:blip r:embed="rId8">
            <a:alphaModFix amt="29000"/>
          </a:blip>
          <a:srcRect/>
          <a:stretch/>
        </p:blipFill>
        <p:spPr>
          <a:xfrm>
            <a:off x="650093" y="691350"/>
            <a:ext cx="3143738" cy="435993"/>
          </a:xfrm>
          <a:prstGeom prst="rect">
            <a:avLst/>
          </a:prstGeom>
          <a:noFill/>
          <a:ln>
            <a:noFill/>
          </a:ln>
        </p:spPr>
      </p:pic>
      <p:pic>
        <p:nvPicPr>
          <p:cNvPr id="744" name="Google Shape;744;p13" descr="Shape&#10;&#10;Description automatically generated"/>
          <p:cNvPicPr preferRelativeResize="0"/>
          <p:nvPr/>
        </p:nvPicPr>
        <p:blipFill rotWithShape="1">
          <a:blip r:embed="rId7">
            <a:alphaModFix/>
          </a:blip>
          <a:srcRect b="70980"/>
          <a:stretch/>
        </p:blipFill>
        <p:spPr>
          <a:xfrm>
            <a:off x="-44970" y="12728447"/>
            <a:ext cx="24523908" cy="1013733"/>
          </a:xfrm>
          <a:prstGeom prst="rect">
            <a:avLst/>
          </a:prstGeom>
          <a:noFill/>
          <a:ln>
            <a:noFill/>
          </a:ln>
        </p:spPr>
      </p:pic>
      <p:sp>
        <p:nvSpPr>
          <p:cNvPr id="745" name="Google Shape;745;p13"/>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746" name="Google Shape;746;p13"/>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747" name="Google Shape;747;p13"/>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14"/>
          <p:cNvSpPr/>
          <p:nvPr/>
        </p:nvSpPr>
        <p:spPr>
          <a:xfrm>
            <a:off x="0" y="11563533"/>
            <a:ext cx="24384000" cy="595035"/>
          </a:xfrm>
          <a:prstGeom prst="rect">
            <a:avLst/>
          </a:prstGeom>
          <a:solidFill>
            <a:srgbClr val="E9E9E9"/>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pic>
        <p:nvPicPr>
          <p:cNvPr id="753" name="Google Shape;753;p14"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754" name="Google Shape;754;p14"/>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755" name="Google Shape;755;p14"/>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 Accessories</a:t>
            </a:r>
            <a:endParaRPr sz="9600" u="none" strike="noStrike" cap="none" dirty="0">
              <a:solidFill>
                <a:srgbClr val="FAFDFF"/>
              </a:solidFill>
              <a:latin typeface="Helvetica" pitchFamily="2" charset="0"/>
              <a:ea typeface="Helvetica Neue"/>
              <a:cs typeface="Helvetica Neue"/>
              <a:sym typeface="Helvetica Neue"/>
            </a:endParaRPr>
          </a:p>
        </p:txBody>
      </p:sp>
      <p:sp>
        <p:nvSpPr>
          <p:cNvPr id="756" name="Google Shape;756;p14"/>
          <p:cNvSpPr/>
          <p:nvPr/>
        </p:nvSpPr>
        <p:spPr>
          <a:xfrm>
            <a:off x="666142" y="2963123"/>
            <a:ext cx="21094339" cy="1537043"/>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a:buNone/>
            </a:pPr>
            <a:r>
              <a:rPr lang="en-US" sz="3600" u="none" strike="noStrike" cap="none" dirty="0">
                <a:solidFill>
                  <a:srgbClr val="FAFDFF"/>
                </a:solidFill>
                <a:latin typeface="Helvetica" pitchFamily="2" charset="0"/>
                <a:ea typeface="Montserrat"/>
                <a:cs typeface="Montserrat"/>
                <a:sym typeface="Montserrat"/>
              </a:rPr>
              <a:t>ERGONOMIC MOUNTING OPTIONS BUILT FOR COMFORT</a:t>
            </a:r>
            <a:endParaRPr sz="3600" u="none" strike="noStrike" cap="none" dirty="0">
              <a:solidFill>
                <a:srgbClr val="FAFDFF"/>
              </a:solidFill>
              <a:latin typeface="Helvetica" pitchFamily="2" charset="0"/>
              <a:ea typeface="Montserrat"/>
              <a:cs typeface="Montserrat"/>
              <a:sym typeface="Montserrat"/>
            </a:endParaRPr>
          </a:p>
        </p:txBody>
      </p:sp>
      <p:pic>
        <p:nvPicPr>
          <p:cNvPr id="757" name="Google Shape;757;p14"/>
          <p:cNvPicPr preferRelativeResize="0"/>
          <p:nvPr/>
        </p:nvPicPr>
        <p:blipFill rotWithShape="1">
          <a:blip r:embed="rId5">
            <a:alphaModFix/>
          </a:blip>
          <a:srcRect/>
          <a:stretch/>
        </p:blipFill>
        <p:spPr>
          <a:xfrm>
            <a:off x="14416082" y="4463484"/>
            <a:ext cx="3933164" cy="5899745"/>
          </a:xfrm>
          <a:prstGeom prst="rect">
            <a:avLst/>
          </a:prstGeom>
          <a:noFill/>
          <a:ln>
            <a:noFill/>
          </a:ln>
        </p:spPr>
      </p:pic>
      <p:pic>
        <p:nvPicPr>
          <p:cNvPr id="758" name="Google Shape;758;p14"/>
          <p:cNvPicPr preferRelativeResize="0"/>
          <p:nvPr/>
        </p:nvPicPr>
        <p:blipFill rotWithShape="1">
          <a:blip r:embed="rId6">
            <a:alphaModFix/>
          </a:blip>
          <a:srcRect/>
          <a:stretch/>
        </p:blipFill>
        <p:spPr>
          <a:xfrm>
            <a:off x="9986620" y="4486644"/>
            <a:ext cx="3933164" cy="5899745"/>
          </a:xfrm>
          <a:prstGeom prst="rect">
            <a:avLst/>
          </a:prstGeom>
          <a:noFill/>
          <a:ln>
            <a:noFill/>
          </a:ln>
        </p:spPr>
      </p:pic>
      <p:pic>
        <p:nvPicPr>
          <p:cNvPr id="759" name="Google Shape;759;p14"/>
          <p:cNvPicPr preferRelativeResize="0"/>
          <p:nvPr/>
        </p:nvPicPr>
        <p:blipFill rotWithShape="1">
          <a:blip r:embed="rId7">
            <a:alphaModFix/>
          </a:blip>
          <a:srcRect/>
          <a:stretch/>
        </p:blipFill>
        <p:spPr>
          <a:xfrm>
            <a:off x="1157349" y="4441968"/>
            <a:ext cx="3933164" cy="5899745"/>
          </a:xfrm>
          <a:prstGeom prst="rect">
            <a:avLst/>
          </a:prstGeom>
          <a:noFill/>
          <a:ln>
            <a:noFill/>
          </a:ln>
        </p:spPr>
      </p:pic>
      <p:pic>
        <p:nvPicPr>
          <p:cNvPr id="760" name="Google Shape;760;p14"/>
          <p:cNvPicPr preferRelativeResize="0"/>
          <p:nvPr/>
        </p:nvPicPr>
        <p:blipFill rotWithShape="1">
          <a:blip r:embed="rId8">
            <a:alphaModFix/>
          </a:blip>
          <a:srcRect/>
          <a:stretch/>
        </p:blipFill>
        <p:spPr>
          <a:xfrm>
            <a:off x="5462462" y="4446810"/>
            <a:ext cx="3933164" cy="5899745"/>
          </a:xfrm>
          <a:prstGeom prst="rect">
            <a:avLst/>
          </a:prstGeom>
          <a:noFill/>
          <a:ln>
            <a:noFill/>
          </a:ln>
        </p:spPr>
      </p:pic>
      <p:pic>
        <p:nvPicPr>
          <p:cNvPr id="761" name="Google Shape;761;p14"/>
          <p:cNvPicPr preferRelativeResize="0"/>
          <p:nvPr/>
        </p:nvPicPr>
        <p:blipFill rotWithShape="1">
          <a:blip r:embed="rId9">
            <a:alphaModFix/>
          </a:blip>
          <a:srcRect/>
          <a:stretch/>
        </p:blipFill>
        <p:spPr>
          <a:xfrm>
            <a:off x="18818352" y="4445863"/>
            <a:ext cx="3933164" cy="5899745"/>
          </a:xfrm>
          <a:prstGeom prst="rect">
            <a:avLst/>
          </a:prstGeom>
          <a:noFill/>
          <a:ln>
            <a:noFill/>
          </a:ln>
        </p:spPr>
      </p:pic>
      <p:sp>
        <p:nvSpPr>
          <p:cNvPr id="762" name="Google Shape;762;p14"/>
          <p:cNvSpPr/>
          <p:nvPr/>
        </p:nvSpPr>
        <p:spPr>
          <a:xfrm>
            <a:off x="1120772" y="9764597"/>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PRESCRIPTION</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LENSES</a:t>
            </a:r>
            <a:endParaRPr sz="1400" b="0" i="0" u="none" strike="noStrike" cap="none" dirty="0">
              <a:solidFill>
                <a:srgbClr val="000000"/>
              </a:solidFill>
              <a:latin typeface="Arial"/>
              <a:ea typeface="Arial"/>
              <a:cs typeface="Arial"/>
              <a:sym typeface="Arial"/>
            </a:endParaRPr>
          </a:p>
        </p:txBody>
      </p:sp>
      <p:sp>
        <p:nvSpPr>
          <p:cNvPr id="763" name="Google Shape;763;p14"/>
          <p:cNvSpPr/>
          <p:nvPr/>
        </p:nvSpPr>
        <p:spPr>
          <a:xfrm>
            <a:off x="5587261" y="9764597"/>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HARD</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HAT</a:t>
            </a:r>
            <a:endParaRPr sz="1400" b="0" i="0" u="none" strike="noStrike" cap="none" dirty="0">
              <a:solidFill>
                <a:srgbClr val="000000"/>
              </a:solidFill>
              <a:latin typeface="Arial"/>
              <a:ea typeface="Arial"/>
              <a:cs typeface="Arial"/>
              <a:sym typeface="Arial"/>
            </a:endParaRPr>
          </a:p>
        </p:txBody>
      </p:sp>
      <p:sp>
        <p:nvSpPr>
          <p:cNvPr id="764" name="Google Shape;764;p14"/>
          <p:cNvSpPr/>
          <p:nvPr/>
        </p:nvSpPr>
        <p:spPr>
          <a:xfrm>
            <a:off x="10063604" y="9764597"/>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SAFETY</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GLASSES</a:t>
            </a:r>
            <a:endParaRPr sz="1400" b="0" i="0" u="none" strike="noStrike" cap="none" dirty="0">
              <a:solidFill>
                <a:srgbClr val="000000"/>
              </a:solidFill>
              <a:latin typeface="Arial"/>
              <a:ea typeface="Arial"/>
              <a:cs typeface="Arial"/>
              <a:sym typeface="Arial"/>
            </a:endParaRPr>
          </a:p>
        </p:txBody>
      </p:sp>
      <p:sp>
        <p:nvSpPr>
          <p:cNvPr id="765" name="Google Shape;765;p14"/>
          <p:cNvSpPr/>
          <p:nvPr/>
        </p:nvSpPr>
        <p:spPr>
          <a:xfrm>
            <a:off x="14525876" y="9764597"/>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HEAD</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BAND</a:t>
            </a:r>
            <a:endParaRPr sz="1400" b="0" i="0" u="none" strike="noStrike" cap="none" dirty="0">
              <a:solidFill>
                <a:srgbClr val="000000"/>
              </a:solidFill>
              <a:latin typeface="Arial"/>
              <a:ea typeface="Arial"/>
              <a:cs typeface="Arial"/>
              <a:sym typeface="Arial"/>
            </a:endParaRPr>
          </a:p>
        </p:txBody>
      </p:sp>
      <p:sp>
        <p:nvSpPr>
          <p:cNvPr id="766" name="Google Shape;766;p14"/>
          <p:cNvSpPr/>
          <p:nvPr/>
        </p:nvSpPr>
        <p:spPr>
          <a:xfrm>
            <a:off x="18896708" y="9764597"/>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LEFT OR RIGHT</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MOUNTABLE</a:t>
            </a:r>
            <a:endParaRPr sz="1400" b="0" i="0" u="none" strike="noStrike" cap="none" dirty="0">
              <a:solidFill>
                <a:srgbClr val="000000"/>
              </a:solidFill>
              <a:latin typeface="Arial"/>
              <a:ea typeface="Arial"/>
              <a:cs typeface="Arial"/>
              <a:sym typeface="Arial"/>
            </a:endParaRPr>
          </a:p>
        </p:txBody>
      </p:sp>
      <p:sp>
        <p:nvSpPr>
          <p:cNvPr id="767" name="Google Shape;767;p14"/>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768" name="Google Shape;768;p14"/>
          <p:cNvPicPr preferRelativeResize="0"/>
          <p:nvPr/>
        </p:nvPicPr>
        <p:blipFill rotWithShape="1">
          <a:blip r:embed="rId10">
            <a:alphaModFix/>
          </a:blip>
          <a:srcRect t="37913" b="37337"/>
          <a:stretch/>
        </p:blipFill>
        <p:spPr>
          <a:xfrm>
            <a:off x="1284349" y="11353751"/>
            <a:ext cx="3336105" cy="825683"/>
          </a:xfrm>
          <a:prstGeom prst="rect">
            <a:avLst/>
          </a:prstGeom>
          <a:noFill/>
          <a:ln>
            <a:noFill/>
          </a:ln>
        </p:spPr>
      </p:pic>
      <p:sp>
        <p:nvSpPr>
          <p:cNvPr id="769" name="Google Shape;769;p14"/>
          <p:cNvSpPr/>
          <p:nvPr/>
        </p:nvSpPr>
        <p:spPr>
          <a:xfrm>
            <a:off x="4955535" y="11603852"/>
            <a:ext cx="18654420" cy="697019"/>
          </a:xfrm>
          <a:prstGeom prst="rect">
            <a:avLst/>
          </a:prstGeom>
          <a:noFill/>
          <a:ln>
            <a:noFill/>
          </a:ln>
        </p:spPr>
        <p:txBody>
          <a:bodyPr spcFirstLastPara="1" wrap="square" lIns="48750" tIns="48750" rIns="48750" bIns="48750" anchor="t" anchorCtr="0">
            <a:noAutofit/>
          </a:bodyPr>
          <a:lstStyle/>
          <a:p>
            <a:pPr marL="0" marR="0" lvl="0" indent="0" algn="l"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GLASSES FRAMES ALSO NOW AVAILABLE WITH CUSTOM MOUNTING CLIPS</a:t>
            </a:r>
            <a:endParaRPr sz="1400" b="0" i="0" u="none" strike="noStrike" cap="none" dirty="0">
              <a:solidFill>
                <a:srgbClr val="000000"/>
              </a:solidFill>
              <a:latin typeface="Arial"/>
              <a:ea typeface="Arial"/>
              <a:cs typeface="Arial"/>
              <a:sym typeface="Arial"/>
            </a:endParaRPr>
          </a:p>
        </p:txBody>
      </p:sp>
      <p:pic>
        <p:nvPicPr>
          <p:cNvPr id="770" name="Google Shape;770;p14"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sp>
        <p:nvSpPr>
          <p:cNvPr id="771" name="Google Shape;771;p14"/>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pic>
        <p:nvPicPr>
          <p:cNvPr id="776" name="Google Shape;776;p15"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777" name="Google Shape;777;p15"/>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778" name="Google Shape;778;p15"/>
          <p:cNvSpPr/>
          <p:nvPr/>
        </p:nvSpPr>
        <p:spPr>
          <a:xfrm>
            <a:off x="7092848" y="10236870"/>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BASEBALL</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HATS</a:t>
            </a:r>
            <a:endParaRPr sz="1400" b="0" i="0" u="none" strike="noStrike" cap="none" dirty="0">
              <a:solidFill>
                <a:srgbClr val="000000"/>
              </a:solidFill>
              <a:latin typeface="Arial"/>
              <a:ea typeface="Arial"/>
              <a:cs typeface="Arial"/>
              <a:sym typeface="Arial"/>
            </a:endParaRPr>
          </a:p>
        </p:txBody>
      </p:sp>
      <p:sp>
        <p:nvSpPr>
          <p:cNvPr id="779" name="Google Shape;779;p15"/>
          <p:cNvSpPr/>
          <p:nvPr/>
        </p:nvSpPr>
        <p:spPr>
          <a:xfrm>
            <a:off x="12639582" y="10236870"/>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VISORS</a:t>
            </a:r>
            <a:endParaRPr sz="1400" b="0" i="0" u="none" strike="noStrike" cap="none" dirty="0">
              <a:solidFill>
                <a:srgbClr val="000000"/>
              </a:solidFill>
              <a:latin typeface="Arial"/>
              <a:ea typeface="Arial"/>
              <a:cs typeface="Arial"/>
              <a:sym typeface="Arial"/>
            </a:endParaRPr>
          </a:p>
        </p:txBody>
      </p:sp>
      <p:sp>
        <p:nvSpPr>
          <p:cNvPr id="780" name="Google Shape;780;p15"/>
          <p:cNvSpPr/>
          <p:nvPr/>
        </p:nvSpPr>
        <p:spPr>
          <a:xfrm>
            <a:off x="18740600" y="10236870"/>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SAFETY</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BUMP HATS</a:t>
            </a:r>
            <a:endParaRPr sz="1400" b="0" i="0" u="none" strike="noStrike" cap="none" dirty="0">
              <a:solidFill>
                <a:srgbClr val="000000"/>
              </a:solidFill>
              <a:latin typeface="Arial"/>
              <a:ea typeface="Arial"/>
              <a:cs typeface="Arial"/>
              <a:sym typeface="Arial"/>
            </a:endParaRPr>
          </a:p>
        </p:txBody>
      </p:sp>
      <p:pic>
        <p:nvPicPr>
          <p:cNvPr id="781" name="Google Shape;781;p15" descr="A screenshot of a cell phone&#10;&#10;Description automatically generated"/>
          <p:cNvPicPr preferRelativeResize="0"/>
          <p:nvPr/>
        </p:nvPicPr>
        <p:blipFill rotWithShape="1">
          <a:blip r:embed="rId5">
            <a:alphaModFix/>
          </a:blip>
          <a:srcRect l="3010" t="18365" r="46965" b="56868"/>
          <a:stretch/>
        </p:blipFill>
        <p:spPr>
          <a:xfrm>
            <a:off x="1239560" y="5338382"/>
            <a:ext cx="4287800" cy="2747196"/>
          </a:xfrm>
          <a:prstGeom prst="rect">
            <a:avLst/>
          </a:prstGeom>
          <a:noFill/>
          <a:ln>
            <a:noFill/>
          </a:ln>
        </p:spPr>
      </p:pic>
      <p:pic>
        <p:nvPicPr>
          <p:cNvPr id="782" name="Google Shape;782;p15"/>
          <p:cNvPicPr preferRelativeResize="0"/>
          <p:nvPr/>
        </p:nvPicPr>
        <p:blipFill>
          <a:blip r:embed="rId6"/>
          <a:srcRect t="8449" b="8449"/>
          <a:stretch/>
        </p:blipFill>
        <p:spPr>
          <a:xfrm>
            <a:off x="6660302" y="5559452"/>
            <a:ext cx="4716948" cy="3919890"/>
          </a:xfrm>
          <a:prstGeom prst="rect">
            <a:avLst/>
          </a:prstGeom>
          <a:noFill/>
          <a:ln>
            <a:noFill/>
          </a:ln>
        </p:spPr>
      </p:pic>
      <p:pic>
        <p:nvPicPr>
          <p:cNvPr id="783" name="Google Shape;783;p15" descr="A screenshot of a cell phone&#10;&#10;Description automatically generated"/>
          <p:cNvPicPr preferRelativeResize="0"/>
          <p:nvPr/>
        </p:nvPicPr>
        <p:blipFill rotWithShape="1">
          <a:blip r:embed="rId5">
            <a:alphaModFix/>
          </a:blip>
          <a:srcRect l="66674" t="49016" r="6684" b="35305"/>
          <a:stretch/>
        </p:blipFill>
        <p:spPr>
          <a:xfrm>
            <a:off x="18166681" y="5338382"/>
            <a:ext cx="4476530" cy="3409219"/>
          </a:xfrm>
          <a:prstGeom prst="rect">
            <a:avLst/>
          </a:prstGeom>
          <a:noFill/>
          <a:ln>
            <a:noFill/>
          </a:ln>
        </p:spPr>
      </p:pic>
      <p:pic>
        <p:nvPicPr>
          <p:cNvPr id="784" name="Google Shape;784;p15" descr="A screenshot of a cell phone&#10;&#10;Description automatically generated"/>
          <p:cNvPicPr preferRelativeResize="0"/>
          <p:nvPr/>
        </p:nvPicPr>
        <p:blipFill rotWithShape="1">
          <a:blip r:embed="rId5">
            <a:alphaModFix/>
          </a:blip>
          <a:srcRect l="36576" t="49016" r="35591" b="35305"/>
          <a:stretch/>
        </p:blipFill>
        <p:spPr>
          <a:xfrm>
            <a:off x="12124197" y="5259842"/>
            <a:ext cx="4675849" cy="3409219"/>
          </a:xfrm>
          <a:prstGeom prst="rect">
            <a:avLst/>
          </a:prstGeom>
          <a:noFill/>
          <a:ln>
            <a:noFill/>
          </a:ln>
        </p:spPr>
      </p:pic>
      <p:sp>
        <p:nvSpPr>
          <p:cNvPr id="785" name="Google Shape;785;p15"/>
          <p:cNvSpPr/>
          <p:nvPr/>
        </p:nvSpPr>
        <p:spPr>
          <a:xfrm>
            <a:off x="1432155" y="10236870"/>
            <a:ext cx="3902611" cy="928832"/>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UNIVERSAL</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CLIP</a:t>
            </a:r>
            <a:endParaRPr sz="1400" b="0" i="0" u="none" strike="noStrike" cap="none" dirty="0">
              <a:solidFill>
                <a:srgbClr val="000000"/>
              </a:solidFill>
              <a:latin typeface="Arial"/>
              <a:ea typeface="Arial"/>
              <a:cs typeface="Arial"/>
              <a:sym typeface="Arial"/>
            </a:endParaRPr>
          </a:p>
        </p:txBody>
      </p:sp>
      <p:sp>
        <p:nvSpPr>
          <p:cNvPr id="786" name="Google Shape;786;p15"/>
          <p:cNvSpPr/>
          <p:nvPr/>
        </p:nvSpPr>
        <p:spPr>
          <a:xfrm>
            <a:off x="666142" y="2963123"/>
            <a:ext cx="21094339" cy="1537043"/>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a:buNone/>
            </a:pPr>
            <a:r>
              <a:rPr lang="en-US" sz="3600" u="none" strike="noStrike" cap="none" dirty="0">
                <a:solidFill>
                  <a:srgbClr val="FAFDFF"/>
                </a:solidFill>
                <a:latin typeface="Helvetica" pitchFamily="2" charset="0"/>
                <a:ea typeface="Montserrat"/>
                <a:cs typeface="Montserrat"/>
                <a:sym typeface="Montserrat"/>
              </a:rPr>
              <a:t>UNIVERSAL MOUNTING CLIPS</a:t>
            </a:r>
            <a:endParaRPr sz="3600" u="none" strike="noStrike" cap="none" dirty="0">
              <a:solidFill>
                <a:srgbClr val="FAFDFF"/>
              </a:solidFill>
              <a:latin typeface="Helvetica" pitchFamily="2" charset="0"/>
              <a:ea typeface="Montserrat"/>
              <a:cs typeface="Montserrat"/>
              <a:sym typeface="Montserrat"/>
            </a:endParaRPr>
          </a:p>
        </p:txBody>
      </p:sp>
      <p:sp>
        <p:nvSpPr>
          <p:cNvPr id="787" name="Google Shape;787;p15"/>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 Accessories</a:t>
            </a:r>
            <a:endParaRPr sz="9600" u="none" strike="noStrike" cap="none" dirty="0">
              <a:solidFill>
                <a:srgbClr val="FAFDFF"/>
              </a:solidFill>
              <a:latin typeface="Helvetica" pitchFamily="2" charset="0"/>
              <a:ea typeface="Helvetica Neue"/>
              <a:cs typeface="Helvetica Neue"/>
              <a:sym typeface="Helvetica Neue"/>
            </a:endParaRPr>
          </a:p>
        </p:txBody>
      </p:sp>
      <p:sp>
        <p:nvSpPr>
          <p:cNvPr id="788" name="Google Shape;788;p15"/>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789" name="Google Shape;789;p15"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sp>
        <p:nvSpPr>
          <p:cNvPr id="790" name="Google Shape;790;p15"/>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Google Shape;795;p16"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796" name="Google Shape;796;p16"/>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797" name="Google Shape;797;p16"/>
          <p:cNvSpPr/>
          <p:nvPr/>
        </p:nvSpPr>
        <p:spPr>
          <a:xfrm>
            <a:off x="9689389" y="10511597"/>
            <a:ext cx="5005221" cy="1191256"/>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EXTENDED USE</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BATTERY</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8 HRS RUN TIME</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120g/4.2oz</a:t>
            </a:r>
            <a:endParaRPr sz="1400" b="0" i="0" u="none" strike="noStrike" cap="none" dirty="0">
              <a:solidFill>
                <a:srgbClr val="000000"/>
              </a:solidFill>
              <a:latin typeface="Arial"/>
              <a:ea typeface="Arial"/>
              <a:cs typeface="Arial"/>
              <a:sym typeface="Arial"/>
            </a:endParaRPr>
          </a:p>
        </p:txBody>
      </p:sp>
      <p:sp>
        <p:nvSpPr>
          <p:cNvPr id="798" name="Google Shape;798;p16"/>
          <p:cNvSpPr/>
          <p:nvPr/>
        </p:nvSpPr>
        <p:spPr>
          <a:xfrm>
            <a:off x="16675253" y="10511597"/>
            <a:ext cx="5005221" cy="1191256"/>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VUZIX GOPUCK</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BATTERY</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8+ HRS RUN TIME</a:t>
            </a:r>
            <a:endParaRPr sz="1400" b="0" i="0" u="none" strike="noStrike" cap="none" dirty="0">
              <a:solidFill>
                <a:srgbClr val="000000"/>
              </a:solidFill>
              <a:latin typeface="Arial"/>
              <a:ea typeface="Arial"/>
              <a:cs typeface="Arial"/>
              <a:sym typeface="Arial"/>
            </a:endParaRPr>
          </a:p>
        </p:txBody>
      </p:sp>
      <p:sp>
        <p:nvSpPr>
          <p:cNvPr id="799" name="Google Shape;799;p16"/>
          <p:cNvSpPr/>
          <p:nvPr/>
        </p:nvSpPr>
        <p:spPr>
          <a:xfrm>
            <a:off x="2070063" y="10511596"/>
            <a:ext cx="5462421" cy="1115877"/>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STANDARD M400</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ON-FRAME</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2.5 HRS RUN TIME</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61.68g/2.1oz</a:t>
            </a:r>
            <a:endParaRPr sz="1400" b="0" i="0" u="none" strike="noStrike" cap="none" dirty="0">
              <a:solidFill>
                <a:srgbClr val="000000"/>
              </a:solidFill>
              <a:latin typeface="Arial"/>
              <a:ea typeface="Arial"/>
              <a:cs typeface="Arial"/>
              <a:sym typeface="Arial"/>
            </a:endParaRPr>
          </a:p>
        </p:txBody>
      </p:sp>
      <p:pic>
        <p:nvPicPr>
          <p:cNvPr id="800" name="Google Shape;800;p16"/>
          <p:cNvPicPr preferRelativeResize="0"/>
          <p:nvPr/>
        </p:nvPicPr>
        <p:blipFill rotWithShape="1">
          <a:blip r:embed="rId5">
            <a:alphaModFix/>
          </a:blip>
          <a:srcRect/>
          <a:stretch/>
        </p:blipFill>
        <p:spPr>
          <a:xfrm>
            <a:off x="16963666" y="4011818"/>
            <a:ext cx="4428394" cy="6642590"/>
          </a:xfrm>
          <a:prstGeom prst="rect">
            <a:avLst/>
          </a:prstGeom>
          <a:noFill/>
          <a:ln>
            <a:noFill/>
          </a:ln>
        </p:spPr>
      </p:pic>
      <p:pic>
        <p:nvPicPr>
          <p:cNvPr id="801" name="Google Shape;801;p16" descr="A close up of a device&#10;&#10;Description automatically generated"/>
          <p:cNvPicPr preferRelativeResize="0"/>
          <p:nvPr/>
        </p:nvPicPr>
        <p:blipFill rotWithShape="1">
          <a:blip r:embed="rId6">
            <a:alphaModFix/>
          </a:blip>
          <a:srcRect/>
          <a:stretch/>
        </p:blipFill>
        <p:spPr>
          <a:xfrm>
            <a:off x="2785184" y="7030550"/>
            <a:ext cx="4643163" cy="2074659"/>
          </a:xfrm>
          <a:prstGeom prst="rect">
            <a:avLst/>
          </a:prstGeom>
          <a:noFill/>
          <a:ln>
            <a:noFill/>
          </a:ln>
        </p:spPr>
      </p:pic>
      <p:pic>
        <p:nvPicPr>
          <p:cNvPr id="802" name="Google Shape;802;p16" descr="Graphical user interface, application&#10;&#10;Description automatically generated"/>
          <p:cNvPicPr preferRelativeResize="0"/>
          <p:nvPr/>
        </p:nvPicPr>
        <p:blipFill rotWithShape="1">
          <a:blip r:embed="rId7">
            <a:alphaModFix/>
          </a:blip>
          <a:srcRect/>
          <a:stretch/>
        </p:blipFill>
        <p:spPr>
          <a:xfrm>
            <a:off x="2188110" y="4660520"/>
            <a:ext cx="5355326" cy="2824993"/>
          </a:xfrm>
          <a:prstGeom prst="rect">
            <a:avLst/>
          </a:prstGeom>
          <a:noFill/>
          <a:ln>
            <a:noFill/>
          </a:ln>
        </p:spPr>
      </p:pic>
      <p:sp>
        <p:nvSpPr>
          <p:cNvPr id="803" name="Google Shape;803;p16"/>
          <p:cNvSpPr/>
          <p:nvPr/>
        </p:nvSpPr>
        <p:spPr>
          <a:xfrm>
            <a:off x="666142" y="2963123"/>
            <a:ext cx="21094339" cy="1537043"/>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a:buNone/>
            </a:pPr>
            <a:r>
              <a:rPr lang="en-US" sz="3600" u="none" strike="noStrike" cap="none" dirty="0">
                <a:solidFill>
                  <a:srgbClr val="FAFDFF"/>
                </a:solidFill>
                <a:latin typeface="Helvetica" pitchFamily="2" charset="0"/>
                <a:ea typeface="Montserrat"/>
                <a:cs typeface="Montserrat"/>
                <a:sym typeface="Montserrat"/>
              </a:rPr>
              <a:t>LONG-LASTING BATTERY OPTIONS WITH TRUE HOT-SWAPPING</a:t>
            </a:r>
            <a:endParaRPr sz="3600" u="none" strike="noStrike" cap="none" dirty="0">
              <a:solidFill>
                <a:srgbClr val="FAFDFF"/>
              </a:solidFill>
              <a:latin typeface="Helvetica" pitchFamily="2" charset="0"/>
              <a:ea typeface="Montserrat"/>
              <a:cs typeface="Montserrat"/>
              <a:sym typeface="Montserrat"/>
            </a:endParaRPr>
          </a:p>
        </p:txBody>
      </p:sp>
      <p:sp>
        <p:nvSpPr>
          <p:cNvPr id="804" name="Google Shape;804;p16"/>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M-Series Accessories</a:t>
            </a:r>
            <a:endParaRPr sz="9600" u="none" strike="noStrike" cap="none" dirty="0">
              <a:solidFill>
                <a:srgbClr val="FAFDFF"/>
              </a:solidFill>
              <a:latin typeface="Helvetica" pitchFamily="2" charset="0"/>
              <a:ea typeface="Helvetica Neue"/>
              <a:cs typeface="Helvetica Neue"/>
              <a:sym typeface="Helvetica Neue"/>
            </a:endParaRPr>
          </a:p>
        </p:txBody>
      </p:sp>
      <p:sp>
        <p:nvSpPr>
          <p:cNvPr id="805" name="Google Shape;805;p16"/>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806" name="Google Shape;806;p16"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sp>
        <p:nvSpPr>
          <p:cNvPr id="807" name="Google Shape;807;p16"/>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808" name="Google Shape;808;p16"/>
          <p:cNvPicPr preferRelativeResize="0"/>
          <p:nvPr/>
        </p:nvPicPr>
        <p:blipFill rotWithShape="1">
          <a:blip r:embed="rId8">
            <a:alphaModFix/>
          </a:blip>
          <a:srcRect/>
          <a:stretch/>
        </p:blipFill>
        <p:spPr>
          <a:xfrm>
            <a:off x="9190113" y="6082568"/>
            <a:ext cx="5504497" cy="28466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pic>
        <p:nvPicPr>
          <p:cNvPr id="813" name="Google Shape;813;p43"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sp>
        <p:nvSpPr>
          <p:cNvPr id="814" name="Google Shape;814;p43"/>
          <p:cNvSpPr/>
          <p:nvPr/>
        </p:nvSpPr>
        <p:spPr>
          <a:xfrm>
            <a:off x="573899" y="6922975"/>
            <a:ext cx="11618100" cy="40473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5700" u="none" strike="noStrike" cap="none" dirty="0">
                <a:solidFill>
                  <a:srgbClr val="1C1D1D"/>
                </a:solidFill>
                <a:latin typeface="Helvetica" pitchFamily="2" charset="0"/>
                <a:ea typeface="Helvetica Neue"/>
                <a:cs typeface="Helvetica Neue"/>
                <a:sym typeface="Helvetica Neue"/>
              </a:rPr>
              <a:t>Performance AR Eyewear for the Deskless Workforce</a:t>
            </a:r>
            <a:endParaRPr sz="33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00000"/>
              </a:lnSpc>
              <a:spcBef>
                <a:spcPts val="2300"/>
              </a:spcBef>
              <a:spcAft>
                <a:spcPts val="0"/>
              </a:spcAft>
              <a:buClr>
                <a:srgbClr val="000000"/>
              </a:buClr>
              <a:buSzPts val="3600"/>
              <a:buFont typeface="Arial"/>
              <a:buNone/>
            </a:pPr>
            <a:r>
              <a:rPr lang="en-US" sz="3600" u="none" strike="noStrike" cap="none" dirty="0" err="1">
                <a:solidFill>
                  <a:srgbClr val="1C1D1D"/>
                </a:solidFill>
                <a:latin typeface="Helvetica" pitchFamily="2" charset="0"/>
                <a:ea typeface="Helvetica Neue"/>
                <a:cs typeface="Helvetica Neue"/>
                <a:sym typeface="Helvetica Neue"/>
              </a:rPr>
              <a:t>Vuzix</a:t>
            </a:r>
            <a:r>
              <a:rPr lang="en-US" sz="3600" u="none" strike="noStrike" cap="none" dirty="0">
                <a:solidFill>
                  <a:srgbClr val="1C1D1D"/>
                </a:solidFill>
                <a:latin typeface="Helvetica" pitchFamily="2" charset="0"/>
                <a:ea typeface="Helvetica Neue"/>
                <a:cs typeface="Helvetica Neue"/>
                <a:sym typeface="Helvetica Neue"/>
              </a:rPr>
              <a:t> Blade 2 smart glasses deliver full-color waveguide optics in a stylish, grab-and-go design.</a:t>
            </a: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cxnSp>
        <p:nvCxnSpPr>
          <p:cNvPr id="815" name="Google Shape;815;p43"/>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816" name="Google Shape;816;p43"/>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817" name="Google Shape;817;p43"/>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818" name="Google Shape;818;p43"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819" name="Google Shape;819;p43"/>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820" name="Google Shape;820;p43"/>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err="1">
                <a:solidFill>
                  <a:srgbClr val="FAFDFF"/>
                </a:solidFill>
                <a:latin typeface="Helvetica" pitchFamily="2" charset="0"/>
                <a:ea typeface="Helvetica Neue"/>
                <a:cs typeface="Helvetica Neue"/>
                <a:sym typeface="Helvetica Neue"/>
              </a:rPr>
              <a:t>Vuzix</a:t>
            </a:r>
            <a:r>
              <a:rPr lang="en-US" sz="9600" u="none" strike="noStrike" cap="none" dirty="0">
                <a:solidFill>
                  <a:srgbClr val="FAFDFF"/>
                </a:solidFill>
                <a:latin typeface="Helvetica" pitchFamily="2" charset="0"/>
                <a:ea typeface="Helvetica Neue"/>
                <a:cs typeface="Helvetica Neue"/>
                <a:sym typeface="Helvetica Neue"/>
              </a:rPr>
              <a:t> Blade</a:t>
            </a:r>
            <a:endParaRPr sz="1400" u="none" strike="noStrike" cap="none" dirty="0">
              <a:solidFill>
                <a:srgbClr val="000000"/>
              </a:solidFill>
              <a:latin typeface="Helvetica" pitchFamily="2" charset="0"/>
              <a:ea typeface="Helvetica Neue"/>
              <a:cs typeface="Helvetica Neue"/>
              <a:sym typeface="Helvetica Neue"/>
            </a:endParaRPr>
          </a:p>
        </p:txBody>
      </p:sp>
      <p:sp>
        <p:nvSpPr>
          <p:cNvPr id="821" name="Google Shape;821;p43"/>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822" name="Google Shape;822;p43"/>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823" name="Google Shape;823;p43"/>
          <p:cNvPicPr preferRelativeResize="0"/>
          <p:nvPr/>
        </p:nvPicPr>
        <p:blipFill rotWithShape="1">
          <a:blip r:embed="rId5">
            <a:alphaModFix/>
          </a:blip>
          <a:srcRect l="6484" t="753" r="4934"/>
          <a:stretch/>
        </p:blipFill>
        <p:spPr>
          <a:xfrm>
            <a:off x="12267294" y="4005075"/>
            <a:ext cx="12210050" cy="8723375"/>
          </a:xfrm>
          <a:prstGeom prst="rect">
            <a:avLst/>
          </a:prstGeom>
          <a:noFill/>
          <a:ln>
            <a:noFill/>
          </a:ln>
        </p:spPr>
      </p:pic>
      <p:pic>
        <p:nvPicPr>
          <p:cNvPr id="824" name="Google Shape;824;p43" descr="Logo&#10;&#10;Description automatically generated"/>
          <p:cNvPicPr preferRelativeResize="0"/>
          <p:nvPr/>
        </p:nvPicPr>
        <p:blipFill rotWithShape="1">
          <a:blip r:embed="rId6">
            <a:alphaModFix/>
          </a:blip>
          <a:srcRect/>
          <a:stretch/>
        </p:blipFill>
        <p:spPr>
          <a:xfrm>
            <a:off x="666142" y="4586070"/>
            <a:ext cx="8602108" cy="189219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pic>
        <p:nvPicPr>
          <p:cNvPr id="829" name="Google Shape;829;p44"/>
          <p:cNvPicPr preferRelativeResize="0"/>
          <p:nvPr/>
        </p:nvPicPr>
        <p:blipFill rotWithShape="1">
          <a:blip r:embed="rId3">
            <a:alphaModFix/>
          </a:blip>
          <a:srcRect/>
          <a:stretch/>
        </p:blipFill>
        <p:spPr>
          <a:xfrm>
            <a:off x="5296850" y="1931643"/>
            <a:ext cx="12744325" cy="9850724"/>
          </a:xfrm>
          <a:prstGeom prst="rect">
            <a:avLst/>
          </a:prstGeom>
          <a:noFill/>
          <a:ln>
            <a:noFill/>
          </a:ln>
        </p:spPr>
      </p:pic>
      <p:pic>
        <p:nvPicPr>
          <p:cNvPr id="830" name="Google Shape;830;p44" descr="Shape&#10;&#10;Description automatically generated"/>
          <p:cNvPicPr preferRelativeResize="0"/>
          <p:nvPr/>
        </p:nvPicPr>
        <p:blipFill rotWithShape="1">
          <a:blip r:embed="rId4">
            <a:alphaModFix/>
          </a:blip>
          <a:srcRect/>
          <a:stretch/>
        </p:blipFill>
        <p:spPr>
          <a:xfrm>
            <a:off x="-44970" y="-29980"/>
            <a:ext cx="24523908" cy="184964"/>
          </a:xfrm>
          <a:prstGeom prst="rect">
            <a:avLst/>
          </a:prstGeom>
          <a:noFill/>
          <a:ln>
            <a:noFill/>
          </a:ln>
        </p:spPr>
      </p:pic>
      <p:pic>
        <p:nvPicPr>
          <p:cNvPr id="831" name="Google Shape;831;p44" descr="Shape&#10;&#10;Description automatically generated"/>
          <p:cNvPicPr preferRelativeResize="0"/>
          <p:nvPr/>
        </p:nvPicPr>
        <p:blipFill rotWithShape="1">
          <a:blip r:embed="rId4">
            <a:alphaModFix/>
          </a:blip>
          <a:srcRect/>
          <a:stretch/>
        </p:blipFill>
        <p:spPr>
          <a:xfrm>
            <a:off x="-44970" y="13559020"/>
            <a:ext cx="24523908" cy="184964"/>
          </a:xfrm>
          <a:prstGeom prst="rect">
            <a:avLst/>
          </a:prstGeom>
          <a:noFill/>
          <a:ln>
            <a:noFill/>
          </a:ln>
        </p:spPr>
      </p:pic>
      <p:pic>
        <p:nvPicPr>
          <p:cNvPr id="832" name="Google Shape;832;p44" descr="Logo&#10;&#10;Description automatically generated"/>
          <p:cNvPicPr preferRelativeResize="0"/>
          <p:nvPr/>
        </p:nvPicPr>
        <p:blipFill rotWithShape="1">
          <a:blip r:embed="rId5">
            <a:alphaModFix/>
          </a:blip>
          <a:srcRect/>
          <a:stretch/>
        </p:blipFill>
        <p:spPr>
          <a:xfrm>
            <a:off x="1088892" y="999191"/>
            <a:ext cx="8602108" cy="1892196"/>
          </a:xfrm>
          <a:prstGeom prst="rect">
            <a:avLst/>
          </a:prstGeom>
          <a:noFill/>
          <a:ln>
            <a:noFill/>
          </a:ln>
        </p:spPr>
      </p:pic>
      <p:sp>
        <p:nvSpPr>
          <p:cNvPr id="833" name="Google Shape;833;p44"/>
          <p:cNvSpPr txBox="1"/>
          <p:nvPr/>
        </p:nvSpPr>
        <p:spPr>
          <a:xfrm>
            <a:off x="552726" y="10235760"/>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CPU</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34" name="Google Shape;834;p44"/>
          <p:cNvSpPr txBox="1"/>
          <p:nvPr/>
        </p:nvSpPr>
        <p:spPr>
          <a:xfrm>
            <a:off x="3494726" y="10235760"/>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Quad Core CPU</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35" name="Google Shape;835;p44"/>
          <p:cNvSpPr txBox="1"/>
          <p:nvPr/>
        </p:nvSpPr>
        <p:spPr>
          <a:xfrm>
            <a:off x="552726" y="11217069"/>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OS</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36" name="Google Shape;836;p44"/>
          <p:cNvSpPr txBox="1"/>
          <p:nvPr/>
        </p:nvSpPr>
        <p:spPr>
          <a:xfrm>
            <a:off x="3494726" y="11217069"/>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Android 11</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37" name="Google Shape;837;p44"/>
          <p:cNvSpPr txBox="1"/>
          <p:nvPr/>
        </p:nvSpPr>
        <p:spPr>
          <a:xfrm>
            <a:off x="564498" y="12198531"/>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Z87.1</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38" name="Google Shape;838;p44"/>
          <p:cNvSpPr txBox="1"/>
          <p:nvPr/>
        </p:nvSpPr>
        <p:spPr>
          <a:xfrm>
            <a:off x="3506498" y="12198531"/>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Safety Rated</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39" name="Google Shape;839;p44"/>
          <p:cNvSpPr txBox="1"/>
          <p:nvPr/>
        </p:nvSpPr>
        <p:spPr>
          <a:xfrm>
            <a:off x="7232237" y="10235760"/>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Storage</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40" name="Google Shape;840;p44"/>
          <p:cNvSpPr txBox="1"/>
          <p:nvPr/>
        </p:nvSpPr>
        <p:spPr>
          <a:xfrm>
            <a:off x="10174237" y="10235760"/>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40GB Internal Memory</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1" name="Google Shape;841;p44"/>
          <p:cNvSpPr txBox="1"/>
          <p:nvPr/>
        </p:nvSpPr>
        <p:spPr>
          <a:xfrm>
            <a:off x="7232237" y="11217069"/>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Display</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42" name="Google Shape;842;p44"/>
          <p:cNvSpPr txBox="1"/>
          <p:nvPr/>
        </p:nvSpPr>
        <p:spPr>
          <a:xfrm>
            <a:off x="10174237" y="11217069"/>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err="1">
                <a:solidFill>
                  <a:srgbClr val="000000"/>
                </a:solidFill>
                <a:latin typeface="Helvetica Light" panose="020B0403020202020204" pitchFamily="34" charset="0"/>
                <a:ea typeface="Helvetica Neue Light"/>
                <a:cs typeface="Helvetica Neue Light"/>
                <a:sym typeface="Helvetica Neue Light"/>
              </a:rPr>
              <a:t>Vuzix</a:t>
            </a: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 Waveguide</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3" name="Google Shape;843;p44"/>
          <p:cNvSpPr txBox="1"/>
          <p:nvPr/>
        </p:nvSpPr>
        <p:spPr>
          <a:xfrm>
            <a:off x="7244009" y="12198531"/>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Weight</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44" name="Google Shape;844;p44"/>
          <p:cNvSpPr txBox="1"/>
          <p:nvPr/>
        </p:nvSpPr>
        <p:spPr>
          <a:xfrm>
            <a:off x="10186009" y="12198531"/>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90g</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5" name="Google Shape;845;p44"/>
          <p:cNvSpPr txBox="1"/>
          <p:nvPr/>
        </p:nvSpPr>
        <p:spPr>
          <a:xfrm>
            <a:off x="14574035" y="10235760"/>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Battery</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46" name="Google Shape;846;p44"/>
          <p:cNvSpPr txBox="1"/>
          <p:nvPr/>
        </p:nvSpPr>
        <p:spPr>
          <a:xfrm>
            <a:off x="17516035" y="10235760"/>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Up to 2 hours live streaming</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7" name="Google Shape;847;p44"/>
          <p:cNvSpPr txBox="1"/>
          <p:nvPr/>
        </p:nvSpPr>
        <p:spPr>
          <a:xfrm>
            <a:off x="14574035" y="11217069"/>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Camera</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48" name="Google Shape;848;p44"/>
          <p:cNvSpPr txBox="1"/>
          <p:nvPr/>
        </p:nvSpPr>
        <p:spPr>
          <a:xfrm>
            <a:off x="17516035" y="11217069"/>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8 Megapixel, 720p</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9" name="Google Shape;849;p44"/>
          <p:cNvSpPr txBox="1"/>
          <p:nvPr/>
        </p:nvSpPr>
        <p:spPr>
          <a:xfrm>
            <a:off x="14585807" y="12198531"/>
            <a:ext cx="2570100" cy="6927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pitchFamily="2" charset="0"/>
                <a:ea typeface="Helvetica Neue"/>
                <a:cs typeface="Helvetica Neue"/>
                <a:sym typeface="Helvetica Neue"/>
              </a:rPr>
              <a:t>FOV</a:t>
            </a:r>
            <a:endParaRPr sz="3300" u="none" strike="noStrike" cap="none" dirty="0">
              <a:solidFill>
                <a:srgbClr val="000000"/>
              </a:solidFill>
              <a:latin typeface="Helvetica" pitchFamily="2" charset="0"/>
              <a:ea typeface="Helvetica Neue"/>
              <a:cs typeface="Helvetica Neue"/>
              <a:sym typeface="Helvetica Neue"/>
            </a:endParaRPr>
          </a:p>
        </p:txBody>
      </p:sp>
      <p:sp>
        <p:nvSpPr>
          <p:cNvPr id="850" name="Google Shape;850;p44"/>
          <p:cNvSpPr txBox="1"/>
          <p:nvPr/>
        </p:nvSpPr>
        <p:spPr>
          <a:xfrm>
            <a:off x="17527807" y="12198531"/>
            <a:ext cx="57984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US" sz="3300" u="none" strike="noStrike" cap="none" dirty="0">
                <a:solidFill>
                  <a:srgbClr val="000000"/>
                </a:solidFill>
                <a:latin typeface="Helvetica Light" panose="020B0403020202020204" pitchFamily="34" charset="0"/>
                <a:ea typeface="Helvetica Neue Light"/>
                <a:cs typeface="Helvetica Neue Light"/>
                <a:sym typeface="Helvetica Neue Light"/>
              </a:rPr>
              <a:t>19° (28° adjustable window)</a:t>
            </a:r>
            <a:endParaRPr sz="33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1" name="Google Shape;851;p44"/>
          <p:cNvSpPr txBox="1"/>
          <p:nvPr/>
        </p:nvSpPr>
        <p:spPr>
          <a:xfrm>
            <a:off x="2805753" y="7462587"/>
            <a:ext cx="3110400" cy="1431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Full Color</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See-through Display</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2" name="Google Shape;852;p44"/>
          <p:cNvSpPr txBox="1"/>
          <p:nvPr/>
        </p:nvSpPr>
        <p:spPr>
          <a:xfrm>
            <a:off x="2695762" y="4547613"/>
            <a:ext cx="2812800" cy="101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Noise-Cancelling Microphones</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3" name="Google Shape;853;p44"/>
          <p:cNvSpPr txBox="1"/>
          <p:nvPr/>
        </p:nvSpPr>
        <p:spPr>
          <a:xfrm>
            <a:off x="12381179" y="2474615"/>
            <a:ext cx="3386100" cy="101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8 Megapixel </a:t>
            </a:r>
            <a:b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b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PAF-HD Camera</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4" name="Google Shape;854;p44"/>
          <p:cNvSpPr txBox="1"/>
          <p:nvPr/>
        </p:nvSpPr>
        <p:spPr>
          <a:xfrm>
            <a:off x="18578051" y="7039574"/>
            <a:ext cx="25701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Micro USB Port</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5" name="Google Shape;855;p44"/>
          <p:cNvSpPr txBox="1"/>
          <p:nvPr/>
        </p:nvSpPr>
        <p:spPr>
          <a:xfrm>
            <a:off x="15070038" y="3718861"/>
            <a:ext cx="25701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Touchpad</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6" name="Google Shape;856;p44"/>
          <p:cNvSpPr txBox="1"/>
          <p:nvPr/>
        </p:nvSpPr>
        <p:spPr>
          <a:xfrm>
            <a:off x="10661237" y="8545840"/>
            <a:ext cx="31104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Stereo Speakers</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7" name="Google Shape;857;p44"/>
          <p:cNvSpPr txBox="1"/>
          <p:nvPr/>
        </p:nvSpPr>
        <p:spPr>
          <a:xfrm>
            <a:off x="17033637" y="8409815"/>
            <a:ext cx="35799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Internal Batteries</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58" name="Google Shape;858;p44"/>
          <p:cNvSpPr txBox="1"/>
          <p:nvPr/>
        </p:nvSpPr>
        <p:spPr>
          <a:xfrm>
            <a:off x="16593112" y="4547615"/>
            <a:ext cx="35799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US" sz="2700" u="none" strike="noStrike" cap="none" dirty="0">
                <a:solidFill>
                  <a:srgbClr val="000000"/>
                </a:solidFill>
                <a:latin typeface="Helvetica Light" panose="020B0403020202020204" pitchFamily="34" charset="0"/>
                <a:ea typeface="Helvetica Neue Light"/>
                <a:cs typeface="Helvetica Neue Light"/>
                <a:sym typeface="Helvetica Neue Light"/>
              </a:rPr>
              <a:t>Color Display Engine</a:t>
            </a:r>
            <a:endParaRPr sz="27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cxnSp>
        <p:nvCxnSpPr>
          <p:cNvPr id="859" name="Google Shape;859;p44"/>
          <p:cNvCxnSpPr/>
          <p:nvPr/>
        </p:nvCxnSpPr>
        <p:spPr>
          <a:xfrm flipH="1">
            <a:off x="4757075" y="6103013"/>
            <a:ext cx="5038800" cy="1744200"/>
          </a:xfrm>
          <a:prstGeom prst="straightConnector1">
            <a:avLst/>
          </a:prstGeom>
          <a:noFill/>
          <a:ln w="19050" cap="flat" cmpd="sng">
            <a:solidFill>
              <a:srgbClr val="FF0000"/>
            </a:solidFill>
            <a:prstDash val="solid"/>
            <a:round/>
            <a:headEnd type="none" w="sm" len="sm"/>
            <a:tailEnd type="none" w="sm" len="sm"/>
          </a:ln>
        </p:spPr>
      </p:cxnSp>
      <p:cxnSp>
        <p:nvCxnSpPr>
          <p:cNvPr id="860" name="Google Shape;860;p44"/>
          <p:cNvCxnSpPr/>
          <p:nvPr/>
        </p:nvCxnSpPr>
        <p:spPr>
          <a:xfrm>
            <a:off x="5003650" y="5521613"/>
            <a:ext cx="3048000" cy="669600"/>
          </a:xfrm>
          <a:prstGeom prst="straightConnector1">
            <a:avLst/>
          </a:prstGeom>
          <a:noFill/>
          <a:ln w="19050" cap="flat" cmpd="sng">
            <a:solidFill>
              <a:srgbClr val="FF0000"/>
            </a:solidFill>
            <a:prstDash val="solid"/>
            <a:round/>
            <a:headEnd type="none" w="sm" len="sm"/>
            <a:tailEnd type="none" w="sm" len="sm"/>
          </a:ln>
        </p:spPr>
      </p:cxnSp>
      <p:cxnSp>
        <p:nvCxnSpPr>
          <p:cNvPr id="861" name="Google Shape;861;p44"/>
          <p:cNvCxnSpPr/>
          <p:nvPr/>
        </p:nvCxnSpPr>
        <p:spPr>
          <a:xfrm flipH="1">
            <a:off x="11046875" y="3319288"/>
            <a:ext cx="1215600" cy="1532700"/>
          </a:xfrm>
          <a:prstGeom prst="straightConnector1">
            <a:avLst/>
          </a:prstGeom>
          <a:noFill/>
          <a:ln w="19050" cap="flat" cmpd="sng">
            <a:solidFill>
              <a:srgbClr val="FF0000"/>
            </a:solidFill>
            <a:prstDash val="solid"/>
            <a:round/>
            <a:headEnd type="none" w="sm" len="sm"/>
            <a:tailEnd type="none" w="sm" len="sm"/>
          </a:ln>
        </p:spPr>
      </p:cxnSp>
      <p:cxnSp>
        <p:nvCxnSpPr>
          <p:cNvPr id="862" name="Google Shape;862;p44"/>
          <p:cNvCxnSpPr/>
          <p:nvPr/>
        </p:nvCxnSpPr>
        <p:spPr>
          <a:xfrm flipH="1">
            <a:off x="12967338" y="4019011"/>
            <a:ext cx="2102700" cy="1379400"/>
          </a:xfrm>
          <a:prstGeom prst="straightConnector1">
            <a:avLst/>
          </a:prstGeom>
          <a:noFill/>
          <a:ln w="19050" cap="flat" cmpd="sng">
            <a:solidFill>
              <a:srgbClr val="FF0000"/>
            </a:solidFill>
            <a:prstDash val="solid"/>
            <a:round/>
            <a:headEnd type="none" w="sm" len="sm"/>
            <a:tailEnd type="none" w="sm" len="sm"/>
          </a:ln>
        </p:spPr>
      </p:cxnSp>
      <p:cxnSp>
        <p:nvCxnSpPr>
          <p:cNvPr id="863" name="Google Shape;863;p44"/>
          <p:cNvCxnSpPr/>
          <p:nvPr/>
        </p:nvCxnSpPr>
        <p:spPr>
          <a:xfrm flipH="1">
            <a:off x="14376712" y="4847765"/>
            <a:ext cx="2216400" cy="762000"/>
          </a:xfrm>
          <a:prstGeom prst="straightConnector1">
            <a:avLst/>
          </a:prstGeom>
          <a:noFill/>
          <a:ln w="19050" cap="flat" cmpd="sng">
            <a:solidFill>
              <a:srgbClr val="FF0000"/>
            </a:solidFill>
            <a:prstDash val="solid"/>
            <a:round/>
            <a:headEnd type="none" w="sm" len="sm"/>
            <a:tailEnd type="none" w="sm" len="sm"/>
          </a:ln>
        </p:spPr>
      </p:cxnSp>
      <p:cxnSp>
        <p:nvCxnSpPr>
          <p:cNvPr id="864" name="Google Shape;864;p44"/>
          <p:cNvCxnSpPr/>
          <p:nvPr/>
        </p:nvCxnSpPr>
        <p:spPr>
          <a:xfrm rot="10800000">
            <a:off x="15486525" y="6138213"/>
            <a:ext cx="2819100" cy="1110000"/>
          </a:xfrm>
          <a:prstGeom prst="straightConnector1">
            <a:avLst/>
          </a:prstGeom>
          <a:noFill/>
          <a:ln w="19050" cap="flat" cmpd="sng">
            <a:solidFill>
              <a:srgbClr val="FF0000"/>
            </a:solidFill>
            <a:prstDash val="solid"/>
            <a:round/>
            <a:headEnd type="none" w="sm" len="sm"/>
            <a:tailEnd type="none" w="sm" len="sm"/>
          </a:ln>
        </p:spPr>
      </p:cxnSp>
      <p:cxnSp>
        <p:nvCxnSpPr>
          <p:cNvPr id="865" name="Google Shape;865;p44"/>
          <p:cNvCxnSpPr/>
          <p:nvPr/>
        </p:nvCxnSpPr>
        <p:spPr>
          <a:xfrm rot="10800000">
            <a:off x="17107500" y="7089613"/>
            <a:ext cx="141000" cy="1303800"/>
          </a:xfrm>
          <a:prstGeom prst="straightConnector1">
            <a:avLst/>
          </a:prstGeom>
          <a:noFill/>
          <a:ln w="9525" cap="flat" cmpd="sng">
            <a:solidFill>
              <a:schemeClr val="dk2"/>
            </a:solidFill>
            <a:prstDash val="solid"/>
            <a:round/>
            <a:headEnd type="none" w="sm" len="sm"/>
            <a:tailEnd type="none" w="sm" len="sm"/>
          </a:ln>
        </p:spPr>
      </p:cxnSp>
      <p:cxnSp>
        <p:nvCxnSpPr>
          <p:cNvPr id="866" name="Google Shape;866;p44"/>
          <p:cNvCxnSpPr>
            <a:stCxn id="857" idx="1"/>
          </p:cNvCxnSpPr>
          <p:nvPr/>
        </p:nvCxnSpPr>
        <p:spPr>
          <a:xfrm rot="10800000">
            <a:off x="14306337" y="7618265"/>
            <a:ext cx="2727300" cy="1091700"/>
          </a:xfrm>
          <a:prstGeom prst="straightConnector1">
            <a:avLst/>
          </a:prstGeom>
          <a:noFill/>
          <a:ln w="19050" cap="flat" cmpd="sng">
            <a:solidFill>
              <a:srgbClr val="FF0000"/>
            </a:solidFill>
            <a:prstDash val="solid"/>
            <a:round/>
            <a:headEnd type="none" w="sm" len="sm"/>
            <a:tailEnd type="none" w="sm" len="sm"/>
          </a:ln>
        </p:spPr>
      </p:cxnSp>
      <p:cxnSp>
        <p:nvCxnSpPr>
          <p:cNvPr id="867" name="Google Shape;867;p44"/>
          <p:cNvCxnSpPr/>
          <p:nvPr/>
        </p:nvCxnSpPr>
        <p:spPr>
          <a:xfrm rot="10800000" flipH="1">
            <a:off x="12216437" y="5821240"/>
            <a:ext cx="3358200" cy="2724600"/>
          </a:xfrm>
          <a:prstGeom prst="straightConnector1">
            <a:avLst/>
          </a:prstGeom>
          <a:noFill/>
          <a:ln w="19050" cap="flat" cmpd="sng">
            <a:solidFill>
              <a:srgbClr val="FF0000"/>
            </a:solidFill>
            <a:prstDash val="solid"/>
            <a:round/>
            <a:headEnd type="none" w="sm" len="sm"/>
            <a:tailEnd type="none" w="sm" len="sm"/>
          </a:ln>
        </p:spPr>
      </p:cxnSp>
      <p:cxnSp>
        <p:nvCxnSpPr>
          <p:cNvPr id="868" name="Google Shape;868;p44"/>
          <p:cNvCxnSpPr/>
          <p:nvPr/>
        </p:nvCxnSpPr>
        <p:spPr>
          <a:xfrm rot="10800000">
            <a:off x="9284925" y="7635788"/>
            <a:ext cx="2079000" cy="916200"/>
          </a:xfrm>
          <a:prstGeom prst="straightConnector1">
            <a:avLst/>
          </a:prstGeom>
          <a:noFill/>
          <a:ln w="19050" cap="flat" cmpd="sng">
            <a:solidFill>
              <a:srgbClr val="FF0000"/>
            </a:solidFill>
            <a:prstDash val="solid"/>
            <a:round/>
            <a:headEnd type="none" w="sm" len="sm"/>
            <a:tailEnd type="none" w="sm" len="sm"/>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45"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874" name="Google Shape;874;p45"/>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875" name="Google Shape;875;p45"/>
          <p:cNvSpPr/>
          <p:nvPr/>
        </p:nvSpPr>
        <p:spPr>
          <a:xfrm>
            <a:off x="16675253" y="10511597"/>
            <a:ext cx="5005221" cy="1191256"/>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VUZIX GOPUCK</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BATTERY</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8+ HRS RUN TIME</a:t>
            </a:r>
            <a:endParaRPr sz="1400" b="0" i="0" u="none" strike="noStrike" cap="none" dirty="0">
              <a:solidFill>
                <a:srgbClr val="000000"/>
              </a:solidFill>
              <a:latin typeface="Arial"/>
              <a:ea typeface="Arial"/>
              <a:cs typeface="Arial"/>
              <a:sym typeface="Arial"/>
            </a:endParaRPr>
          </a:p>
        </p:txBody>
      </p:sp>
      <p:sp>
        <p:nvSpPr>
          <p:cNvPr id="876" name="Google Shape;876;p45"/>
          <p:cNvSpPr/>
          <p:nvPr/>
        </p:nvSpPr>
        <p:spPr>
          <a:xfrm>
            <a:off x="2549474" y="10511597"/>
            <a:ext cx="3669368" cy="1115877"/>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SUNGLASSES CLIP ON</a:t>
            </a:r>
            <a:br>
              <a:rPr lang="en-US" sz="3200" u="none" strike="noStrike" cap="none" dirty="0">
                <a:solidFill>
                  <a:srgbClr val="212121"/>
                </a:solidFill>
                <a:latin typeface="Helvetica" pitchFamily="2" charset="0"/>
                <a:ea typeface="Montserrat"/>
                <a:cs typeface="Montserrat"/>
                <a:sym typeface="Montserrat"/>
              </a:rPr>
            </a:br>
            <a:endParaRPr sz="1400" b="0" i="0" u="none" strike="noStrike" cap="none" dirty="0">
              <a:solidFill>
                <a:srgbClr val="000000"/>
              </a:solidFill>
              <a:latin typeface="Arial"/>
              <a:ea typeface="Arial"/>
              <a:cs typeface="Arial"/>
              <a:sym typeface="Arial"/>
            </a:endParaRPr>
          </a:p>
        </p:txBody>
      </p:sp>
      <p:pic>
        <p:nvPicPr>
          <p:cNvPr id="877" name="Google Shape;877;p45"/>
          <p:cNvPicPr preferRelativeResize="0"/>
          <p:nvPr/>
        </p:nvPicPr>
        <p:blipFill rotWithShape="1">
          <a:blip r:embed="rId5">
            <a:alphaModFix/>
          </a:blip>
          <a:srcRect/>
          <a:stretch/>
        </p:blipFill>
        <p:spPr>
          <a:xfrm>
            <a:off x="17372657" y="4082362"/>
            <a:ext cx="4078793" cy="6118200"/>
          </a:xfrm>
          <a:prstGeom prst="rect">
            <a:avLst/>
          </a:prstGeom>
          <a:noFill/>
          <a:ln>
            <a:noFill/>
          </a:ln>
        </p:spPr>
      </p:pic>
      <p:sp>
        <p:nvSpPr>
          <p:cNvPr id="878" name="Google Shape;878;p45"/>
          <p:cNvSpPr/>
          <p:nvPr/>
        </p:nvSpPr>
        <p:spPr>
          <a:xfrm>
            <a:off x="666142" y="2963123"/>
            <a:ext cx="21094339" cy="1537043"/>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a:buNone/>
            </a:pPr>
            <a:r>
              <a:rPr lang="en-US" sz="3600" u="none" strike="noStrike" cap="none" dirty="0">
                <a:solidFill>
                  <a:srgbClr val="FAFDFF"/>
                </a:solidFill>
                <a:latin typeface="Helvetica" pitchFamily="2" charset="0"/>
                <a:ea typeface="Helvetica Neue"/>
                <a:cs typeface="Helvetica Neue"/>
                <a:sym typeface="Helvetica Neue"/>
              </a:rPr>
              <a:t>Power, Functionality and Style</a:t>
            </a:r>
            <a:endParaRPr sz="3600" u="none" strike="noStrike" cap="none" dirty="0">
              <a:solidFill>
                <a:srgbClr val="FAFDFF"/>
              </a:solidFill>
              <a:latin typeface="Helvetica" pitchFamily="2" charset="0"/>
              <a:ea typeface="Helvetica Neue"/>
              <a:cs typeface="Helvetica Neue"/>
              <a:sym typeface="Helvetica Neue"/>
            </a:endParaRPr>
          </a:p>
        </p:txBody>
      </p:sp>
      <p:sp>
        <p:nvSpPr>
          <p:cNvPr id="879" name="Google Shape;879;p45"/>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Blade Accessories</a:t>
            </a:r>
            <a:endParaRPr sz="9600" u="none" strike="noStrike" cap="none" dirty="0">
              <a:solidFill>
                <a:srgbClr val="FAFDFF"/>
              </a:solidFill>
              <a:latin typeface="Helvetica" pitchFamily="2" charset="0"/>
              <a:ea typeface="Helvetica Neue"/>
              <a:cs typeface="Helvetica Neue"/>
              <a:sym typeface="Helvetica Neue"/>
            </a:endParaRPr>
          </a:p>
        </p:txBody>
      </p:sp>
      <p:sp>
        <p:nvSpPr>
          <p:cNvPr id="880" name="Google Shape;880;p45"/>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881" name="Google Shape;881;p45"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sp>
        <p:nvSpPr>
          <p:cNvPr id="882" name="Google Shape;882;p45"/>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883" name="Google Shape;883;p45"/>
          <p:cNvPicPr preferRelativeResize="0"/>
          <p:nvPr/>
        </p:nvPicPr>
        <p:blipFill rotWithShape="1">
          <a:blip r:embed="rId6">
            <a:alphaModFix/>
          </a:blip>
          <a:srcRect/>
          <a:stretch/>
        </p:blipFill>
        <p:spPr>
          <a:xfrm>
            <a:off x="1931749" y="6130651"/>
            <a:ext cx="5005225" cy="2530424"/>
          </a:xfrm>
          <a:prstGeom prst="rect">
            <a:avLst/>
          </a:prstGeom>
          <a:noFill/>
          <a:ln>
            <a:noFill/>
          </a:ln>
        </p:spPr>
      </p:pic>
      <p:sp>
        <p:nvSpPr>
          <p:cNvPr id="884" name="Google Shape;884;p45"/>
          <p:cNvSpPr/>
          <p:nvPr/>
        </p:nvSpPr>
        <p:spPr>
          <a:xfrm>
            <a:off x="9980837" y="10511597"/>
            <a:ext cx="3669300" cy="1116000"/>
          </a:xfrm>
          <a:prstGeom prst="rect">
            <a:avLst/>
          </a:prstGeom>
          <a:noFill/>
          <a:ln>
            <a:noFill/>
          </a:ln>
        </p:spPr>
        <p:txBody>
          <a:bodyPr spcFirstLastPara="1" wrap="square" lIns="48750" tIns="48750" rIns="48750" bIns="48750" anchor="t" anchorCtr="0">
            <a:noAutofit/>
          </a:bodyPr>
          <a:lstStyle/>
          <a:p>
            <a:pPr marL="0" marR="0" lvl="0" indent="0" algn="ctr" rtl="0">
              <a:lnSpc>
                <a:spcPct val="10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PRESCRIPTION READY</a:t>
            </a:r>
            <a:endParaRPr sz="1400" b="0" i="0" u="none" strike="noStrike" cap="none" dirty="0">
              <a:solidFill>
                <a:srgbClr val="000000"/>
              </a:solidFill>
              <a:latin typeface="Arial"/>
              <a:ea typeface="Arial"/>
              <a:cs typeface="Arial"/>
              <a:sym typeface="Arial"/>
            </a:endParaRPr>
          </a:p>
        </p:txBody>
      </p:sp>
      <p:pic>
        <p:nvPicPr>
          <p:cNvPr id="885" name="Google Shape;885;p45"/>
          <p:cNvPicPr preferRelativeResize="0"/>
          <p:nvPr/>
        </p:nvPicPr>
        <p:blipFill rotWithShape="1">
          <a:blip r:embed="rId7">
            <a:alphaModFix/>
          </a:blip>
          <a:srcRect/>
          <a:stretch/>
        </p:blipFill>
        <p:spPr>
          <a:xfrm>
            <a:off x="9492125" y="5640175"/>
            <a:ext cx="4915550" cy="390066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pic>
        <p:nvPicPr>
          <p:cNvPr id="890" name="Google Shape;890;p46"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sp>
        <p:nvSpPr>
          <p:cNvPr id="891" name="Google Shape;891;p46"/>
          <p:cNvSpPr/>
          <p:nvPr/>
        </p:nvSpPr>
        <p:spPr>
          <a:xfrm>
            <a:off x="574793" y="6792400"/>
            <a:ext cx="9921000" cy="5089430"/>
          </a:xfrm>
          <a:prstGeom prst="rect">
            <a:avLst/>
          </a:prstGeom>
          <a:noFill/>
          <a:ln>
            <a:noFill/>
          </a:ln>
        </p:spPr>
        <p:txBody>
          <a:bodyPr spcFirstLastPara="1" wrap="square" lIns="91425" tIns="45700" rIns="91425" bIns="45700" anchor="t" anchorCtr="0">
            <a:spAutoFit/>
          </a:bodyPr>
          <a:lstStyle/>
          <a:p>
            <a:pPr marL="0" marR="0" lvl="0" indent="0" algn="l" rtl="0">
              <a:lnSpc>
                <a:spcPct val="144285"/>
              </a:lnSpc>
              <a:spcBef>
                <a:spcPts val="0"/>
              </a:spcBef>
              <a:spcAft>
                <a:spcPts val="0"/>
              </a:spcAft>
              <a:buClr>
                <a:srgbClr val="000000"/>
              </a:buClr>
              <a:buSzPts val="6000"/>
              <a:buFont typeface="Arial"/>
              <a:buNone/>
            </a:pPr>
            <a:r>
              <a:rPr lang="en-US" sz="6000" u="none" strike="noStrike" cap="none" dirty="0">
                <a:solidFill>
                  <a:srgbClr val="1C1D1D"/>
                </a:solidFill>
                <a:latin typeface="Helvetica" pitchFamily="2" charset="0"/>
                <a:ea typeface="Helvetica Neue"/>
                <a:cs typeface="Helvetica Neue"/>
                <a:sym typeface="Helvetica Neue"/>
              </a:rPr>
              <a:t>Smart Safety Glasses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15000"/>
              </a:lnSpc>
              <a:spcBef>
                <a:spcPts val="0"/>
              </a:spcBef>
              <a:spcAft>
                <a:spcPts val="0"/>
              </a:spcAft>
              <a:buClr>
                <a:srgbClr val="000000"/>
              </a:buClr>
              <a:buSzPts val="3600"/>
              <a:buFont typeface="Arial"/>
              <a:buNone/>
            </a:pPr>
            <a:r>
              <a:rPr lang="en-US" sz="3600" u="none" strike="noStrike" cap="none" dirty="0">
                <a:solidFill>
                  <a:srgbClr val="1C1D1D"/>
                </a:solidFill>
                <a:latin typeface="Helvetica" pitchFamily="2" charset="0"/>
                <a:ea typeface="Helvetica Neue"/>
                <a:cs typeface="Helvetica Neue"/>
                <a:sym typeface="Helvetica Neue"/>
              </a:rPr>
              <a:t>Connect to the metaverse using the world’s most advanced AR wearable.</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a:p>
            <a:pPr marL="0" marR="0" lvl="0" indent="0" algn="l" rtl="0">
              <a:lnSpc>
                <a:spcPct val="144285"/>
              </a:lnSpc>
              <a:spcBef>
                <a:spcPts val="0"/>
              </a:spcBef>
              <a:spcAft>
                <a:spcPts val="0"/>
              </a:spcAft>
              <a:buClr>
                <a:srgbClr val="000000"/>
              </a:buClr>
              <a:buSzPts val="3600"/>
              <a:buFont typeface="Arial"/>
              <a:buNone/>
            </a:pPr>
            <a:endParaRPr sz="3600" u="none" strike="noStrike" cap="none" dirty="0">
              <a:solidFill>
                <a:srgbClr val="1C1D1D"/>
              </a:solidFill>
              <a:latin typeface="Helvetica" pitchFamily="2" charset="0"/>
              <a:ea typeface="Helvetica Neue"/>
              <a:cs typeface="Helvetica Neue"/>
              <a:sym typeface="Helvetica Neue"/>
            </a:endParaRPr>
          </a:p>
        </p:txBody>
      </p:sp>
      <p:cxnSp>
        <p:nvCxnSpPr>
          <p:cNvPr id="892" name="Google Shape;892;p46"/>
          <p:cNvCxnSpPr/>
          <p:nvPr/>
        </p:nvCxnSpPr>
        <p:spPr>
          <a:xfrm>
            <a:off x="666142" y="4005072"/>
            <a:ext cx="20678621" cy="0"/>
          </a:xfrm>
          <a:prstGeom prst="straightConnector1">
            <a:avLst/>
          </a:prstGeom>
          <a:noFill/>
          <a:ln w="9525" cap="flat" cmpd="sng">
            <a:solidFill>
              <a:srgbClr val="8F8F8F"/>
            </a:solidFill>
            <a:prstDash val="solid"/>
            <a:round/>
            <a:headEnd type="none" w="sm" len="sm"/>
            <a:tailEnd type="none" w="sm" len="sm"/>
          </a:ln>
        </p:spPr>
      </p:cxnSp>
      <p:cxnSp>
        <p:nvCxnSpPr>
          <p:cNvPr id="893" name="Google Shape;893;p46"/>
          <p:cNvCxnSpPr/>
          <p:nvPr/>
        </p:nvCxnSpPr>
        <p:spPr>
          <a:xfrm>
            <a:off x="666142" y="12728448"/>
            <a:ext cx="20623757" cy="0"/>
          </a:xfrm>
          <a:prstGeom prst="straightConnector1">
            <a:avLst/>
          </a:prstGeom>
          <a:noFill/>
          <a:ln w="9525" cap="flat" cmpd="sng">
            <a:solidFill>
              <a:srgbClr val="8F8F8F"/>
            </a:solidFill>
            <a:prstDash val="solid"/>
            <a:round/>
            <a:headEnd type="none" w="sm" len="sm"/>
            <a:tailEnd type="none" w="sm" len="sm"/>
          </a:ln>
        </p:spPr>
      </p:cxnSp>
      <p:cxnSp>
        <p:nvCxnSpPr>
          <p:cNvPr id="894" name="Google Shape;894;p46"/>
          <p:cNvCxnSpPr/>
          <p:nvPr/>
        </p:nvCxnSpPr>
        <p:spPr>
          <a:xfrm>
            <a:off x="12260734" y="4005072"/>
            <a:ext cx="0" cy="8723376"/>
          </a:xfrm>
          <a:prstGeom prst="straightConnector1">
            <a:avLst/>
          </a:prstGeom>
          <a:noFill/>
          <a:ln w="9525" cap="flat" cmpd="sng">
            <a:solidFill>
              <a:srgbClr val="8F8F8F"/>
            </a:solidFill>
            <a:prstDash val="solid"/>
            <a:round/>
            <a:headEnd type="none" w="sm" len="sm"/>
            <a:tailEnd type="none" w="sm" len="sm"/>
          </a:ln>
        </p:spPr>
      </p:cxnSp>
      <p:pic>
        <p:nvPicPr>
          <p:cNvPr id="895" name="Google Shape;895;p46" descr="Shape&#10;&#10;Description automatically generated"/>
          <p:cNvPicPr preferRelativeResize="0"/>
          <p:nvPr/>
        </p:nvPicPr>
        <p:blipFill rotWithShape="1">
          <a:blip r:embed="rId3">
            <a:alphaModFix/>
          </a:blip>
          <a:srcRect b="70980"/>
          <a:stretch/>
        </p:blipFill>
        <p:spPr>
          <a:xfrm>
            <a:off x="-44970" y="12728447"/>
            <a:ext cx="24523908" cy="1013733"/>
          </a:xfrm>
          <a:prstGeom prst="rect">
            <a:avLst/>
          </a:prstGeom>
          <a:noFill/>
          <a:ln>
            <a:noFill/>
          </a:ln>
        </p:spPr>
      </p:pic>
      <p:pic>
        <p:nvPicPr>
          <p:cNvPr id="896" name="Google Shape;896;p46"/>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897" name="Google Shape;897;p46"/>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err="1">
                <a:solidFill>
                  <a:srgbClr val="FAFDFF"/>
                </a:solidFill>
                <a:latin typeface="Helvetica" pitchFamily="2" charset="0"/>
                <a:ea typeface="Helvetica Neue"/>
                <a:cs typeface="Helvetica Neue"/>
                <a:sym typeface="Helvetica Neue"/>
              </a:rPr>
              <a:t>Vuzix</a:t>
            </a:r>
            <a:r>
              <a:rPr lang="en-US" sz="9600" u="none" strike="noStrike" cap="none" dirty="0">
                <a:solidFill>
                  <a:srgbClr val="FAFDFF"/>
                </a:solidFill>
                <a:latin typeface="Helvetica" pitchFamily="2" charset="0"/>
                <a:ea typeface="Helvetica Neue"/>
                <a:cs typeface="Helvetica Neue"/>
                <a:sym typeface="Helvetica Neue"/>
              </a:rPr>
              <a:t> Shield</a:t>
            </a:r>
            <a:endParaRPr sz="1400" u="none" strike="noStrike" cap="none" dirty="0">
              <a:solidFill>
                <a:srgbClr val="000000"/>
              </a:solidFill>
              <a:latin typeface="Helvetica" pitchFamily="2" charset="0"/>
              <a:ea typeface="Helvetica Neue"/>
              <a:cs typeface="Helvetica Neue"/>
              <a:sym typeface="Helvetica Neue"/>
            </a:endParaRPr>
          </a:p>
        </p:txBody>
      </p:sp>
      <p:sp>
        <p:nvSpPr>
          <p:cNvPr id="898" name="Google Shape;898;p46"/>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Our Products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899" name="Google Shape;899;p46"/>
          <p:cNvSpPr/>
          <p:nvPr/>
        </p:nvSpPr>
        <p:spPr>
          <a:xfrm>
            <a:off x="911268" y="130009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900" name="Google Shape;900;p46"/>
          <p:cNvPicPr preferRelativeResize="0"/>
          <p:nvPr/>
        </p:nvPicPr>
        <p:blipFill rotWithShape="1">
          <a:blip r:embed="rId5">
            <a:alphaModFix/>
          </a:blip>
          <a:srcRect/>
          <a:stretch/>
        </p:blipFill>
        <p:spPr>
          <a:xfrm>
            <a:off x="650093" y="4870390"/>
            <a:ext cx="6632032" cy="1649477"/>
          </a:xfrm>
          <a:prstGeom prst="rect">
            <a:avLst/>
          </a:prstGeom>
          <a:noFill/>
          <a:ln>
            <a:noFill/>
          </a:ln>
        </p:spPr>
      </p:pic>
      <p:pic>
        <p:nvPicPr>
          <p:cNvPr id="901" name="Google Shape;901;p46"/>
          <p:cNvPicPr preferRelativeResize="0"/>
          <p:nvPr/>
        </p:nvPicPr>
        <p:blipFill rotWithShape="1">
          <a:blip r:embed="rId6">
            <a:alphaModFix/>
          </a:blip>
          <a:srcRect/>
          <a:stretch/>
        </p:blipFill>
        <p:spPr>
          <a:xfrm>
            <a:off x="12705729" y="4883453"/>
            <a:ext cx="11149598" cy="668975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05"/>
        <p:cNvGrpSpPr/>
        <p:nvPr/>
      </p:nvGrpSpPr>
      <p:grpSpPr>
        <a:xfrm>
          <a:off x="0" y="0"/>
          <a:ext cx="0" cy="0"/>
          <a:chOff x="0" y="0"/>
          <a:chExt cx="0" cy="0"/>
        </a:xfrm>
      </p:grpSpPr>
      <p:pic>
        <p:nvPicPr>
          <p:cNvPr id="906" name="Google Shape;906;p17"/>
          <p:cNvPicPr preferRelativeResize="0"/>
          <p:nvPr/>
        </p:nvPicPr>
        <p:blipFill rotWithShape="1">
          <a:blip r:embed="rId3">
            <a:alphaModFix/>
          </a:blip>
          <a:srcRect/>
          <a:stretch/>
        </p:blipFill>
        <p:spPr>
          <a:xfrm>
            <a:off x="2386636" y="4499286"/>
            <a:ext cx="20882995" cy="6937061"/>
          </a:xfrm>
          <a:prstGeom prst="rect">
            <a:avLst/>
          </a:prstGeom>
          <a:noFill/>
          <a:ln>
            <a:noFill/>
          </a:ln>
        </p:spPr>
      </p:pic>
      <p:sp>
        <p:nvSpPr>
          <p:cNvPr id="907" name="Google Shape;907;p17"/>
          <p:cNvSpPr txBox="1"/>
          <p:nvPr/>
        </p:nvSpPr>
        <p:spPr>
          <a:xfrm>
            <a:off x="12877636" y="3674139"/>
            <a:ext cx="11031736" cy="1351099"/>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2.52GHz Qualcomm 8-Core XR1 CPU</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60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Dual Long-lasting Lithium-ion Batteries</a:t>
            </a:r>
            <a:endParaRPr sz="1400" b="0" i="0" u="none" strike="noStrike" cap="none" dirty="0">
              <a:solidFill>
                <a:srgbClr val="000000"/>
              </a:solidFill>
              <a:latin typeface="Arial"/>
              <a:ea typeface="Arial"/>
              <a:cs typeface="Arial"/>
              <a:sym typeface="Arial"/>
            </a:endParaRPr>
          </a:p>
        </p:txBody>
      </p:sp>
      <p:sp>
        <p:nvSpPr>
          <p:cNvPr id="908" name="Google Shape;908;p17"/>
          <p:cNvSpPr txBox="1"/>
          <p:nvPr/>
        </p:nvSpPr>
        <p:spPr>
          <a:xfrm>
            <a:off x="650093" y="10166465"/>
            <a:ext cx="6632032" cy="2686849"/>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Android 10</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60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64GB Storage</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60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Bluetooth 5.0 BR/EDR/LTE</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600"/>
              </a:spcBef>
              <a:spcAft>
                <a:spcPts val="0"/>
              </a:spcAft>
              <a:buClr>
                <a:srgbClr val="606062"/>
              </a:buClr>
              <a:buSzPts val="3200"/>
              <a:buFont typeface="Helvetica Neue Light"/>
              <a:buNone/>
            </a:pPr>
            <a:r>
              <a:rPr lang="en-US" sz="3200" u="none" strike="noStrike" cap="none" dirty="0" err="1">
                <a:solidFill>
                  <a:srgbClr val="606062"/>
                </a:solidFill>
                <a:latin typeface="Helvetica Light" panose="020B0403020202020204" pitchFamily="34" charset="0"/>
                <a:ea typeface="Helvetica Neue Light"/>
                <a:cs typeface="Helvetica Neue Light"/>
                <a:sym typeface="Helvetica Neue Light"/>
              </a:rPr>
              <a:t>WiFi</a:t>
            </a: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 802.11 b/g/n/ac</a:t>
            </a:r>
            <a:endParaRPr sz="1400" b="0" i="0" u="none" strike="noStrike" cap="none" dirty="0">
              <a:solidFill>
                <a:srgbClr val="000000"/>
              </a:solidFill>
              <a:latin typeface="Arial"/>
              <a:ea typeface="Arial"/>
              <a:cs typeface="Arial"/>
              <a:sym typeface="Arial"/>
            </a:endParaRPr>
          </a:p>
        </p:txBody>
      </p:sp>
      <p:sp>
        <p:nvSpPr>
          <p:cNvPr id="909" name="Google Shape;909;p17"/>
          <p:cNvSpPr txBox="1"/>
          <p:nvPr/>
        </p:nvSpPr>
        <p:spPr>
          <a:xfrm>
            <a:off x="10106578" y="11430107"/>
            <a:ext cx="11031736" cy="1351099"/>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Binocular See-through Waveguide Displays</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60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ANSI Z87.1 Eye Protection</a:t>
            </a:r>
            <a:endParaRPr sz="1400" b="0" i="0" u="none" strike="noStrike" cap="none" dirty="0">
              <a:solidFill>
                <a:srgbClr val="000000"/>
              </a:solidFill>
              <a:latin typeface="Arial"/>
              <a:ea typeface="Arial"/>
              <a:cs typeface="Arial"/>
              <a:sym typeface="Arial"/>
            </a:endParaRPr>
          </a:p>
        </p:txBody>
      </p:sp>
      <p:cxnSp>
        <p:nvCxnSpPr>
          <p:cNvPr id="910" name="Google Shape;910;p17"/>
          <p:cNvCxnSpPr/>
          <p:nvPr/>
        </p:nvCxnSpPr>
        <p:spPr>
          <a:xfrm>
            <a:off x="20562355" y="5217698"/>
            <a:ext cx="1466158" cy="2431939"/>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cxnSp>
        <p:nvCxnSpPr>
          <p:cNvPr id="911" name="Google Shape;911;p17"/>
          <p:cNvCxnSpPr/>
          <p:nvPr/>
        </p:nvCxnSpPr>
        <p:spPr>
          <a:xfrm>
            <a:off x="3453242" y="6917996"/>
            <a:ext cx="277321" cy="3055200"/>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cxnSp>
        <p:nvCxnSpPr>
          <p:cNvPr id="912" name="Google Shape;912;p17"/>
          <p:cNvCxnSpPr/>
          <p:nvPr/>
        </p:nvCxnSpPr>
        <p:spPr>
          <a:xfrm rot="10800000" flipH="1">
            <a:off x="4273700" y="4620164"/>
            <a:ext cx="3267589" cy="2265401"/>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cxnSp>
        <p:nvCxnSpPr>
          <p:cNvPr id="913" name="Google Shape;913;p17"/>
          <p:cNvCxnSpPr/>
          <p:nvPr/>
        </p:nvCxnSpPr>
        <p:spPr>
          <a:xfrm flipH="1">
            <a:off x="15956676" y="9528957"/>
            <a:ext cx="1946064" cy="1735241"/>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cxnSp>
        <p:nvCxnSpPr>
          <p:cNvPr id="914" name="Google Shape;914;p17"/>
          <p:cNvCxnSpPr/>
          <p:nvPr/>
        </p:nvCxnSpPr>
        <p:spPr>
          <a:xfrm>
            <a:off x="13475459" y="8766751"/>
            <a:ext cx="705436" cy="2412891"/>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cxnSp>
        <p:nvCxnSpPr>
          <p:cNvPr id="915" name="Google Shape;915;p17"/>
          <p:cNvCxnSpPr/>
          <p:nvPr/>
        </p:nvCxnSpPr>
        <p:spPr>
          <a:xfrm rot="10800000">
            <a:off x="8181031" y="4620164"/>
            <a:ext cx="3851098" cy="1545350"/>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sp>
        <p:nvSpPr>
          <p:cNvPr id="916" name="Google Shape;916;p17"/>
          <p:cNvSpPr txBox="1"/>
          <p:nvPr/>
        </p:nvSpPr>
        <p:spPr>
          <a:xfrm>
            <a:off x="2665163" y="3813138"/>
            <a:ext cx="11031736" cy="683224"/>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606062"/>
              </a:buClr>
              <a:buSzPts val="3200"/>
              <a:buFont typeface="Helvetica Neue Light"/>
              <a:buNone/>
            </a:pPr>
            <a:r>
              <a:rPr lang="en-US" sz="3200" u="none" strike="noStrike" cap="none" dirty="0">
                <a:solidFill>
                  <a:srgbClr val="606062"/>
                </a:solidFill>
                <a:latin typeface="Helvetica Light" panose="020B0403020202020204" pitchFamily="34" charset="0"/>
                <a:ea typeface="Helvetica Neue Light"/>
                <a:cs typeface="Helvetica Neue Light"/>
                <a:sym typeface="Helvetica Neue Light"/>
              </a:rPr>
              <a:t>Dual Autofocus 4K Cameras</a:t>
            </a:r>
            <a:endParaRPr sz="1400" b="0" i="0" u="none" strike="noStrike" cap="none" dirty="0">
              <a:solidFill>
                <a:srgbClr val="000000"/>
              </a:solidFill>
              <a:latin typeface="Arial"/>
              <a:ea typeface="Arial"/>
              <a:cs typeface="Arial"/>
              <a:sym typeface="Arial"/>
            </a:endParaRPr>
          </a:p>
        </p:txBody>
      </p:sp>
      <p:cxnSp>
        <p:nvCxnSpPr>
          <p:cNvPr id="917" name="Google Shape;917;p17"/>
          <p:cNvCxnSpPr/>
          <p:nvPr/>
        </p:nvCxnSpPr>
        <p:spPr>
          <a:xfrm flipH="1">
            <a:off x="13828177" y="5185261"/>
            <a:ext cx="1609553" cy="1408390"/>
          </a:xfrm>
          <a:prstGeom prst="straightConnector1">
            <a:avLst/>
          </a:prstGeom>
          <a:noFill/>
          <a:ln w="12700" cap="flat" cmpd="sng">
            <a:solidFill>
              <a:srgbClr val="6E6E6E"/>
            </a:solidFill>
            <a:prstDash val="solid"/>
            <a:round/>
            <a:headEnd type="none" w="sm" len="sm"/>
            <a:tailEnd type="none" w="sm" len="sm"/>
          </a:ln>
          <a:effectLst>
            <a:outerShdw blurRad="38100" dist="25400" dir="5400000" rotWithShape="0">
              <a:srgbClr val="000000">
                <a:alpha val="48627"/>
              </a:srgbClr>
            </a:outerShdw>
          </a:effectLst>
        </p:spPr>
      </p:cxnSp>
      <p:pic>
        <p:nvPicPr>
          <p:cNvPr id="918" name="Google Shape;918;p17" descr="Shape&#10;&#10;Description automatically generated"/>
          <p:cNvPicPr preferRelativeResize="0"/>
          <p:nvPr/>
        </p:nvPicPr>
        <p:blipFill rotWithShape="1">
          <a:blip r:embed="rId4">
            <a:alphaModFix/>
          </a:blip>
          <a:srcRect/>
          <a:stretch/>
        </p:blipFill>
        <p:spPr>
          <a:xfrm>
            <a:off x="-44970" y="-29980"/>
            <a:ext cx="24523908" cy="184964"/>
          </a:xfrm>
          <a:prstGeom prst="rect">
            <a:avLst/>
          </a:prstGeom>
          <a:noFill/>
          <a:ln>
            <a:noFill/>
          </a:ln>
        </p:spPr>
      </p:pic>
      <p:pic>
        <p:nvPicPr>
          <p:cNvPr id="919" name="Google Shape;919;p17"/>
          <p:cNvPicPr preferRelativeResize="0"/>
          <p:nvPr/>
        </p:nvPicPr>
        <p:blipFill rotWithShape="1">
          <a:blip r:embed="rId5">
            <a:alphaModFix/>
          </a:blip>
          <a:srcRect/>
          <a:stretch/>
        </p:blipFill>
        <p:spPr>
          <a:xfrm>
            <a:off x="1180445" y="980131"/>
            <a:ext cx="6632032" cy="1649477"/>
          </a:xfrm>
          <a:prstGeom prst="rect">
            <a:avLst/>
          </a:prstGeom>
          <a:noFill/>
          <a:ln>
            <a:noFill/>
          </a:ln>
        </p:spPr>
      </p:pic>
      <p:pic>
        <p:nvPicPr>
          <p:cNvPr id="920" name="Google Shape;920;p17" descr="Shape&#10;&#10;Description automatically generated"/>
          <p:cNvPicPr preferRelativeResize="0"/>
          <p:nvPr/>
        </p:nvPicPr>
        <p:blipFill rotWithShape="1">
          <a:blip r:embed="rId4">
            <a:alphaModFix/>
          </a:blip>
          <a:srcRect/>
          <a:stretch/>
        </p:blipFill>
        <p:spPr>
          <a:xfrm>
            <a:off x="-44970" y="13559020"/>
            <a:ext cx="24523908" cy="184964"/>
          </a:xfrm>
          <a:prstGeom prst="rect">
            <a:avLst/>
          </a:prstGeom>
          <a:noFill/>
          <a:ln>
            <a:noFill/>
          </a:ln>
        </p:spPr>
      </p:pic>
      <p:sp>
        <p:nvSpPr>
          <p:cNvPr id="921" name="Google Shape;921;p17"/>
          <p:cNvSpPr txBox="1"/>
          <p:nvPr/>
        </p:nvSpPr>
        <p:spPr>
          <a:xfrm>
            <a:off x="18492077" y="980126"/>
            <a:ext cx="4915500" cy="843300"/>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686F75"/>
              </a:buClr>
              <a:buSzPts val="4800"/>
              <a:buFont typeface="Montserrat SemiBold"/>
              <a:buNone/>
            </a:pPr>
            <a:r>
              <a:rPr lang="en-US" sz="5600" u="none" strike="noStrike" cap="none" dirty="0">
                <a:solidFill>
                  <a:srgbClr val="686F75"/>
                </a:solidFill>
                <a:latin typeface="Helvetica" pitchFamily="2" charset="0"/>
                <a:ea typeface="Helvetica Neue"/>
                <a:cs typeface="Helvetica Neue"/>
                <a:sym typeface="Helvetica Neue"/>
              </a:rPr>
              <a:t>Our Products</a:t>
            </a:r>
            <a:endParaRPr sz="2200" u="none" strike="noStrike" cap="none" dirty="0">
              <a:solidFill>
                <a:srgbClr val="000000"/>
              </a:solidFill>
              <a:latin typeface="Helvetica" pitchFamily="2" charset="0"/>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pic>
        <p:nvPicPr>
          <p:cNvPr id="45" name="Google Shape;45;p3" descr="A picture containing sky, outdoor&#10;&#10;Description automatically generated"/>
          <p:cNvPicPr preferRelativeResize="0"/>
          <p:nvPr/>
        </p:nvPicPr>
        <p:blipFill rotWithShape="1">
          <a:blip r:embed="rId3">
            <a:alphaModFix/>
          </a:blip>
          <a:srcRect l="-1" t="12578" r="-412" b="2328"/>
          <a:stretch/>
        </p:blipFill>
        <p:spPr>
          <a:xfrm>
            <a:off x="-54864" y="3749040"/>
            <a:ext cx="24597360" cy="10021824"/>
          </a:xfrm>
          <a:prstGeom prst="rect">
            <a:avLst/>
          </a:prstGeom>
          <a:noFill/>
          <a:ln>
            <a:noFill/>
          </a:ln>
        </p:spPr>
      </p:pic>
      <p:sp>
        <p:nvSpPr>
          <p:cNvPr id="46" name="Google Shape;46;p3"/>
          <p:cNvSpPr txBox="1"/>
          <p:nvPr/>
        </p:nvSpPr>
        <p:spPr>
          <a:xfrm>
            <a:off x="668381" y="1663709"/>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212121"/>
              </a:buClr>
              <a:buSzPts val="9600"/>
              <a:buFont typeface="Montserrat Medium"/>
              <a:buNone/>
            </a:pPr>
            <a:r>
              <a:rPr lang="en-US" sz="9600" u="none" strike="noStrike" cap="none" dirty="0">
                <a:solidFill>
                  <a:srgbClr val="212121"/>
                </a:solidFill>
                <a:latin typeface="Helvetica" pitchFamily="2" charset="0"/>
                <a:ea typeface="Helvetica Neue"/>
                <a:cs typeface="Helvetica Neue"/>
                <a:sym typeface="Helvetica Neue"/>
              </a:rPr>
              <a:t>The Company</a:t>
            </a:r>
            <a:endParaRPr sz="1400" u="none" strike="noStrike" cap="none" dirty="0">
              <a:solidFill>
                <a:srgbClr val="000000"/>
              </a:solidFill>
              <a:latin typeface="Helvetica" pitchFamily="2" charset="0"/>
              <a:ea typeface="Helvetica Neue"/>
              <a:cs typeface="Helvetica Neue"/>
              <a:sym typeface="Helvetica Neue"/>
            </a:endParaRPr>
          </a:p>
        </p:txBody>
      </p:sp>
      <p:sp>
        <p:nvSpPr>
          <p:cNvPr id="47" name="Google Shape;47;p3"/>
          <p:cNvSpPr/>
          <p:nvPr/>
        </p:nvSpPr>
        <p:spPr>
          <a:xfrm>
            <a:off x="18128419" y="8363394"/>
            <a:ext cx="7888389" cy="908305"/>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212121"/>
              </a:buClr>
              <a:buSzPts val="3200"/>
              <a:buFont typeface="Montserrat"/>
              <a:buNone/>
            </a:pPr>
            <a:r>
              <a:rPr lang="en-US" sz="3200" u="none" strike="noStrike" cap="none" dirty="0">
                <a:solidFill>
                  <a:srgbClr val="212121"/>
                </a:solidFill>
                <a:latin typeface="Helvetica" pitchFamily="2" charset="0"/>
                <a:ea typeface="Montserrat"/>
                <a:cs typeface="Montserrat"/>
                <a:sym typeface="Montserrat"/>
              </a:rPr>
              <a:t>DESIGNED, DEVELOPED</a:t>
            </a:r>
            <a:br>
              <a:rPr lang="en-US" sz="3200" u="none" strike="noStrike" cap="none" dirty="0">
                <a:solidFill>
                  <a:srgbClr val="212121"/>
                </a:solidFill>
                <a:latin typeface="Helvetica" pitchFamily="2" charset="0"/>
                <a:ea typeface="Montserrat"/>
                <a:cs typeface="Montserrat"/>
                <a:sym typeface="Montserrat"/>
              </a:rPr>
            </a:br>
            <a:r>
              <a:rPr lang="en-US" sz="3200" u="none" strike="noStrike" cap="none" dirty="0">
                <a:solidFill>
                  <a:srgbClr val="212121"/>
                </a:solidFill>
                <a:latin typeface="Helvetica" pitchFamily="2" charset="0"/>
                <a:ea typeface="Montserrat"/>
                <a:cs typeface="Montserrat"/>
                <a:sym typeface="Montserrat"/>
              </a:rPr>
              <a:t>AND MADE IN THE USA</a:t>
            </a:r>
            <a:endParaRPr sz="3200" u="none" strike="noStrike" cap="none" dirty="0">
              <a:solidFill>
                <a:srgbClr val="212121"/>
              </a:solidFill>
              <a:latin typeface="Helvetica" pitchFamily="2" charset="0"/>
              <a:ea typeface="Montserrat"/>
              <a:cs typeface="Montserrat"/>
              <a:sym typeface="Montserrat"/>
            </a:endParaRPr>
          </a:p>
        </p:txBody>
      </p:sp>
      <p:pic>
        <p:nvPicPr>
          <p:cNvPr id="48" name="Google Shape;48;p3"/>
          <p:cNvPicPr preferRelativeResize="0"/>
          <p:nvPr/>
        </p:nvPicPr>
        <p:blipFill rotWithShape="1">
          <a:blip r:embed="rId4">
            <a:alphaModFix amt="43000"/>
          </a:blip>
          <a:srcRect/>
          <a:stretch/>
        </p:blipFill>
        <p:spPr>
          <a:xfrm>
            <a:off x="650093" y="691350"/>
            <a:ext cx="3112988" cy="435993"/>
          </a:xfrm>
          <a:prstGeom prst="rect">
            <a:avLst/>
          </a:prstGeom>
          <a:noFill/>
          <a:ln>
            <a:noFill/>
          </a:ln>
        </p:spPr>
      </p:pic>
      <p:sp>
        <p:nvSpPr>
          <p:cNvPr id="49" name="Google Shape;49;p3"/>
          <p:cNvSpPr/>
          <p:nvPr/>
        </p:nvSpPr>
        <p:spPr>
          <a:xfrm>
            <a:off x="765592" y="8361871"/>
            <a:ext cx="15027724" cy="762001"/>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VUZIX HQ AND MANUFACTURING FACILITY</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ROCHESTER, NEW YORK</a:t>
            </a:r>
            <a:endParaRPr sz="3600" u="none" strike="noStrike" cap="none" dirty="0">
              <a:solidFill>
                <a:srgbClr val="212121"/>
              </a:solidFill>
              <a:latin typeface="Helvetica" pitchFamily="2" charset="0"/>
              <a:ea typeface="Montserrat"/>
              <a:cs typeface="Montserrat"/>
              <a:sym typeface="Montserrat"/>
            </a:endParaRPr>
          </a:p>
        </p:txBody>
      </p:sp>
      <p:pic>
        <p:nvPicPr>
          <p:cNvPr id="50" name="Google Shape;50;p3" descr="Shape&#10;&#10;Description automatically generated with medium confidence"/>
          <p:cNvPicPr preferRelativeResize="0"/>
          <p:nvPr/>
        </p:nvPicPr>
        <p:blipFill rotWithShape="1">
          <a:blip r:embed="rId5">
            <a:alphaModFix/>
          </a:blip>
          <a:srcRect/>
          <a:stretch/>
        </p:blipFill>
        <p:spPr>
          <a:xfrm>
            <a:off x="15958243" y="8493443"/>
            <a:ext cx="1945187" cy="1022288"/>
          </a:xfrm>
          <a:prstGeom prst="rect">
            <a:avLst/>
          </a:prstGeom>
          <a:noFill/>
          <a:ln>
            <a:noFill/>
          </a:ln>
        </p:spPr>
      </p:pic>
      <p:pic>
        <p:nvPicPr>
          <p:cNvPr id="51" name="Google Shape;51;p3" descr="Shape&#10;&#10;Description automatically generated"/>
          <p:cNvPicPr preferRelativeResize="0"/>
          <p:nvPr/>
        </p:nvPicPr>
        <p:blipFill rotWithShape="1">
          <a:blip r:embed="rId6">
            <a:alphaModFix/>
          </a:blip>
          <a:srcRect/>
          <a:stretch/>
        </p:blipFill>
        <p:spPr>
          <a:xfrm>
            <a:off x="-44970" y="-29980"/>
            <a:ext cx="24523908" cy="18496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pic>
        <p:nvPicPr>
          <p:cNvPr id="926" name="Google Shape;926;p18"/>
          <p:cNvPicPr preferRelativeResize="0"/>
          <p:nvPr/>
        </p:nvPicPr>
        <p:blipFill rotWithShape="1">
          <a:blip r:embed="rId3">
            <a:alphaModFix/>
          </a:blip>
          <a:srcRect/>
          <a:stretch/>
        </p:blipFill>
        <p:spPr>
          <a:xfrm>
            <a:off x="2386636" y="4499286"/>
            <a:ext cx="20882995" cy="6937061"/>
          </a:xfrm>
          <a:prstGeom prst="rect">
            <a:avLst/>
          </a:prstGeom>
          <a:noFill/>
          <a:ln>
            <a:noFill/>
          </a:ln>
        </p:spPr>
      </p:pic>
      <p:sp>
        <p:nvSpPr>
          <p:cNvPr id="927" name="Google Shape;927;p18"/>
          <p:cNvSpPr txBox="1"/>
          <p:nvPr/>
        </p:nvSpPr>
        <p:spPr>
          <a:xfrm>
            <a:off x="18492077" y="980126"/>
            <a:ext cx="4915500" cy="843300"/>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686F75"/>
              </a:buClr>
              <a:buSzPts val="4800"/>
              <a:buFont typeface="Montserrat SemiBold"/>
              <a:buNone/>
            </a:pPr>
            <a:r>
              <a:rPr lang="en-US" sz="5600" u="none" strike="noStrike" cap="none" dirty="0">
                <a:solidFill>
                  <a:srgbClr val="686F75"/>
                </a:solidFill>
                <a:latin typeface="Helvetica" pitchFamily="2" charset="0"/>
                <a:ea typeface="Helvetica Neue"/>
                <a:cs typeface="Helvetica Neue"/>
                <a:sym typeface="Helvetica Neue"/>
              </a:rPr>
              <a:t>Our Products</a:t>
            </a:r>
            <a:endParaRPr sz="2200" u="none" strike="noStrike" cap="none" dirty="0">
              <a:solidFill>
                <a:srgbClr val="000000"/>
              </a:solidFill>
              <a:latin typeface="Helvetica" pitchFamily="2" charset="0"/>
              <a:ea typeface="Helvetica Neue"/>
              <a:cs typeface="Helvetica Neue"/>
              <a:sym typeface="Helvetica Neue"/>
            </a:endParaRPr>
          </a:p>
        </p:txBody>
      </p:sp>
      <p:grpSp>
        <p:nvGrpSpPr>
          <p:cNvPr id="928" name="Google Shape;928;p18"/>
          <p:cNvGrpSpPr/>
          <p:nvPr/>
        </p:nvGrpSpPr>
        <p:grpSpPr>
          <a:xfrm>
            <a:off x="3068247" y="4058263"/>
            <a:ext cx="19813641" cy="8401743"/>
            <a:chOff x="3068247" y="4058263"/>
            <a:chExt cx="19813641" cy="8401743"/>
          </a:xfrm>
        </p:grpSpPr>
        <p:sp>
          <p:nvSpPr>
            <p:cNvPr id="929" name="Google Shape;929;p18"/>
            <p:cNvSpPr txBox="1"/>
            <p:nvPr/>
          </p:nvSpPr>
          <p:spPr>
            <a:xfrm>
              <a:off x="6729409" y="10148867"/>
              <a:ext cx="5036445" cy="116527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606062"/>
                </a:buClr>
                <a:buSzPts val="2800"/>
                <a:buFont typeface="Helvetica Neue Light"/>
                <a:buNone/>
              </a:pPr>
              <a: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t>Stay aware and hands-free with voice commands.</a:t>
              </a:r>
              <a:endParaRPr sz="1400" b="0" i="0" u="none" strike="noStrike" cap="none" dirty="0">
                <a:solidFill>
                  <a:srgbClr val="000000"/>
                </a:solidFill>
                <a:latin typeface="Arial"/>
                <a:ea typeface="Arial"/>
                <a:cs typeface="Arial"/>
                <a:sym typeface="Arial"/>
              </a:endParaRPr>
            </a:p>
          </p:txBody>
        </p:sp>
        <p:sp>
          <p:nvSpPr>
            <p:cNvPr id="930" name="Google Shape;930;p18"/>
            <p:cNvSpPr txBox="1"/>
            <p:nvPr/>
          </p:nvSpPr>
          <p:spPr>
            <a:xfrm>
              <a:off x="13924750" y="11294734"/>
              <a:ext cx="8377632" cy="116527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606062"/>
                </a:buClr>
                <a:buSzPts val="2800"/>
                <a:buFont typeface="Helvetica Neue Light"/>
                <a:buNone/>
              </a:pPr>
              <a: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t>Crystal-clear sound even</a:t>
              </a:r>
              <a:b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br>
              <a: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t>in noisy environments.</a:t>
              </a:r>
              <a:endParaRPr sz="1400" b="0" i="0" u="none" strike="noStrike" cap="none" dirty="0">
                <a:solidFill>
                  <a:srgbClr val="000000"/>
                </a:solidFill>
                <a:latin typeface="Arial"/>
                <a:ea typeface="Arial"/>
                <a:cs typeface="Arial"/>
                <a:sym typeface="Arial"/>
              </a:endParaRPr>
            </a:p>
          </p:txBody>
        </p:sp>
        <p:sp>
          <p:nvSpPr>
            <p:cNvPr id="931" name="Google Shape;931;p18"/>
            <p:cNvSpPr txBox="1"/>
            <p:nvPr/>
          </p:nvSpPr>
          <p:spPr>
            <a:xfrm>
              <a:off x="3875050" y="4058263"/>
              <a:ext cx="5036445" cy="116527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606062"/>
                </a:buClr>
                <a:buSzPts val="2800"/>
                <a:buFont typeface="Helvetica Neue Light"/>
                <a:buNone/>
              </a:pPr>
              <a: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t>The power to stream, scan, and share for hours on end.</a:t>
              </a:r>
              <a:endParaRPr sz="1400" b="0" i="0" u="none" strike="noStrike" cap="none" dirty="0">
                <a:solidFill>
                  <a:srgbClr val="000000"/>
                </a:solidFill>
                <a:latin typeface="Arial"/>
                <a:ea typeface="Arial"/>
                <a:cs typeface="Arial"/>
                <a:sym typeface="Arial"/>
              </a:endParaRPr>
            </a:p>
          </p:txBody>
        </p:sp>
        <p:grpSp>
          <p:nvGrpSpPr>
            <p:cNvPr id="932" name="Google Shape;932;p18"/>
            <p:cNvGrpSpPr/>
            <p:nvPr/>
          </p:nvGrpSpPr>
          <p:grpSpPr>
            <a:xfrm>
              <a:off x="16154118" y="4428050"/>
              <a:ext cx="6727770" cy="1126422"/>
              <a:chOff x="16154118" y="4428050"/>
              <a:chExt cx="6727770" cy="1126422"/>
            </a:xfrm>
          </p:grpSpPr>
          <p:sp>
            <p:nvSpPr>
              <p:cNvPr id="933" name="Google Shape;933;p18"/>
              <p:cNvSpPr txBox="1"/>
              <p:nvPr/>
            </p:nvSpPr>
            <p:spPr>
              <a:xfrm>
                <a:off x="17090063" y="4428050"/>
                <a:ext cx="5791825" cy="1126422"/>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606062"/>
                  </a:buClr>
                  <a:buSzPts val="2800"/>
                  <a:buFont typeface="Helvetica Neue Light"/>
                  <a:buNone/>
                </a:pPr>
                <a:r>
                  <a:rPr lang="en-US" sz="2800" u="none" strike="noStrike" cap="none" dirty="0">
                    <a:solidFill>
                      <a:srgbClr val="606062"/>
                    </a:solidFill>
                    <a:latin typeface="Helvetica Light" panose="020B0403020202020204" pitchFamily="34" charset="0"/>
                    <a:ea typeface="Helvetica Neue Light"/>
                    <a:cs typeface="Helvetica Neue Light"/>
                    <a:sym typeface="Helvetica Neue Light"/>
                  </a:rPr>
                  <a:t>Ultrabright waveguide technology that has defined an industry.</a:t>
                </a:r>
                <a:endParaRPr sz="1400" b="0" i="0" u="none" strike="noStrike" cap="none" dirty="0">
                  <a:solidFill>
                    <a:srgbClr val="000000"/>
                  </a:solidFill>
                  <a:latin typeface="Arial"/>
                  <a:ea typeface="Arial"/>
                  <a:cs typeface="Arial"/>
                  <a:sym typeface="Arial"/>
                </a:endParaRPr>
              </a:p>
            </p:txBody>
          </p:sp>
          <p:pic>
            <p:nvPicPr>
              <p:cNvPr id="934" name="Google Shape;934;p18"/>
              <p:cNvPicPr preferRelativeResize="0"/>
              <p:nvPr/>
            </p:nvPicPr>
            <p:blipFill rotWithShape="1">
              <a:blip r:embed="rId4">
                <a:alphaModFix/>
              </a:blip>
              <a:srcRect/>
              <a:stretch/>
            </p:blipFill>
            <p:spPr>
              <a:xfrm>
                <a:off x="16154118" y="4640899"/>
                <a:ext cx="645709" cy="697366"/>
              </a:xfrm>
              <a:prstGeom prst="rect">
                <a:avLst/>
              </a:prstGeom>
              <a:noFill/>
              <a:ln>
                <a:noFill/>
              </a:ln>
            </p:spPr>
          </p:pic>
        </p:grpSp>
        <p:pic>
          <p:nvPicPr>
            <p:cNvPr id="935" name="Google Shape;935;p18"/>
            <p:cNvPicPr preferRelativeResize="0"/>
            <p:nvPr/>
          </p:nvPicPr>
          <p:blipFill rotWithShape="1">
            <a:blip r:embed="rId5">
              <a:alphaModFix/>
            </a:blip>
            <a:srcRect/>
            <a:stretch/>
          </p:blipFill>
          <p:spPr>
            <a:xfrm>
              <a:off x="3068247" y="4256377"/>
              <a:ext cx="516567" cy="749022"/>
            </a:xfrm>
            <a:prstGeom prst="rect">
              <a:avLst/>
            </a:prstGeom>
            <a:noFill/>
            <a:ln>
              <a:noFill/>
            </a:ln>
          </p:spPr>
        </p:pic>
        <p:pic>
          <p:nvPicPr>
            <p:cNvPr id="936" name="Google Shape;936;p18"/>
            <p:cNvPicPr preferRelativeResize="0"/>
            <p:nvPr/>
          </p:nvPicPr>
          <p:blipFill rotWithShape="1">
            <a:blip r:embed="rId6">
              <a:alphaModFix/>
            </a:blip>
            <a:srcRect/>
            <a:stretch/>
          </p:blipFill>
          <p:spPr>
            <a:xfrm>
              <a:off x="5559381" y="10301473"/>
              <a:ext cx="852336" cy="697366"/>
            </a:xfrm>
            <a:prstGeom prst="rect">
              <a:avLst/>
            </a:prstGeom>
            <a:noFill/>
            <a:ln>
              <a:noFill/>
            </a:ln>
          </p:spPr>
        </p:pic>
        <p:pic>
          <p:nvPicPr>
            <p:cNvPr id="937" name="Google Shape;937;p18"/>
            <p:cNvPicPr preferRelativeResize="0"/>
            <p:nvPr/>
          </p:nvPicPr>
          <p:blipFill rotWithShape="1">
            <a:blip r:embed="rId7">
              <a:alphaModFix/>
            </a:blip>
            <a:srcRect/>
            <a:stretch/>
          </p:blipFill>
          <p:spPr>
            <a:xfrm>
              <a:off x="12618148" y="11456754"/>
              <a:ext cx="1033134" cy="826508"/>
            </a:xfrm>
            <a:prstGeom prst="rect">
              <a:avLst/>
            </a:prstGeom>
            <a:noFill/>
            <a:ln>
              <a:noFill/>
            </a:ln>
          </p:spPr>
        </p:pic>
      </p:grpSp>
      <p:pic>
        <p:nvPicPr>
          <p:cNvPr id="938" name="Google Shape;938;p18" descr="Shape&#10;&#10;Description automatically generated"/>
          <p:cNvPicPr preferRelativeResize="0"/>
          <p:nvPr/>
        </p:nvPicPr>
        <p:blipFill rotWithShape="1">
          <a:blip r:embed="rId8">
            <a:alphaModFix/>
          </a:blip>
          <a:srcRect/>
          <a:stretch/>
        </p:blipFill>
        <p:spPr>
          <a:xfrm>
            <a:off x="-44970" y="-29980"/>
            <a:ext cx="24523908" cy="184964"/>
          </a:xfrm>
          <a:prstGeom prst="rect">
            <a:avLst/>
          </a:prstGeom>
          <a:noFill/>
          <a:ln>
            <a:noFill/>
          </a:ln>
        </p:spPr>
      </p:pic>
      <p:pic>
        <p:nvPicPr>
          <p:cNvPr id="939" name="Google Shape;939;p18"/>
          <p:cNvPicPr preferRelativeResize="0"/>
          <p:nvPr/>
        </p:nvPicPr>
        <p:blipFill rotWithShape="1">
          <a:blip r:embed="rId9">
            <a:alphaModFix/>
          </a:blip>
          <a:srcRect/>
          <a:stretch/>
        </p:blipFill>
        <p:spPr>
          <a:xfrm>
            <a:off x="1180445" y="980131"/>
            <a:ext cx="6632032" cy="1649477"/>
          </a:xfrm>
          <a:prstGeom prst="rect">
            <a:avLst/>
          </a:prstGeom>
          <a:noFill/>
          <a:ln>
            <a:noFill/>
          </a:ln>
        </p:spPr>
      </p:pic>
      <p:pic>
        <p:nvPicPr>
          <p:cNvPr id="940" name="Google Shape;940;p18" descr="Shape&#10;&#10;Description automatically generated"/>
          <p:cNvPicPr preferRelativeResize="0"/>
          <p:nvPr/>
        </p:nvPicPr>
        <p:blipFill rotWithShape="1">
          <a:blip r:embed="rId8">
            <a:alphaModFix/>
          </a:blip>
          <a:srcRect/>
          <a:stretch/>
        </p:blipFill>
        <p:spPr>
          <a:xfrm>
            <a:off x="-44970" y="13559020"/>
            <a:ext cx="24523908" cy="18496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pic>
        <p:nvPicPr>
          <p:cNvPr id="945" name="Google Shape;945;p19"/>
          <p:cNvPicPr preferRelativeResize="0">
            <a:picLocks noGrp="1"/>
          </p:cNvPicPr>
          <p:nvPr>
            <p:ph type="pic" idx="2"/>
          </p:nvPr>
        </p:nvPicPr>
        <p:blipFill>
          <a:blip r:embed="rId3"/>
          <a:srcRect t="14" b="14"/>
          <a:stretch/>
        </p:blipFill>
        <p:spPr>
          <a:prstGeom prst="rect">
            <a:avLst/>
          </a:prstGeom>
          <a:solidFill>
            <a:schemeClr val="lt2"/>
          </a:solidFill>
          <a:ln>
            <a:noFill/>
          </a:ln>
        </p:spPr>
      </p:pic>
      <p:sp>
        <p:nvSpPr>
          <p:cNvPr id="946" name="Google Shape;946;p19"/>
          <p:cNvSpPr/>
          <p:nvPr/>
        </p:nvSpPr>
        <p:spPr>
          <a:xfrm>
            <a:off x="1229990" y="2856306"/>
            <a:ext cx="9147576" cy="1012628"/>
          </a:xfrm>
          <a:prstGeom prst="rect">
            <a:avLst/>
          </a:prstGeom>
          <a:noFill/>
          <a:ln>
            <a:noFill/>
          </a:ln>
        </p:spPr>
        <p:txBody>
          <a:bodyPr spcFirstLastPara="1" wrap="square" lIns="50800" tIns="50800" rIns="50800" bIns="50800" anchor="ctr" anchorCtr="0">
            <a:noAutofit/>
          </a:bodyPr>
          <a:lstStyle/>
          <a:p>
            <a:pPr marL="0" marR="0" lvl="0" indent="0" algn="l" rtl="0">
              <a:lnSpc>
                <a:spcPct val="100000"/>
              </a:lnSpc>
              <a:spcBef>
                <a:spcPts val="0"/>
              </a:spcBef>
              <a:spcAft>
                <a:spcPts val="0"/>
              </a:spcAft>
              <a:buClr>
                <a:srgbClr val="212121"/>
              </a:buClr>
              <a:buSzPts val="8000"/>
              <a:buFont typeface="Montserrat"/>
              <a:buNone/>
            </a:pPr>
            <a:r>
              <a:rPr lang="en-US" sz="8000" u="none" strike="noStrike" cap="none" dirty="0">
                <a:solidFill>
                  <a:srgbClr val="212121"/>
                </a:solidFill>
                <a:latin typeface="Helvetica" pitchFamily="2" charset="0"/>
                <a:ea typeface="Helvetica Neue"/>
                <a:cs typeface="Helvetica Neue"/>
                <a:sym typeface="Helvetica Neue"/>
              </a:rPr>
              <a:t>Next generation technologies and products</a:t>
            </a:r>
            <a:endParaRPr sz="8000" u="none" strike="noStrike" cap="none" dirty="0">
              <a:solidFill>
                <a:srgbClr val="212121"/>
              </a:solidFill>
              <a:latin typeface="Helvetica" pitchFamily="2" charset="0"/>
              <a:ea typeface="Helvetica Neue"/>
              <a:cs typeface="Helvetica Neue"/>
              <a:sym typeface="Helvetica Neue"/>
            </a:endParaRPr>
          </a:p>
        </p:txBody>
      </p:sp>
      <p:sp>
        <p:nvSpPr>
          <p:cNvPr id="947" name="Google Shape;947;p19"/>
          <p:cNvSpPr/>
          <p:nvPr/>
        </p:nvSpPr>
        <p:spPr>
          <a:xfrm>
            <a:off x="4086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chemeClr val="dk1"/>
              </a:buClr>
              <a:buSzPts val="1800"/>
              <a:buFont typeface="Montserrat"/>
              <a:buNone/>
            </a:pPr>
            <a:r>
              <a:rPr lang="en-US" sz="1800" u="none" strike="noStrike" cap="none" dirty="0">
                <a:solidFill>
                  <a:schemeClr val="dk1"/>
                </a:solidFill>
                <a:latin typeface="Helvetica" pitchFamily="2" charset="0"/>
                <a:ea typeface="Montserrat"/>
                <a:cs typeface="Montserrat"/>
                <a:sym typeface="Montserrat"/>
              </a:rPr>
              <a:t>NASDAQ: VUZI   WWW.VUZIX.COM</a:t>
            </a:r>
            <a:endParaRPr sz="1800" u="none" strike="noStrike" cap="none" dirty="0">
              <a:solidFill>
                <a:schemeClr val="dk1"/>
              </a:solidFill>
              <a:latin typeface="Helvetica" pitchFamily="2" charset="0"/>
              <a:ea typeface="Montserrat"/>
              <a:cs typeface="Montserrat"/>
              <a:sym typeface="Montserrat"/>
            </a:endParaRPr>
          </a:p>
        </p:txBody>
      </p:sp>
      <p:pic>
        <p:nvPicPr>
          <p:cNvPr id="948" name="Google Shape;948;p19"/>
          <p:cNvPicPr preferRelativeResize="0"/>
          <p:nvPr/>
        </p:nvPicPr>
        <p:blipFill rotWithShape="1">
          <a:blip r:embed="rId4">
            <a:alphaModFix amt="43000"/>
          </a:blip>
          <a:srcRect/>
          <a:stretch/>
        </p:blipFill>
        <p:spPr>
          <a:xfrm>
            <a:off x="650093" y="12578550"/>
            <a:ext cx="3112988" cy="435993"/>
          </a:xfrm>
          <a:prstGeom prst="rect">
            <a:avLst/>
          </a:prstGeom>
          <a:noFill/>
          <a:ln>
            <a:noFill/>
          </a:ln>
        </p:spPr>
      </p:pic>
      <p:pic>
        <p:nvPicPr>
          <p:cNvPr id="949" name="Google Shape;949;p19" descr="Shape&#10;&#10;Description automatically generated"/>
          <p:cNvPicPr preferRelativeResize="0"/>
          <p:nvPr/>
        </p:nvPicPr>
        <p:blipFill rotWithShape="1">
          <a:blip r:embed="rId5">
            <a:alphaModFix/>
          </a:blip>
          <a:srcRect/>
          <a:stretch/>
        </p:blipFill>
        <p:spPr>
          <a:xfrm>
            <a:off x="-44970" y="-29980"/>
            <a:ext cx="24523908" cy="184964"/>
          </a:xfrm>
          <a:prstGeom prst="rect">
            <a:avLst/>
          </a:prstGeom>
          <a:noFill/>
          <a:ln>
            <a:noFill/>
          </a:ln>
        </p:spPr>
      </p:pic>
      <p:sp>
        <p:nvSpPr>
          <p:cNvPr id="950" name="Google Shape;950;p19"/>
          <p:cNvSpPr/>
          <p:nvPr/>
        </p:nvSpPr>
        <p:spPr>
          <a:xfrm>
            <a:off x="1229990" y="5914510"/>
            <a:ext cx="8114732" cy="295009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212121"/>
              </a:buClr>
              <a:buSzPts val="4800"/>
              <a:buFont typeface="Montserrat"/>
              <a:buNone/>
            </a:pPr>
            <a:r>
              <a:rPr lang="en-US" sz="4800" u="none" strike="noStrike" cap="none" dirty="0">
                <a:solidFill>
                  <a:srgbClr val="212121"/>
                </a:solidFill>
                <a:latin typeface="Helvetica" pitchFamily="2" charset="0"/>
                <a:ea typeface="Helvetica Neue"/>
                <a:cs typeface="Helvetica Neue"/>
                <a:sym typeface="Helvetica Neue"/>
              </a:rPr>
              <a:t>AR glasses solutions around display and optics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951" name="Google Shape;951;p19"/>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SemiBold"/>
              <a:buNone/>
            </a:pPr>
            <a:r>
              <a:rPr lang="en-US" sz="4800" b="1" u="none" strike="noStrike" cap="none" dirty="0">
                <a:solidFill>
                  <a:srgbClr val="FAFDFF"/>
                </a:solidFill>
                <a:latin typeface="Helvetica" pitchFamily="2" charset="0"/>
                <a:ea typeface="Montserrat SemiBold"/>
                <a:cs typeface="Montserrat SemiBold"/>
                <a:sym typeface="Montserrat SemiBold"/>
              </a:rPr>
              <a:t>Our Products</a:t>
            </a:r>
            <a:endParaRPr sz="1400" b="0" i="0" u="none" strike="noStrike" cap="none" dirty="0">
              <a:solidFill>
                <a:srgbClr val="000000"/>
              </a:solidFill>
              <a:latin typeface="Arial"/>
              <a:ea typeface="Arial"/>
              <a:cs typeface="Arial"/>
              <a:sym typeface="Arial"/>
            </a:endParaRPr>
          </a:p>
        </p:txBody>
      </p:sp>
      <p:sp>
        <p:nvSpPr>
          <p:cNvPr id="4" name="Google Shape;950;p19">
            <a:extLst>
              <a:ext uri="{FF2B5EF4-FFF2-40B4-BE49-F238E27FC236}">
                <a16:creationId xmlns:a16="http://schemas.microsoft.com/office/drawing/2014/main" id="{9F5B401A-D385-C3EB-A6CA-D170CE93BFFC}"/>
              </a:ext>
            </a:extLst>
          </p:cNvPr>
          <p:cNvSpPr/>
          <p:nvPr/>
        </p:nvSpPr>
        <p:spPr>
          <a:xfrm rot="16200000">
            <a:off x="8231140" y="6342354"/>
            <a:ext cx="7971687" cy="1671975"/>
          </a:xfrm>
          <a:prstGeom prst="rect">
            <a:avLst/>
          </a:prstGeom>
          <a:noFill/>
          <a:ln>
            <a:noFill/>
          </a:ln>
        </p:spPr>
        <p:txBody>
          <a:bodyPr spcFirstLastPara="1" wrap="square" lIns="50800" tIns="50800" rIns="50800" bIns="50800" anchor="t" anchorCtr="0">
            <a:noAutofit/>
          </a:bodyPr>
          <a:lstStyle/>
          <a:p>
            <a:pPr marL="0" marR="0" lvl="0" indent="0" algn="ctr" rtl="0">
              <a:lnSpc>
                <a:spcPct val="100000"/>
              </a:lnSpc>
              <a:spcBef>
                <a:spcPts val="0"/>
              </a:spcBef>
              <a:spcAft>
                <a:spcPts val="0"/>
              </a:spcAft>
              <a:buClr>
                <a:srgbClr val="212121"/>
              </a:buClr>
              <a:buSzPts val="4800"/>
              <a:buFont typeface="Montserrat"/>
              <a:buNone/>
            </a:pPr>
            <a:r>
              <a:rPr lang="en-US" sz="9600" u="none" strike="noStrike" cap="none" dirty="0">
                <a:solidFill>
                  <a:srgbClr val="212121"/>
                </a:solidFill>
                <a:latin typeface="Helvetica" pitchFamily="2" charset="0"/>
                <a:ea typeface="Helvetica Neue"/>
                <a:cs typeface="Helvetica Neue"/>
                <a:sym typeface="Helvetica Neue"/>
              </a:rPr>
              <a:t>Coming soon!</a:t>
            </a:r>
            <a:endParaRPr sz="9600" u="none" strike="noStrike" cap="none" dirty="0">
              <a:solidFill>
                <a:srgbClr val="000000"/>
              </a:solidFill>
              <a:latin typeface="Helvetica" pitchFamily="2" charset="0"/>
              <a:ea typeface="Helvetica Neue"/>
              <a:cs typeface="Helvetica Neue"/>
              <a:sym typeface="Helvetica Neue"/>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55"/>
        <p:cNvGrpSpPr/>
        <p:nvPr/>
      </p:nvGrpSpPr>
      <p:grpSpPr>
        <a:xfrm>
          <a:off x="0" y="0"/>
          <a:ext cx="0" cy="0"/>
          <a:chOff x="0" y="0"/>
          <a:chExt cx="0" cy="0"/>
        </a:xfrm>
      </p:grpSpPr>
      <p:pic>
        <p:nvPicPr>
          <p:cNvPr id="956" name="Google Shape;956;p20" descr="Shape&#10;&#10;Description automatically generated"/>
          <p:cNvPicPr preferRelativeResize="0"/>
          <p:nvPr/>
        </p:nvPicPr>
        <p:blipFill rotWithShape="1">
          <a:blip r:embed="rId3">
            <a:alphaModFix/>
          </a:blip>
          <a:srcRect b="70980"/>
          <a:stretch/>
        </p:blipFill>
        <p:spPr>
          <a:xfrm>
            <a:off x="11074400" y="-29981"/>
            <a:ext cx="13309600" cy="13816084"/>
          </a:xfrm>
          <a:prstGeom prst="rect">
            <a:avLst/>
          </a:prstGeom>
          <a:noFill/>
          <a:ln>
            <a:noFill/>
          </a:ln>
        </p:spPr>
      </p:pic>
      <p:sp>
        <p:nvSpPr>
          <p:cNvPr id="957" name="Google Shape;957;p20"/>
          <p:cNvSpPr/>
          <p:nvPr/>
        </p:nvSpPr>
        <p:spPr>
          <a:xfrm>
            <a:off x="4086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chemeClr val="dk1"/>
              </a:buClr>
              <a:buSzPts val="1800"/>
              <a:buFont typeface="Montserrat"/>
              <a:buNone/>
            </a:pPr>
            <a:r>
              <a:rPr lang="en-US" sz="1800" u="none" strike="noStrike" cap="none" dirty="0">
                <a:solidFill>
                  <a:schemeClr val="dk1"/>
                </a:solidFill>
                <a:latin typeface="Helvetica" pitchFamily="2" charset="0"/>
                <a:ea typeface="Montserrat"/>
                <a:cs typeface="Montserrat"/>
                <a:sym typeface="Montserrat"/>
              </a:rPr>
              <a:t>NASDAQ: VUZI   WWW.VUZIX.COM</a:t>
            </a:r>
            <a:endParaRPr sz="1800" u="none" strike="noStrike" cap="none" dirty="0">
              <a:solidFill>
                <a:schemeClr val="dk1"/>
              </a:solidFill>
              <a:latin typeface="Helvetica" pitchFamily="2" charset="0"/>
              <a:ea typeface="Montserrat"/>
              <a:cs typeface="Montserrat"/>
              <a:sym typeface="Montserrat"/>
            </a:endParaRPr>
          </a:p>
        </p:txBody>
      </p:sp>
      <p:pic>
        <p:nvPicPr>
          <p:cNvPr id="958" name="Google Shape;958;p20"/>
          <p:cNvPicPr preferRelativeResize="0"/>
          <p:nvPr/>
        </p:nvPicPr>
        <p:blipFill rotWithShape="1">
          <a:blip r:embed="rId4">
            <a:alphaModFix amt="43000"/>
          </a:blip>
          <a:srcRect/>
          <a:stretch/>
        </p:blipFill>
        <p:spPr>
          <a:xfrm>
            <a:off x="650093" y="12578550"/>
            <a:ext cx="3112988" cy="435993"/>
          </a:xfrm>
          <a:prstGeom prst="rect">
            <a:avLst/>
          </a:prstGeom>
          <a:noFill/>
          <a:ln>
            <a:noFill/>
          </a:ln>
        </p:spPr>
      </p:pic>
      <p:sp>
        <p:nvSpPr>
          <p:cNvPr id="959" name="Google Shape;959;p20"/>
          <p:cNvSpPr/>
          <p:nvPr/>
        </p:nvSpPr>
        <p:spPr>
          <a:xfrm>
            <a:off x="1229990" y="1797850"/>
            <a:ext cx="14035410" cy="1452266"/>
          </a:xfrm>
          <a:prstGeom prst="rect">
            <a:avLst/>
          </a:prstGeom>
          <a:noFill/>
          <a:ln>
            <a:noFill/>
          </a:ln>
        </p:spPr>
        <p:txBody>
          <a:bodyPr spcFirstLastPara="1" wrap="square" lIns="50800" tIns="50800" rIns="50800" bIns="50800" anchor="ctr" anchorCtr="0">
            <a:noAutofit/>
          </a:bodyPr>
          <a:lstStyle/>
          <a:p>
            <a:pPr marL="0" marR="0" lvl="0" indent="0" algn="l" rtl="0">
              <a:lnSpc>
                <a:spcPct val="100000"/>
              </a:lnSpc>
              <a:spcBef>
                <a:spcPts val="0"/>
              </a:spcBef>
              <a:spcAft>
                <a:spcPts val="0"/>
              </a:spcAft>
              <a:buClr>
                <a:srgbClr val="212121"/>
              </a:buClr>
              <a:buSzPts val="9600"/>
              <a:buFont typeface="Montserrat"/>
              <a:buNone/>
            </a:pPr>
            <a:r>
              <a:rPr lang="en-US" sz="9600" u="none" strike="noStrike" cap="none" dirty="0">
                <a:solidFill>
                  <a:srgbClr val="212121"/>
                </a:solidFill>
                <a:latin typeface="Helvetica" pitchFamily="2" charset="0"/>
                <a:ea typeface="Helvetica Neue"/>
                <a:cs typeface="Helvetica Neue"/>
                <a:sym typeface="Helvetica Neue"/>
              </a:rPr>
              <a:t>Intellectual</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212121"/>
              </a:buClr>
              <a:buSzPts val="9600"/>
              <a:buFont typeface="Montserrat"/>
              <a:buNone/>
            </a:pPr>
            <a:r>
              <a:rPr lang="en-US" sz="9600" u="none" strike="noStrike" cap="none" dirty="0">
                <a:solidFill>
                  <a:srgbClr val="212121"/>
                </a:solidFill>
                <a:latin typeface="Helvetica" pitchFamily="2" charset="0"/>
                <a:ea typeface="Helvetica Neue"/>
                <a:cs typeface="Helvetica Neue"/>
                <a:sym typeface="Helvetica Neue"/>
              </a:rPr>
              <a:t>Property</a:t>
            </a:r>
            <a:endParaRPr sz="1400" u="none" strike="noStrike" cap="none" dirty="0">
              <a:solidFill>
                <a:srgbClr val="000000"/>
              </a:solidFill>
              <a:latin typeface="Helvetica" pitchFamily="2" charset="0"/>
              <a:ea typeface="Helvetica Neue"/>
              <a:cs typeface="Helvetica Neue"/>
              <a:sym typeface="Helvetica Neue"/>
            </a:endParaRPr>
          </a:p>
        </p:txBody>
      </p:sp>
      <p:graphicFrame>
        <p:nvGraphicFramePr>
          <p:cNvPr id="960" name="Google Shape;960;p20"/>
          <p:cNvGraphicFramePr/>
          <p:nvPr/>
        </p:nvGraphicFramePr>
        <p:xfrm>
          <a:off x="12192000" y="3955117"/>
          <a:ext cx="11292210" cy="8252950"/>
        </p:xfrm>
        <a:graphic>
          <a:graphicData uri="http://schemas.openxmlformats.org/drawingml/2006/chart">
            <c:chart xmlns:c="http://schemas.openxmlformats.org/drawingml/2006/chart" xmlns:r="http://schemas.openxmlformats.org/officeDocument/2006/relationships" r:id="rId5"/>
          </a:graphicData>
        </a:graphic>
      </p:graphicFrame>
      <p:sp>
        <p:nvSpPr>
          <p:cNvPr id="961" name="Google Shape;961;p20"/>
          <p:cNvSpPr/>
          <p:nvPr/>
        </p:nvSpPr>
        <p:spPr>
          <a:xfrm>
            <a:off x="12343404" y="2523983"/>
            <a:ext cx="11040202" cy="757090"/>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FAFDFF"/>
              </a:buClr>
              <a:buSzPts val="3600"/>
              <a:buFont typeface="Montserrat"/>
              <a:buNone/>
            </a:pPr>
            <a:r>
              <a:rPr lang="en-US" sz="3600" u="none" strike="noStrike" cap="none" dirty="0">
                <a:solidFill>
                  <a:srgbClr val="FAFDFF"/>
                </a:solidFill>
                <a:latin typeface="Helvetica" pitchFamily="2" charset="0"/>
                <a:ea typeface="Montserrat"/>
                <a:cs typeface="Montserrat"/>
                <a:sym typeface="Montserrat"/>
              </a:rPr>
              <a:t>VUZIX PATENTS AND PATENTS PENDING</a:t>
            </a:r>
            <a:endParaRPr sz="1400" b="0" i="0" u="none" strike="noStrike" cap="none" dirty="0">
              <a:solidFill>
                <a:srgbClr val="000000"/>
              </a:solidFill>
              <a:latin typeface="Arial"/>
              <a:ea typeface="Arial"/>
              <a:cs typeface="Arial"/>
              <a:sym typeface="Arial"/>
            </a:endParaRPr>
          </a:p>
        </p:txBody>
      </p:sp>
      <p:sp>
        <p:nvSpPr>
          <p:cNvPr id="962" name="Google Shape;962;p20"/>
          <p:cNvSpPr/>
          <p:nvPr/>
        </p:nvSpPr>
        <p:spPr>
          <a:xfrm>
            <a:off x="1229990" y="4773740"/>
            <a:ext cx="8114732" cy="2950090"/>
          </a:xfrm>
          <a:prstGeom prst="rect">
            <a:avLst/>
          </a:prstGeom>
          <a:noFill/>
          <a:ln>
            <a:noFill/>
          </a:ln>
        </p:spPr>
        <p:txBody>
          <a:bodyPr spcFirstLastPara="1" wrap="square" lIns="50800" tIns="50800" rIns="50800" bIns="50800" anchor="t" anchorCtr="0">
            <a:noAutofit/>
          </a:bodyPr>
          <a:lstStyle/>
          <a:p>
            <a:pPr marL="0" marR="0" lvl="0" indent="0" algn="l" rtl="0">
              <a:lnSpc>
                <a:spcPct val="100000"/>
              </a:lnSpc>
              <a:spcBef>
                <a:spcPts val="0"/>
              </a:spcBef>
              <a:spcAft>
                <a:spcPts val="0"/>
              </a:spcAft>
              <a:buClr>
                <a:srgbClr val="212121"/>
              </a:buClr>
              <a:buSzPts val="4400"/>
              <a:buFont typeface="Montserrat"/>
              <a:buNone/>
            </a:pPr>
            <a:r>
              <a:rPr lang="en-US" sz="4400" u="none" strike="noStrike" cap="none" dirty="0">
                <a:solidFill>
                  <a:srgbClr val="212121"/>
                </a:solidFill>
                <a:latin typeface="Helvetica" pitchFamily="2" charset="0"/>
                <a:ea typeface="Helvetica Neue"/>
                <a:cs typeface="Helvetica Neue"/>
                <a:sym typeface="Helvetica Neue"/>
              </a:rPr>
              <a:t>278 patents and patents pending, versus 90 patents four years ago and up 60 from one ago.</a:t>
            </a:r>
            <a:endParaRPr sz="1400" u="none" strike="noStrike" cap="none" dirty="0">
              <a:solidFill>
                <a:srgbClr val="000000"/>
              </a:solidFill>
              <a:latin typeface="Helvetica" pitchFamily="2" charset="0"/>
              <a:ea typeface="Helvetica Neue"/>
              <a:cs typeface="Helvetica Neue"/>
              <a:sym typeface="Helvetica Neue"/>
            </a:endParaRPr>
          </a:p>
        </p:txBody>
      </p:sp>
      <p:sp>
        <p:nvSpPr>
          <p:cNvPr id="963" name="Google Shape;963;p20"/>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SemiBold"/>
              <a:buNone/>
            </a:pPr>
            <a:r>
              <a:rPr lang="en-US" sz="4800" b="1" u="none" strike="noStrike" cap="none" dirty="0">
                <a:solidFill>
                  <a:srgbClr val="FAFDFF"/>
                </a:solidFill>
                <a:latin typeface="Helvetica" pitchFamily="2" charset="0"/>
                <a:ea typeface="Montserrat SemiBold"/>
                <a:cs typeface="Montserrat SemiBold"/>
                <a:sym typeface="Montserrat SemiBold"/>
              </a:rPr>
              <a:t>Our Products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67"/>
        <p:cNvGrpSpPr/>
        <p:nvPr/>
      </p:nvGrpSpPr>
      <p:grpSpPr>
        <a:xfrm>
          <a:off x="0" y="0"/>
          <a:ext cx="0" cy="0"/>
          <a:chOff x="0" y="0"/>
          <a:chExt cx="0" cy="0"/>
        </a:xfrm>
      </p:grpSpPr>
      <p:pic>
        <p:nvPicPr>
          <p:cNvPr id="968" name="Google Shape;968;p21" descr="Shape&#10;&#10;Description automatically generated"/>
          <p:cNvPicPr preferRelativeResize="0"/>
          <p:nvPr/>
        </p:nvPicPr>
        <p:blipFill rotWithShape="1">
          <a:blip r:embed="rId3">
            <a:alphaModFix/>
          </a:blip>
          <a:srcRect b="70980"/>
          <a:stretch/>
        </p:blipFill>
        <p:spPr>
          <a:xfrm>
            <a:off x="11074400" y="-29981"/>
            <a:ext cx="13309600" cy="13816084"/>
          </a:xfrm>
          <a:prstGeom prst="rect">
            <a:avLst/>
          </a:prstGeom>
          <a:noFill/>
          <a:ln>
            <a:noFill/>
          </a:ln>
        </p:spPr>
      </p:pic>
      <p:sp>
        <p:nvSpPr>
          <p:cNvPr id="969" name="Google Shape;969;p21"/>
          <p:cNvSpPr txBox="1">
            <a:spLocks noGrp="1"/>
          </p:cNvSpPr>
          <p:nvPr>
            <p:ph type="sldNum" idx="12"/>
          </p:nvPr>
        </p:nvSpPr>
        <p:spPr>
          <a:xfrm>
            <a:off x="21848960" y="12319000"/>
            <a:ext cx="312015" cy="1136721"/>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797979"/>
              </a:buClr>
              <a:buSzPts val="2800"/>
              <a:buFont typeface="Helvetica Neue Light"/>
              <a:buNone/>
            </a:pPr>
            <a:fld id="{00000000-1234-1234-1234-123412341234}" type="slidenum">
              <a:rPr lang="en-US"/>
              <a:t>33</a:t>
            </a:fld>
            <a:endParaRPr dirty="0"/>
          </a:p>
        </p:txBody>
      </p:sp>
      <p:sp>
        <p:nvSpPr>
          <p:cNvPr id="970" name="Google Shape;970;p21"/>
          <p:cNvSpPr/>
          <p:nvPr/>
        </p:nvSpPr>
        <p:spPr>
          <a:xfrm>
            <a:off x="1232373" y="3294162"/>
            <a:ext cx="9145193" cy="571500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5E5E5E"/>
              </a:buClr>
              <a:buSzPts val="3600"/>
              <a:buFont typeface="Montserrat"/>
              <a:buNone/>
            </a:pPr>
            <a:r>
              <a:rPr lang="en-US" sz="3600" u="none" strike="noStrike" cap="none" dirty="0">
                <a:solidFill>
                  <a:srgbClr val="5E5E5E"/>
                </a:solidFill>
                <a:latin typeface="Helvetica" pitchFamily="2" charset="0"/>
                <a:ea typeface="Helvetica Neue"/>
                <a:cs typeface="Helvetica Neue"/>
                <a:sym typeface="Helvetica Neue"/>
              </a:rPr>
              <a:t>Our smart glasses and component technologies are the result of extensive research, design, and development by OUR team</a:t>
            </a:r>
            <a:r>
              <a:rPr lang="en-US" sz="3600" u="none" strike="noStrike" cap="none" dirty="0">
                <a:solidFill>
                  <a:srgbClr val="000000"/>
                </a:solidFill>
                <a:latin typeface="Helvetica" pitchFamily="2" charset="0"/>
                <a:ea typeface="Helvetica Neue"/>
                <a:cs typeface="Helvetica Neue"/>
                <a:sym typeface="Helvetica Neue"/>
              </a:rPr>
              <a:t> – no one else does this!</a:t>
            </a:r>
            <a:br>
              <a:rPr lang="en-US" sz="3600" u="none" strike="noStrike" cap="none" dirty="0">
                <a:solidFill>
                  <a:srgbClr val="000000"/>
                </a:solidFill>
                <a:latin typeface="Helvetica" pitchFamily="2" charset="0"/>
                <a:ea typeface="Helvetica Neue"/>
                <a:cs typeface="Helvetica Neue"/>
                <a:sym typeface="Helvetica Neue"/>
              </a:rPr>
            </a:br>
            <a:br>
              <a:rPr lang="en-US" sz="3600" u="none" strike="noStrike" cap="none" dirty="0">
                <a:solidFill>
                  <a:srgbClr val="000000"/>
                </a:solidFill>
                <a:latin typeface="Helvetica" pitchFamily="2" charset="0"/>
                <a:ea typeface="Helvetica Neue"/>
                <a:cs typeface="Helvetica Neue"/>
                <a:sym typeface="Helvetica Neue"/>
              </a:rPr>
            </a:br>
            <a:r>
              <a:rPr lang="en-US" sz="3600" u="none" strike="noStrike" cap="none" dirty="0">
                <a:solidFill>
                  <a:srgbClr val="5E5E5E"/>
                </a:solidFill>
                <a:latin typeface="Helvetica" pitchFamily="2" charset="0"/>
                <a:ea typeface="Helvetica Neue"/>
                <a:cs typeface="Helvetica Neue"/>
                <a:sym typeface="Helvetica Neue"/>
              </a:rPr>
              <a:t>Our advanced display engines, manufactured by </a:t>
            </a:r>
            <a:r>
              <a:rPr lang="en-US" sz="3600" u="none" strike="noStrike" cap="none" dirty="0" err="1">
                <a:solidFill>
                  <a:srgbClr val="5E5E5E"/>
                </a:solidFill>
                <a:latin typeface="Helvetica" pitchFamily="2" charset="0"/>
                <a:ea typeface="Helvetica Neue"/>
                <a:cs typeface="Helvetica Neue"/>
                <a:sym typeface="Helvetica Neue"/>
              </a:rPr>
              <a:t>Vuzix</a:t>
            </a:r>
            <a:r>
              <a:rPr lang="en-US" sz="3600" u="none" strike="noStrike" cap="none" dirty="0">
                <a:solidFill>
                  <a:srgbClr val="5E5E5E"/>
                </a:solidFill>
                <a:latin typeface="Helvetica" pitchFamily="2" charset="0"/>
                <a:ea typeface="Helvetica Neue"/>
                <a:cs typeface="Helvetica Neue"/>
                <a:sym typeface="Helvetica Neue"/>
              </a:rPr>
              <a:t> and available for client custom solutions, present breakthrough performance advantages in power consumption and optical metrics, and represent the next step in waveguide technology.</a:t>
            </a:r>
            <a:endParaRPr sz="3600" u="none" strike="noStrike" cap="none" dirty="0">
              <a:solidFill>
                <a:srgbClr val="000000"/>
              </a:solidFill>
              <a:latin typeface="Helvetica" pitchFamily="2" charset="0"/>
              <a:ea typeface="Helvetica Neue"/>
              <a:cs typeface="Helvetica Neue"/>
              <a:sym typeface="Helvetica Neue"/>
            </a:endParaRPr>
          </a:p>
        </p:txBody>
      </p:sp>
      <p:sp>
        <p:nvSpPr>
          <p:cNvPr id="971" name="Google Shape;971;p21"/>
          <p:cNvSpPr/>
          <p:nvPr/>
        </p:nvSpPr>
        <p:spPr>
          <a:xfrm>
            <a:off x="4086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chemeClr val="dk1"/>
              </a:buClr>
              <a:buSzPts val="1800"/>
              <a:buFont typeface="Montserrat"/>
              <a:buNone/>
            </a:pPr>
            <a:r>
              <a:rPr lang="en-US" sz="1800" u="none" strike="noStrike" cap="none" dirty="0">
                <a:solidFill>
                  <a:schemeClr val="dk1"/>
                </a:solidFill>
                <a:latin typeface="Helvetica" pitchFamily="2" charset="0"/>
                <a:ea typeface="Montserrat"/>
                <a:cs typeface="Montserrat"/>
                <a:sym typeface="Montserrat"/>
              </a:rPr>
              <a:t>NASDAQ: VUZI   WWW.VUZIX.COM</a:t>
            </a:r>
            <a:endParaRPr sz="1800" u="none" strike="noStrike" cap="none" dirty="0">
              <a:solidFill>
                <a:schemeClr val="dk1"/>
              </a:solidFill>
              <a:latin typeface="Helvetica" pitchFamily="2" charset="0"/>
              <a:ea typeface="Montserrat"/>
              <a:cs typeface="Montserrat"/>
              <a:sym typeface="Montserrat"/>
            </a:endParaRPr>
          </a:p>
        </p:txBody>
      </p:sp>
      <p:pic>
        <p:nvPicPr>
          <p:cNvPr id="972" name="Google Shape;972;p21"/>
          <p:cNvPicPr preferRelativeResize="0"/>
          <p:nvPr/>
        </p:nvPicPr>
        <p:blipFill rotWithShape="1">
          <a:blip r:embed="rId4">
            <a:alphaModFix amt="43000"/>
          </a:blip>
          <a:srcRect/>
          <a:stretch/>
        </p:blipFill>
        <p:spPr>
          <a:xfrm>
            <a:off x="650093" y="12578550"/>
            <a:ext cx="3112988" cy="435993"/>
          </a:xfrm>
          <a:prstGeom prst="rect">
            <a:avLst/>
          </a:prstGeom>
          <a:noFill/>
          <a:ln>
            <a:noFill/>
          </a:ln>
        </p:spPr>
      </p:pic>
      <p:sp>
        <p:nvSpPr>
          <p:cNvPr id="973" name="Google Shape;973;p21"/>
          <p:cNvSpPr/>
          <p:nvPr/>
        </p:nvSpPr>
        <p:spPr>
          <a:xfrm>
            <a:off x="1229990" y="1519534"/>
            <a:ext cx="9147576" cy="1012628"/>
          </a:xfrm>
          <a:prstGeom prst="rect">
            <a:avLst/>
          </a:prstGeom>
          <a:noFill/>
          <a:ln>
            <a:noFill/>
          </a:ln>
        </p:spPr>
        <p:txBody>
          <a:bodyPr spcFirstLastPara="1" wrap="square" lIns="50800" tIns="50800" rIns="50800" bIns="50800" anchor="ctr" anchorCtr="0">
            <a:noAutofit/>
          </a:bodyPr>
          <a:lstStyle/>
          <a:p>
            <a:pPr marL="0" marR="0" lvl="0" indent="0" algn="l" rtl="0">
              <a:lnSpc>
                <a:spcPct val="78333"/>
              </a:lnSpc>
              <a:spcBef>
                <a:spcPts val="0"/>
              </a:spcBef>
              <a:spcAft>
                <a:spcPts val="0"/>
              </a:spcAft>
              <a:buClr>
                <a:srgbClr val="212121"/>
              </a:buClr>
              <a:buSzPts val="9600"/>
              <a:buFont typeface="Montserrat"/>
              <a:buNone/>
            </a:pPr>
            <a:r>
              <a:rPr lang="en-US" sz="9600" u="none" strike="noStrike" cap="none" dirty="0" err="1">
                <a:solidFill>
                  <a:srgbClr val="212121"/>
                </a:solidFill>
                <a:latin typeface="Helvetica" pitchFamily="2" charset="0"/>
                <a:ea typeface="Helvetica Neue"/>
                <a:cs typeface="Helvetica Neue"/>
                <a:sym typeface="Helvetica Neue"/>
              </a:rPr>
              <a:t>Vuzix</a:t>
            </a:r>
            <a:r>
              <a:rPr lang="en-US" sz="9600" u="none" strike="noStrike" cap="none" dirty="0">
                <a:solidFill>
                  <a:srgbClr val="212121"/>
                </a:solidFill>
                <a:latin typeface="Helvetica" pitchFamily="2" charset="0"/>
                <a:ea typeface="Helvetica Neue"/>
                <a:cs typeface="Helvetica Neue"/>
                <a:sym typeface="Helvetica Neue"/>
              </a:rPr>
              <a:t> OEM</a:t>
            </a:r>
            <a:endParaRPr sz="9600" u="none" strike="noStrike" cap="none" dirty="0">
              <a:solidFill>
                <a:srgbClr val="212121"/>
              </a:solidFill>
              <a:latin typeface="Helvetica" pitchFamily="2" charset="0"/>
              <a:ea typeface="Helvetica Neue"/>
              <a:cs typeface="Helvetica Neue"/>
              <a:sym typeface="Helvetica Neue"/>
            </a:endParaRPr>
          </a:p>
        </p:txBody>
      </p:sp>
      <p:sp>
        <p:nvSpPr>
          <p:cNvPr id="974" name="Google Shape;974;p21"/>
          <p:cNvSpPr/>
          <p:nvPr/>
        </p:nvSpPr>
        <p:spPr>
          <a:xfrm>
            <a:off x="12979400" y="3067248"/>
            <a:ext cx="9968975" cy="5715000"/>
          </a:xfrm>
          <a:prstGeom prst="rect">
            <a:avLst/>
          </a:prstGeom>
          <a:noFill/>
          <a:ln>
            <a:noFill/>
          </a:ln>
        </p:spPr>
        <p:txBody>
          <a:bodyPr spcFirstLastPara="1" wrap="square" lIns="50800" tIns="50800" rIns="50800" bIns="50800" anchor="t" anchorCtr="0">
            <a:noAutofit/>
          </a:bodyPr>
          <a:lstStyle/>
          <a:p>
            <a:pPr marL="457200" marR="0" lvl="0" indent="-457200" algn="l" rtl="0">
              <a:lnSpc>
                <a:spcPct val="120000"/>
              </a:lnSpc>
              <a:spcBef>
                <a:spcPts val="0"/>
              </a:spcBef>
              <a:spcAft>
                <a:spcPts val="0"/>
              </a:spcAft>
              <a:buClr>
                <a:srgbClr val="FAFDFF"/>
              </a:buClr>
              <a:buSzPts val="4800"/>
              <a:buFont typeface="Helvetica Neue"/>
              <a:buChar char="•"/>
            </a:pPr>
            <a:r>
              <a:rPr lang="en-US" sz="4800" u="none" strike="noStrike" cap="none" dirty="0">
                <a:solidFill>
                  <a:srgbClr val="FAFDFF"/>
                </a:solidFill>
                <a:latin typeface="Helvetica" pitchFamily="2" charset="0"/>
                <a:ea typeface="Helvetica Neue"/>
                <a:cs typeface="Helvetica Neue"/>
                <a:sym typeface="Helvetica Neue"/>
              </a:rPr>
              <a:t>We’ve been building optical components for 25 years</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20000"/>
              </a:lnSpc>
              <a:spcBef>
                <a:spcPts val="7100"/>
              </a:spcBef>
              <a:spcAft>
                <a:spcPts val="0"/>
              </a:spcAft>
              <a:buClr>
                <a:srgbClr val="FAFDFF"/>
              </a:buClr>
              <a:buSzPts val="4800"/>
              <a:buFont typeface="Helvetica Neue"/>
              <a:buChar char="•"/>
            </a:pPr>
            <a:r>
              <a:rPr lang="en-US" sz="4800" u="none" strike="noStrike" cap="none" dirty="0">
                <a:solidFill>
                  <a:srgbClr val="FAFDFF"/>
                </a:solidFill>
                <a:latin typeface="Helvetica" pitchFamily="2" charset="0"/>
                <a:ea typeface="Helvetica Neue"/>
                <a:cs typeface="Helvetica Neue"/>
                <a:sym typeface="Helvetica Neue"/>
              </a:rPr>
              <a:t>Our waveguides defined the industry and are protected by an immense IP portfolio</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20000"/>
              </a:lnSpc>
              <a:spcBef>
                <a:spcPts val="7100"/>
              </a:spcBef>
              <a:spcAft>
                <a:spcPts val="0"/>
              </a:spcAft>
              <a:buClr>
                <a:srgbClr val="FAFDFF"/>
              </a:buClr>
              <a:buSzPts val="4800"/>
              <a:buFont typeface="Helvetica Neue"/>
              <a:buChar char="•"/>
            </a:pPr>
            <a:r>
              <a:rPr lang="en-US" sz="4800" u="none" strike="noStrike" cap="none" dirty="0">
                <a:solidFill>
                  <a:srgbClr val="FAFDFF"/>
                </a:solidFill>
                <a:latin typeface="Helvetica" pitchFamily="2" charset="0"/>
                <a:ea typeface="Helvetica Neue"/>
                <a:cs typeface="Helvetica Neue"/>
                <a:sym typeface="Helvetica Neue"/>
              </a:rPr>
              <a:t>Our </a:t>
            </a:r>
            <a:r>
              <a:rPr lang="en-US" sz="4800" u="none" strike="noStrike" cap="none" dirty="0" err="1">
                <a:solidFill>
                  <a:srgbClr val="FAFDFF"/>
                </a:solidFill>
                <a:latin typeface="Helvetica" pitchFamily="2" charset="0"/>
                <a:ea typeface="Helvetica Neue"/>
                <a:cs typeface="Helvetica Neue"/>
                <a:sym typeface="Helvetica Neue"/>
              </a:rPr>
              <a:t>microLED</a:t>
            </a:r>
            <a:r>
              <a:rPr lang="en-US" sz="4800" u="none" strike="noStrike" cap="none" dirty="0">
                <a:solidFill>
                  <a:srgbClr val="FAFDFF"/>
                </a:solidFill>
                <a:latin typeface="Helvetica" pitchFamily="2" charset="0"/>
                <a:ea typeface="Helvetica Neue"/>
                <a:cs typeface="Helvetica Neue"/>
                <a:sym typeface="Helvetica Neue"/>
              </a:rPr>
              <a:t> projector is the tiniest in the world and is used by a host of brands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975" name="Google Shape;975;p21"/>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SemiBold"/>
              <a:buNone/>
            </a:pPr>
            <a:r>
              <a:rPr lang="en-US" sz="4800" b="1" u="none" strike="noStrike" cap="none" dirty="0">
                <a:solidFill>
                  <a:srgbClr val="FAFDFF"/>
                </a:solidFill>
                <a:latin typeface="Helvetica" pitchFamily="2" charset="0"/>
                <a:ea typeface="Montserrat SemiBold"/>
                <a:cs typeface="Montserrat SemiBold"/>
                <a:sym typeface="Montserrat SemiBold"/>
              </a:rPr>
              <a:t>Our Products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22"/>
          <p:cNvSpPr txBox="1"/>
          <p:nvPr/>
        </p:nvSpPr>
        <p:spPr>
          <a:xfrm>
            <a:off x="668381" y="1663709"/>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212121"/>
              </a:buClr>
              <a:buSzPts val="9600"/>
              <a:buFont typeface="Montserrat Medium"/>
              <a:buNone/>
            </a:pPr>
            <a:r>
              <a:rPr lang="en-US" sz="9600" u="none" strike="noStrike" cap="none" dirty="0">
                <a:solidFill>
                  <a:srgbClr val="212121"/>
                </a:solidFill>
                <a:latin typeface="Helvetica" pitchFamily="2" charset="0"/>
                <a:ea typeface="Helvetica Neue"/>
                <a:cs typeface="Helvetica Neue"/>
                <a:sym typeface="Helvetica Neue"/>
              </a:rPr>
              <a:t>In the Workforce</a:t>
            </a:r>
            <a:endParaRPr sz="9600" u="none" strike="noStrike" cap="none" dirty="0">
              <a:solidFill>
                <a:srgbClr val="212121"/>
              </a:solidFill>
              <a:latin typeface="Helvetica" pitchFamily="2" charset="0"/>
              <a:ea typeface="Helvetica Neue"/>
              <a:cs typeface="Helvetica Neue"/>
              <a:sym typeface="Helvetica Neue"/>
            </a:endParaRPr>
          </a:p>
        </p:txBody>
      </p:sp>
      <p:pic>
        <p:nvPicPr>
          <p:cNvPr id="981" name="Google Shape;981;p22"/>
          <p:cNvPicPr preferRelativeResize="0"/>
          <p:nvPr/>
        </p:nvPicPr>
        <p:blipFill rotWithShape="1">
          <a:blip r:embed="rId3">
            <a:alphaModFix amt="43000"/>
          </a:blip>
          <a:srcRect/>
          <a:stretch/>
        </p:blipFill>
        <p:spPr>
          <a:xfrm>
            <a:off x="650093" y="691350"/>
            <a:ext cx="3112988" cy="435993"/>
          </a:xfrm>
          <a:prstGeom prst="rect">
            <a:avLst/>
          </a:prstGeom>
          <a:noFill/>
          <a:ln>
            <a:noFill/>
          </a:ln>
        </p:spPr>
      </p:pic>
      <p:pic>
        <p:nvPicPr>
          <p:cNvPr id="982" name="Google Shape;982;p22" descr="Shape&#10;&#10;Description automatically generated"/>
          <p:cNvPicPr preferRelativeResize="0"/>
          <p:nvPr/>
        </p:nvPicPr>
        <p:blipFill rotWithShape="1">
          <a:blip r:embed="rId4">
            <a:alphaModFix/>
          </a:blip>
          <a:srcRect/>
          <a:stretch/>
        </p:blipFill>
        <p:spPr>
          <a:xfrm>
            <a:off x="-44970" y="-29980"/>
            <a:ext cx="24523908" cy="184964"/>
          </a:xfrm>
          <a:prstGeom prst="rect">
            <a:avLst/>
          </a:prstGeom>
          <a:noFill/>
          <a:ln>
            <a:noFill/>
          </a:ln>
        </p:spPr>
      </p:pic>
      <p:pic>
        <p:nvPicPr>
          <p:cNvPr id="983" name="Google Shape;983;p22" descr="A person wearing a safety vest and headphones in a warehouse&#10;&#10;Description automatically generated with low confidence"/>
          <p:cNvPicPr preferRelativeResize="0"/>
          <p:nvPr/>
        </p:nvPicPr>
        <p:blipFill rotWithShape="1">
          <a:blip r:embed="rId5">
            <a:alphaModFix/>
          </a:blip>
          <a:srcRect l="59960" t="8160" r="3436" b="3241"/>
          <a:stretch/>
        </p:blipFill>
        <p:spPr>
          <a:xfrm>
            <a:off x="16607221" y="3749038"/>
            <a:ext cx="7776779" cy="10126524"/>
          </a:xfrm>
          <a:prstGeom prst="rect">
            <a:avLst/>
          </a:prstGeom>
          <a:noFill/>
          <a:ln>
            <a:noFill/>
          </a:ln>
        </p:spPr>
      </p:pic>
      <p:pic>
        <p:nvPicPr>
          <p:cNvPr id="984" name="Google Shape;984;p22" descr="A person wearing a police uniform&#10;&#10;Description automatically generated with medium confidence"/>
          <p:cNvPicPr preferRelativeResize="0"/>
          <p:nvPr/>
        </p:nvPicPr>
        <p:blipFill rotWithShape="1">
          <a:blip r:embed="rId6">
            <a:alphaModFix/>
          </a:blip>
          <a:srcRect l="10451" t="18725" r="6212" b="3024"/>
          <a:stretch/>
        </p:blipFill>
        <p:spPr>
          <a:xfrm>
            <a:off x="8377621" y="3749038"/>
            <a:ext cx="8229600" cy="10126524"/>
          </a:xfrm>
          <a:prstGeom prst="rect">
            <a:avLst/>
          </a:prstGeom>
          <a:noFill/>
          <a:ln>
            <a:noFill/>
          </a:ln>
        </p:spPr>
      </p:pic>
      <p:pic>
        <p:nvPicPr>
          <p:cNvPr id="985" name="Google Shape;985;p22" descr="A person wearing glasses&#10;&#10;Description automatically generated with low confidence"/>
          <p:cNvPicPr preferRelativeResize="0"/>
          <p:nvPr/>
        </p:nvPicPr>
        <p:blipFill rotWithShape="1">
          <a:blip r:embed="rId7">
            <a:alphaModFix/>
          </a:blip>
          <a:srcRect l="17026" t="16468" b="19926"/>
          <a:stretch/>
        </p:blipFill>
        <p:spPr>
          <a:xfrm>
            <a:off x="0" y="3749038"/>
            <a:ext cx="8377621" cy="1012652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pic>
        <p:nvPicPr>
          <p:cNvPr id="990" name="Google Shape;990;p47" descr="Shape&#10;&#10;Description automatically generated"/>
          <p:cNvPicPr preferRelativeResize="0"/>
          <p:nvPr/>
        </p:nvPicPr>
        <p:blipFill rotWithShape="1">
          <a:blip r:embed="rId3">
            <a:alphaModFix/>
          </a:blip>
          <a:srcRect/>
          <a:stretch/>
        </p:blipFill>
        <p:spPr>
          <a:xfrm>
            <a:off x="-44970" y="-29980"/>
            <a:ext cx="24523908" cy="13791800"/>
          </a:xfrm>
          <a:prstGeom prst="rect">
            <a:avLst/>
          </a:prstGeom>
          <a:noFill/>
          <a:ln>
            <a:noFill/>
          </a:ln>
        </p:spPr>
      </p:pic>
      <p:pic>
        <p:nvPicPr>
          <p:cNvPr id="991" name="Google Shape;991;p47"/>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992" name="Google Shape;992;p47"/>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1" indent="0" algn="r" rtl="0">
              <a:lnSpc>
                <a:spcPct val="80000"/>
              </a:lnSpc>
              <a:spcBef>
                <a:spcPts val="0"/>
              </a:spcBef>
              <a:spcAft>
                <a:spcPts val="0"/>
              </a:spcAft>
              <a:buClr>
                <a:srgbClr val="000000"/>
              </a:buClr>
              <a:buSzPts val="4800"/>
              <a:buFont typeface="Arial"/>
              <a:buNone/>
            </a:pPr>
            <a:r>
              <a:rPr lang="en-US" sz="5200" u="none" strike="noStrike" cap="none" dirty="0">
                <a:solidFill>
                  <a:srgbClr val="FAFDFF"/>
                </a:solidFill>
                <a:latin typeface="Helvetica" pitchFamily="2" charset="0"/>
                <a:ea typeface="Helvetica Neue"/>
                <a:cs typeface="Helvetica Neue"/>
                <a:sym typeface="Helvetica Neue"/>
              </a:rPr>
              <a:t>In the Workforce</a:t>
            </a:r>
            <a:endParaRPr sz="1800" u="none" strike="noStrike" cap="none" dirty="0">
              <a:solidFill>
                <a:srgbClr val="000000"/>
              </a:solidFill>
              <a:latin typeface="Helvetica" pitchFamily="2" charset="0"/>
              <a:ea typeface="Helvetica Neue"/>
              <a:cs typeface="Helvetica Neue"/>
              <a:sym typeface="Helvetica Neue"/>
            </a:endParaRPr>
          </a:p>
        </p:txBody>
      </p:sp>
      <p:sp>
        <p:nvSpPr>
          <p:cNvPr id="993" name="Google Shape;993;p47"/>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994" name="Google Shape;994;p47"/>
          <p:cNvSpPr/>
          <p:nvPr/>
        </p:nvSpPr>
        <p:spPr>
          <a:xfrm>
            <a:off x="257423" y="6858000"/>
            <a:ext cx="6089480" cy="28187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Warehouse Logistics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2667"/>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Barcode Scanning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Order Picking &amp; Fulfillment</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Video Recording</a:t>
            </a:r>
            <a:endParaRPr sz="1400" u="none" strike="noStrike" cap="none" dirty="0">
              <a:solidFill>
                <a:srgbClr val="000000"/>
              </a:solidFill>
              <a:latin typeface="Helvetica" pitchFamily="2" charset="0"/>
              <a:ea typeface="Helvetica Neue"/>
              <a:cs typeface="Helvetica Neue"/>
              <a:sym typeface="Helvetica Neue"/>
            </a:endParaRPr>
          </a:p>
        </p:txBody>
      </p:sp>
      <p:sp>
        <p:nvSpPr>
          <p:cNvPr id="995" name="Google Shape;995;p47"/>
          <p:cNvSpPr/>
          <p:nvPr/>
        </p:nvSpPr>
        <p:spPr>
          <a:xfrm>
            <a:off x="18077967" y="6902889"/>
            <a:ext cx="6080173" cy="35983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Tele-Medicine</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2667"/>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Remote Video &amp; Recording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Procedure Assistance</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Pharmaceuticals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733"/>
              <a:buFont typeface="Arial"/>
              <a:buNone/>
            </a:pPr>
            <a:endParaRPr sz="3733" u="none" strike="noStrike" cap="none" dirty="0">
              <a:solidFill>
                <a:srgbClr val="E9E9E9"/>
              </a:solidFill>
              <a:latin typeface="Helvetica" pitchFamily="2" charset="0"/>
              <a:ea typeface="Helvetica Neue"/>
              <a:cs typeface="Helvetica Neue"/>
              <a:sym typeface="Helvetica Neue"/>
            </a:endParaRPr>
          </a:p>
        </p:txBody>
      </p:sp>
      <p:sp>
        <p:nvSpPr>
          <p:cNvPr id="996" name="Google Shape;996;p47"/>
          <p:cNvSpPr/>
          <p:nvPr/>
        </p:nvSpPr>
        <p:spPr>
          <a:xfrm>
            <a:off x="18050660" y="3323904"/>
            <a:ext cx="6096000" cy="26135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Manufacturing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2667"/>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Work Instructions</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Video/Step Confirmation</a:t>
            </a:r>
            <a:br>
              <a:rPr lang="en-US" sz="3200" u="none" strike="noStrike" cap="none" dirty="0">
                <a:solidFill>
                  <a:srgbClr val="E9E9E9"/>
                </a:solidFill>
                <a:latin typeface="Helvetica" pitchFamily="2" charset="0"/>
                <a:ea typeface="Helvetica Neue"/>
                <a:cs typeface="Helvetica Neue"/>
                <a:sym typeface="Helvetica Neue"/>
              </a:rPr>
            </a:br>
            <a:r>
              <a:rPr lang="en-US" sz="3200" u="none" strike="noStrike" cap="none" dirty="0">
                <a:solidFill>
                  <a:srgbClr val="E9E9E9"/>
                </a:solidFill>
                <a:latin typeface="Helvetica" pitchFamily="2" charset="0"/>
                <a:ea typeface="Helvetica Neue"/>
                <a:cs typeface="Helvetica Neue"/>
                <a:sym typeface="Helvetica Neue"/>
              </a:rPr>
              <a:t>&amp; Quality Assurance</a:t>
            </a:r>
            <a:endParaRPr sz="1400" u="none" strike="noStrike" cap="none" dirty="0">
              <a:solidFill>
                <a:srgbClr val="000000"/>
              </a:solidFill>
              <a:latin typeface="Helvetica" pitchFamily="2" charset="0"/>
              <a:ea typeface="Helvetica Neue"/>
              <a:cs typeface="Helvetica Neue"/>
              <a:sym typeface="Helvetica Neue"/>
            </a:endParaRPr>
          </a:p>
        </p:txBody>
      </p:sp>
      <p:sp>
        <p:nvSpPr>
          <p:cNvPr id="997" name="Google Shape;997;p47"/>
          <p:cNvSpPr/>
          <p:nvPr/>
        </p:nvSpPr>
        <p:spPr>
          <a:xfrm>
            <a:off x="143655" y="3092608"/>
            <a:ext cx="6096000" cy="28187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AECM</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2667"/>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Remote Support</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Field Service</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160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Training &amp; Collaboration</a:t>
            </a:r>
            <a:endParaRPr sz="1400" u="none" strike="noStrike" cap="none" dirty="0">
              <a:solidFill>
                <a:srgbClr val="000000"/>
              </a:solidFill>
              <a:latin typeface="Helvetica" pitchFamily="2" charset="0"/>
              <a:ea typeface="Helvetica Neue"/>
              <a:cs typeface="Helvetica Neue"/>
              <a:sym typeface="Helvetica Neue"/>
            </a:endParaRPr>
          </a:p>
        </p:txBody>
      </p:sp>
      <p:cxnSp>
        <p:nvCxnSpPr>
          <p:cNvPr id="998" name="Google Shape;998;p47"/>
          <p:cNvCxnSpPr/>
          <p:nvPr/>
        </p:nvCxnSpPr>
        <p:spPr>
          <a:xfrm>
            <a:off x="12058917" y="2913572"/>
            <a:ext cx="6500" cy="8508115"/>
          </a:xfrm>
          <a:prstGeom prst="straightConnector1">
            <a:avLst/>
          </a:prstGeom>
          <a:noFill/>
          <a:ln w="38100" cap="flat" cmpd="sng">
            <a:solidFill>
              <a:schemeClr val="dk1"/>
            </a:solidFill>
            <a:prstDash val="solid"/>
            <a:round/>
            <a:headEnd type="none" w="sm" len="sm"/>
            <a:tailEnd type="none" w="sm" len="sm"/>
          </a:ln>
          <a:effectLst>
            <a:outerShdw blurRad="40000" dist="23000" dir="5400000" rotWithShape="0">
              <a:srgbClr val="000000">
                <a:alpha val="34117"/>
              </a:srgbClr>
            </a:outerShdw>
          </a:effectLst>
        </p:spPr>
      </p:cxnSp>
      <p:pic>
        <p:nvPicPr>
          <p:cNvPr id="999" name="Google Shape;999;p47"/>
          <p:cNvPicPr preferRelativeResize="0"/>
          <p:nvPr/>
        </p:nvPicPr>
        <p:blipFill rotWithShape="1">
          <a:blip r:embed="rId5">
            <a:alphaModFix/>
          </a:blip>
          <a:srcRect t="33230" r="51000" b="15213"/>
          <a:stretch/>
        </p:blipFill>
        <p:spPr>
          <a:xfrm flipH="1">
            <a:off x="5969432" y="2921903"/>
            <a:ext cx="6089485" cy="3657600"/>
          </a:xfrm>
          <a:prstGeom prst="rect">
            <a:avLst/>
          </a:prstGeom>
          <a:noFill/>
          <a:ln>
            <a:noFill/>
          </a:ln>
        </p:spPr>
      </p:pic>
      <p:pic>
        <p:nvPicPr>
          <p:cNvPr id="1000" name="Google Shape;1000;p47"/>
          <p:cNvPicPr preferRelativeResize="0"/>
          <p:nvPr/>
        </p:nvPicPr>
        <p:blipFill rotWithShape="1">
          <a:blip r:embed="rId6">
            <a:alphaModFix/>
          </a:blip>
          <a:srcRect l="50447" t="28209" r="1305" b="20273"/>
          <a:stretch/>
        </p:blipFill>
        <p:spPr>
          <a:xfrm>
            <a:off x="12065418" y="2913572"/>
            <a:ext cx="6089483" cy="3657600"/>
          </a:xfrm>
          <a:prstGeom prst="rect">
            <a:avLst/>
          </a:prstGeom>
          <a:noFill/>
          <a:ln>
            <a:noFill/>
          </a:ln>
        </p:spPr>
      </p:pic>
      <p:pic>
        <p:nvPicPr>
          <p:cNvPr id="1001" name="Google Shape;1001;p47"/>
          <p:cNvPicPr preferRelativeResize="0"/>
          <p:nvPr/>
        </p:nvPicPr>
        <p:blipFill rotWithShape="1">
          <a:blip r:embed="rId7">
            <a:alphaModFix/>
          </a:blip>
          <a:srcRect l="1018" t="32547" r="50750" b="15839"/>
          <a:stretch/>
        </p:blipFill>
        <p:spPr>
          <a:xfrm>
            <a:off x="6003873" y="6587834"/>
            <a:ext cx="6089480" cy="3665603"/>
          </a:xfrm>
          <a:prstGeom prst="rect">
            <a:avLst/>
          </a:prstGeom>
          <a:noFill/>
          <a:ln>
            <a:noFill/>
          </a:ln>
        </p:spPr>
      </p:pic>
      <p:pic>
        <p:nvPicPr>
          <p:cNvPr id="1002" name="Google Shape;1002;p47"/>
          <p:cNvPicPr preferRelativeResize="0"/>
          <p:nvPr/>
        </p:nvPicPr>
        <p:blipFill rotWithShape="1">
          <a:blip r:embed="rId8">
            <a:alphaModFix/>
          </a:blip>
          <a:srcRect l="50000" t="29890" r="2174" b="19043"/>
          <a:stretch/>
        </p:blipFill>
        <p:spPr>
          <a:xfrm>
            <a:off x="12047296" y="6571172"/>
            <a:ext cx="6089480" cy="3657600"/>
          </a:xfrm>
          <a:prstGeom prst="rect">
            <a:avLst/>
          </a:prstGeom>
          <a:noFill/>
          <a:ln>
            <a:noFill/>
          </a:ln>
        </p:spPr>
      </p:pic>
      <p:pic>
        <p:nvPicPr>
          <p:cNvPr id="1003" name="Google Shape;1003;p47" descr="Vuzix Corp"/>
          <p:cNvPicPr preferRelativeResize="0"/>
          <p:nvPr/>
        </p:nvPicPr>
        <p:blipFill rotWithShape="1">
          <a:blip r:embed="rId9">
            <a:alphaModFix/>
          </a:blip>
          <a:srcRect l="50078" t="4235" r="1137" b="4413"/>
          <a:stretch/>
        </p:blipFill>
        <p:spPr>
          <a:xfrm>
            <a:off x="9562762" y="4805645"/>
            <a:ext cx="4929009" cy="3244799"/>
          </a:xfrm>
          <a:prstGeom prst="rect">
            <a:avLst/>
          </a:prstGeom>
          <a:noFill/>
          <a:ln w="9525" cap="flat" cmpd="sng">
            <a:solidFill>
              <a:srgbClr val="A1A6AB"/>
            </a:solidFill>
            <a:prstDash val="solid"/>
            <a:round/>
            <a:headEnd type="none" w="sm" len="sm"/>
            <a:tailEnd type="none" w="sm" len="sm"/>
          </a:ln>
        </p:spPr>
      </p:pic>
      <p:sp>
        <p:nvSpPr>
          <p:cNvPr id="1004" name="Google Shape;1004;p47"/>
          <p:cNvSpPr/>
          <p:nvPr/>
        </p:nvSpPr>
        <p:spPr>
          <a:xfrm>
            <a:off x="8127625" y="10942150"/>
            <a:ext cx="7884900" cy="15874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733"/>
              <a:buFont typeface="Arial"/>
              <a:buNone/>
            </a:pPr>
            <a:r>
              <a:rPr lang="en-US" sz="3733" u="sng" strike="noStrike" cap="none" dirty="0">
                <a:solidFill>
                  <a:srgbClr val="E9E9E9"/>
                </a:solidFill>
                <a:latin typeface="Helvetica" pitchFamily="2" charset="0"/>
                <a:ea typeface="Helvetica Neue"/>
                <a:cs typeface="Helvetica Neue"/>
                <a:sym typeface="Helvetica Neue"/>
              </a:rPr>
              <a:t>Security</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ctr" rtl="0">
              <a:lnSpc>
                <a:spcPct val="100000"/>
              </a:lnSpc>
              <a:spcBef>
                <a:spcPts val="2667"/>
              </a:spcBef>
              <a:spcAft>
                <a:spcPts val="0"/>
              </a:spcAft>
              <a:buClr>
                <a:srgbClr val="000000"/>
              </a:buClr>
              <a:buSzPts val="3733"/>
              <a:buFont typeface="Arial"/>
              <a:buNone/>
            </a:pPr>
            <a:r>
              <a:rPr lang="en-US" sz="3733" u="none" strike="noStrike" cap="none" dirty="0">
                <a:solidFill>
                  <a:srgbClr val="E9E9E9"/>
                </a:solidFill>
                <a:latin typeface="Helvetica" pitchFamily="2" charset="0"/>
                <a:ea typeface="Helvetica Neue"/>
                <a:cs typeface="Helvetica Neue"/>
                <a:sym typeface="Helvetica Neue"/>
              </a:rPr>
              <a:t>Please contact </a:t>
            </a:r>
            <a:r>
              <a:rPr lang="en-US" sz="3733" u="none" strike="noStrike" cap="none" dirty="0" err="1">
                <a:solidFill>
                  <a:srgbClr val="E9E9E9"/>
                </a:solidFill>
                <a:latin typeface="Helvetica" pitchFamily="2" charset="0"/>
                <a:ea typeface="Helvetica Neue"/>
                <a:cs typeface="Helvetica Neue"/>
                <a:sym typeface="Helvetica Neue"/>
              </a:rPr>
              <a:t>Vuzix</a:t>
            </a:r>
            <a:r>
              <a:rPr lang="en-US" sz="3733" u="none" strike="noStrike" cap="none" dirty="0">
                <a:solidFill>
                  <a:srgbClr val="E9E9E9"/>
                </a:solidFill>
                <a:latin typeface="Helvetica" pitchFamily="2" charset="0"/>
                <a:ea typeface="Helvetica Neue"/>
                <a:cs typeface="Helvetica Neue"/>
                <a:sym typeface="Helvetica Neue"/>
              </a:rPr>
              <a:t> to discuss</a:t>
            </a:r>
            <a:endParaRPr sz="1400" u="none" strike="noStrike" cap="none" dirty="0">
              <a:solidFill>
                <a:srgbClr val="000000"/>
              </a:solidFill>
              <a:latin typeface="Helvetica" pitchFamily="2" charset="0"/>
              <a:ea typeface="Helvetica Neue"/>
              <a:cs typeface="Helvetica Neue"/>
              <a:sym typeface="Helvetica Neue"/>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08"/>
        <p:cNvGrpSpPr/>
        <p:nvPr/>
      </p:nvGrpSpPr>
      <p:grpSpPr>
        <a:xfrm>
          <a:off x="0" y="0"/>
          <a:ext cx="0" cy="0"/>
          <a:chOff x="0" y="0"/>
          <a:chExt cx="0" cy="0"/>
        </a:xfrm>
      </p:grpSpPr>
      <p:pic>
        <p:nvPicPr>
          <p:cNvPr id="1009" name="Google Shape;1009;p23"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010" name="Google Shape;1010;p23"/>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011" name="Google Shape;1011;p23"/>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In the Workforce</a:t>
            </a:r>
            <a:endParaRPr sz="4800" u="none" strike="noStrike" cap="none" dirty="0">
              <a:solidFill>
                <a:srgbClr val="FAFDFF"/>
              </a:solidFill>
              <a:latin typeface="Helvetica" pitchFamily="2" charset="0"/>
              <a:ea typeface="Helvetica Neue"/>
              <a:cs typeface="Helvetica Neue"/>
              <a:sym typeface="Helvetica Neue"/>
            </a:endParaRPr>
          </a:p>
        </p:txBody>
      </p:sp>
      <p:sp>
        <p:nvSpPr>
          <p:cNvPr id="1012" name="Google Shape;1012;p23"/>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Software </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1013" name="Google Shape;1013;p23"/>
          <p:cNvPicPr preferRelativeResize="0"/>
          <p:nvPr/>
        </p:nvPicPr>
        <p:blipFill rotWithShape="1">
          <a:blip r:embed="rId5">
            <a:alphaModFix/>
          </a:blip>
          <a:srcRect/>
          <a:stretch/>
        </p:blipFill>
        <p:spPr>
          <a:xfrm>
            <a:off x="12111448" y="9561920"/>
            <a:ext cx="4700302" cy="1631856"/>
          </a:xfrm>
          <a:prstGeom prst="rect">
            <a:avLst/>
          </a:prstGeom>
          <a:noFill/>
          <a:ln>
            <a:noFill/>
          </a:ln>
        </p:spPr>
      </p:pic>
      <p:pic>
        <p:nvPicPr>
          <p:cNvPr id="1014" name="Google Shape;1014;p23"/>
          <p:cNvPicPr preferRelativeResize="0"/>
          <p:nvPr/>
        </p:nvPicPr>
        <p:blipFill rotWithShape="1">
          <a:blip r:embed="rId6">
            <a:alphaModFix/>
          </a:blip>
          <a:srcRect/>
          <a:stretch/>
        </p:blipFill>
        <p:spPr>
          <a:xfrm>
            <a:off x="1057221" y="10386768"/>
            <a:ext cx="6209088" cy="873153"/>
          </a:xfrm>
          <a:prstGeom prst="rect">
            <a:avLst/>
          </a:prstGeom>
          <a:noFill/>
          <a:ln>
            <a:noFill/>
          </a:ln>
        </p:spPr>
      </p:pic>
      <p:pic>
        <p:nvPicPr>
          <p:cNvPr id="1015" name="Google Shape;1015;p23" descr="A picture containing drawing&#10;&#10;Description automatically generated"/>
          <p:cNvPicPr preferRelativeResize="0"/>
          <p:nvPr/>
        </p:nvPicPr>
        <p:blipFill rotWithShape="1">
          <a:blip r:embed="rId7">
            <a:alphaModFix/>
          </a:blip>
          <a:srcRect/>
          <a:stretch/>
        </p:blipFill>
        <p:spPr>
          <a:xfrm>
            <a:off x="8505584" y="8617403"/>
            <a:ext cx="2759319" cy="2759319"/>
          </a:xfrm>
          <a:prstGeom prst="rect">
            <a:avLst/>
          </a:prstGeom>
          <a:noFill/>
          <a:ln>
            <a:noFill/>
          </a:ln>
        </p:spPr>
      </p:pic>
      <p:pic>
        <p:nvPicPr>
          <p:cNvPr id="1016" name="Google Shape;1016;p23" descr="A picture containing drawing&#10;&#10;Description automatically generated"/>
          <p:cNvPicPr preferRelativeResize="0"/>
          <p:nvPr/>
        </p:nvPicPr>
        <p:blipFill rotWithShape="1">
          <a:blip r:embed="rId8">
            <a:alphaModFix/>
          </a:blip>
          <a:srcRect/>
          <a:stretch/>
        </p:blipFill>
        <p:spPr>
          <a:xfrm>
            <a:off x="16088367" y="7767865"/>
            <a:ext cx="3818533" cy="867481"/>
          </a:xfrm>
          <a:prstGeom prst="rect">
            <a:avLst/>
          </a:prstGeom>
          <a:noFill/>
          <a:ln>
            <a:noFill/>
          </a:ln>
        </p:spPr>
      </p:pic>
      <p:pic>
        <p:nvPicPr>
          <p:cNvPr id="1017" name="Google Shape;1017;p23"/>
          <p:cNvPicPr preferRelativeResize="0"/>
          <p:nvPr/>
        </p:nvPicPr>
        <p:blipFill rotWithShape="1">
          <a:blip r:embed="rId9">
            <a:alphaModFix/>
          </a:blip>
          <a:srcRect/>
          <a:stretch/>
        </p:blipFill>
        <p:spPr>
          <a:xfrm>
            <a:off x="14066667" y="5339788"/>
            <a:ext cx="6153015" cy="1008046"/>
          </a:xfrm>
          <a:prstGeom prst="rect">
            <a:avLst/>
          </a:prstGeom>
          <a:noFill/>
          <a:ln>
            <a:noFill/>
          </a:ln>
        </p:spPr>
      </p:pic>
      <p:pic>
        <p:nvPicPr>
          <p:cNvPr id="1018" name="Google Shape;1018;p23"/>
          <p:cNvPicPr preferRelativeResize="0"/>
          <p:nvPr/>
        </p:nvPicPr>
        <p:blipFill rotWithShape="1">
          <a:blip r:embed="rId10">
            <a:alphaModFix/>
          </a:blip>
          <a:srcRect/>
          <a:stretch/>
        </p:blipFill>
        <p:spPr>
          <a:xfrm>
            <a:off x="9601390" y="5525600"/>
            <a:ext cx="3280717" cy="2930771"/>
          </a:xfrm>
          <a:prstGeom prst="rect">
            <a:avLst/>
          </a:prstGeom>
          <a:noFill/>
          <a:ln>
            <a:noFill/>
          </a:ln>
        </p:spPr>
      </p:pic>
      <p:pic>
        <p:nvPicPr>
          <p:cNvPr id="1019" name="Google Shape;1019;p23" descr="Information Technology - Microsoft Teams"/>
          <p:cNvPicPr preferRelativeResize="0"/>
          <p:nvPr/>
        </p:nvPicPr>
        <p:blipFill rotWithShape="1">
          <a:blip r:embed="rId11">
            <a:alphaModFix/>
          </a:blip>
          <a:srcRect/>
          <a:stretch/>
        </p:blipFill>
        <p:spPr>
          <a:xfrm>
            <a:off x="1339887" y="4829623"/>
            <a:ext cx="6209088" cy="2028377"/>
          </a:xfrm>
          <a:prstGeom prst="rect">
            <a:avLst/>
          </a:prstGeom>
          <a:noFill/>
          <a:ln>
            <a:noFill/>
          </a:ln>
        </p:spPr>
      </p:pic>
      <p:pic>
        <p:nvPicPr>
          <p:cNvPr id="1020" name="Google Shape;1020;p23" descr="Logo, company name&#10;&#10;Description automatically generated"/>
          <p:cNvPicPr preferRelativeResize="0"/>
          <p:nvPr/>
        </p:nvPicPr>
        <p:blipFill rotWithShape="1">
          <a:blip r:embed="rId12">
            <a:alphaModFix/>
          </a:blip>
          <a:srcRect/>
          <a:stretch/>
        </p:blipFill>
        <p:spPr>
          <a:xfrm>
            <a:off x="3105651" y="7500090"/>
            <a:ext cx="3280717" cy="1715109"/>
          </a:xfrm>
          <a:prstGeom prst="rect">
            <a:avLst/>
          </a:prstGeom>
          <a:noFill/>
          <a:ln>
            <a:noFill/>
          </a:ln>
        </p:spPr>
      </p:pic>
      <p:sp>
        <p:nvSpPr>
          <p:cNvPr id="1022" name="Google Shape;1022;p23"/>
          <p:cNvSpPr txBox="1">
            <a:spLocks noGrp="1"/>
          </p:cNvSpPr>
          <p:nvPr>
            <p:ph type="title"/>
          </p:nvPr>
        </p:nvSpPr>
        <p:spPr>
          <a:xfrm>
            <a:off x="6566326" y="1661225"/>
            <a:ext cx="8755800" cy="33429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FAFDFF"/>
              </a:buClr>
              <a:buSzPts val="4000"/>
              <a:buFont typeface="Montserrat"/>
              <a:buNone/>
            </a:pPr>
            <a:r>
              <a:rPr lang="en-US" sz="4000" b="0" dirty="0">
                <a:solidFill>
                  <a:srgbClr val="FAFDFF"/>
                </a:solidFill>
                <a:latin typeface="Helvetica" pitchFamily="2" charset="0"/>
                <a:ea typeface="Helvetica Neue"/>
                <a:cs typeface="Helvetica Neue"/>
                <a:sym typeface="Helvetica Neue"/>
              </a:rPr>
              <a:t>Leading hardware plus leading software equals leading solutions</a:t>
            </a:r>
            <a:endParaRPr sz="4000" b="0" dirty="0">
              <a:solidFill>
                <a:srgbClr val="FAFDFF"/>
              </a:solidFill>
              <a:latin typeface="Helvetica" pitchFamily="2" charset="0"/>
              <a:ea typeface="Helvetica Neue"/>
              <a:cs typeface="Helvetica Neue"/>
              <a:sym typeface="Helvetica Neue"/>
            </a:endParaRPr>
          </a:p>
        </p:txBody>
      </p:sp>
      <p:pic>
        <p:nvPicPr>
          <p:cNvPr id="1023" name="Google Shape;1023;p23" descr="Logo&#10;&#10;Description automatically generated"/>
          <p:cNvPicPr preferRelativeResize="0"/>
          <p:nvPr/>
        </p:nvPicPr>
        <p:blipFill rotWithShape="1">
          <a:blip r:embed="rId13">
            <a:alphaModFix/>
          </a:blip>
          <a:srcRect/>
          <a:stretch/>
        </p:blipFill>
        <p:spPr>
          <a:xfrm>
            <a:off x="17862749" y="10055378"/>
            <a:ext cx="5009394" cy="1138398"/>
          </a:xfrm>
          <a:prstGeom prst="rect">
            <a:avLst/>
          </a:prstGeom>
          <a:noFill/>
          <a:ln>
            <a:noFill/>
          </a:ln>
        </p:spPr>
      </p:pic>
      <p:sp>
        <p:nvSpPr>
          <p:cNvPr id="1024" name="Google Shape;1024;p23"/>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pic>
        <p:nvPicPr>
          <p:cNvPr id="1025" name="Google Shape;1025;p23" descr="Download BlueJeans | App Downloads for All Devices"/>
          <p:cNvPicPr preferRelativeResize="0"/>
          <p:nvPr/>
        </p:nvPicPr>
        <p:blipFill rotWithShape="1">
          <a:blip r:embed="rId14">
            <a:alphaModFix/>
          </a:blip>
          <a:srcRect/>
          <a:stretch/>
        </p:blipFill>
        <p:spPr>
          <a:xfrm>
            <a:off x="19570359" y="12135669"/>
            <a:ext cx="3695700" cy="1238250"/>
          </a:xfrm>
          <a:prstGeom prst="rect">
            <a:avLst/>
          </a:prstGeom>
          <a:noFill/>
          <a:ln>
            <a:noFill/>
          </a:ln>
        </p:spPr>
      </p:pic>
      <p:pic>
        <p:nvPicPr>
          <p:cNvPr id="1026" name="Google Shape;1026;p23" descr="Rods&amp;Cones | Medical Smart Glasses &amp; Remote Surgical Collaboration"/>
          <p:cNvPicPr preferRelativeResize="0"/>
          <p:nvPr/>
        </p:nvPicPr>
        <p:blipFill rotWithShape="1">
          <a:blip r:embed="rId15">
            <a:alphaModFix/>
          </a:blip>
          <a:srcRect/>
          <a:stretch/>
        </p:blipFill>
        <p:spPr>
          <a:xfrm>
            <a:off x="6048845" y="12513103"/>
            <a:ext cx="4991100" cy="914400"/>
          </a:xfrm>
          <a:prstGeom prst="rect">
            <a:avLst/>
          </a:prstGeom>
          <a:noFill/>
          <a:ln>
            <a:noFill/>
          </a:ln>
        </p:spPr>
      </p:pic>
      <p:pic>
        <p:nvPicPr>
          <p:cNvPr id="1027" name="Google Shape;1027;p23" descr="Ohana One • MEDtube.net"/>
          <p:cNvPicPr preferRelativeResize="0"/>
          <p:nvPr/>
        </p:nvPicPr>
        <p:blipFill rotWithShape="1">
          <a:blip r:embed="rId16">
            <a:alphaModFix/>
          </a:blip>
          <a:srcRect t="24836" b="22663"/>
          <a:stretch/>
        </p:blipFill>
        <p:spPr>
          <a:xfrm>
            <a:off x="13119098" y="11406837"/>
            <a:ext cx="4214314" cy="221253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Google Shape;1032;p26"/>
          <p:cNvSpPr txBox="1">
            <a:spLocks noGrp="1"/>
          </p:cNvSpPr>
          <p:nvPr>
            <p:ph type="sldNum" idx="12"/>
          </p:nvPr>
        </p:nvSpPr>
        <p:spPr>
          <a:xfrm>
            <a:off x="21848960" y="12319000"/>
            <a:ext cx="312015" cy="1136721"/>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797979"/>
              </a:buClr>
              <a:buSzPts val="2800"/>
              <a:buFont typeface="Helvetica Neue Light"/>
              <a:buNone/>
            </a:pPr>
            <a:fld id="{00000000-1234-1234-1234-123412341234}" type="slidenum">
              <a:rPr lang="en-US"/>
              <a:t>37</a:t>
            </a:fld>
            <a:endParaRPr dirty="0"/>
          </a:p>
        </p:txBody>
      </p:sp>
      <p:grpSp>
        <p:nvGrpSpPr>
          <p:cNvPr id="1033" name="Google Shape;1033;p26"/>
          <p:cNvGrpSpPr/>
          <p:nvPr/>
        </p:nvGrpSpPr>
        <p:grpSpPr>
          <a:xfrm>
            <a:off x="1854592" y="4892039"/>
            <a:ext cx="20306383" cy="6991320"/>
            <a:chOff x="1273457" y="4663440"/>
            <a:chExt cx="21392956" cy="7365418"/>
          </a:xfrm>
        </p:grpSpPr>
        <p:sp>
          <p:nvSpPr>
            <p:cNvPr id="1034" name="Google Shape;1034;p26"/>
            <p:cNvSpPr txBox="1"/>
            <p:nvPr/>
          </p:nvSpPr>
          <p:spPr>
            <a:xfrm>
              <a:off x="10936224" y="7865451"/>
              <a:ext cx="102657" cy="691723"/>
            </a:xfrm>
            <a:prstGeom prst="rect">
              <a:avLst/>
            </a:prstGeom>
            <a:noFill/>
            <a:ln>
              <a:noFill/>
            </a:ln>
          </p:spPr>
          <p:txBody>
            <a:bodyPr spcFirstLastPara="1" wrap="square" lIns="50800" tIns="50800" rIns="50800" bIns="50800" anchor="ctr" anchorCtr="0">
              <a:spAutoFit/>
            </a:bodyPr>
            <a:lstStyle/>
            <a:p>
              <a:pPr marL="0" marR="0" lvl="0" indent="0" algn="l" rtl="0">
                <a:lnSpc>
                  <a:spcPct val="120000"/>
                </a:lnSpc>
                <a:spcBef>
                  <a:spcPts val="0"/>
                </a:spcBef>
                <a:spcAft>
                  <a:spcPts val="0"/>
                </a:spcAft>
                <a:buClr>
                  <a:srgbClr val="009193"/>
                </a:buClr>
                <a:buSzPts val="3000"/>
                <a:buFont typeface="Helvetica Neue Light"/>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35" name="Google Shape;1035;p26"/>
            <p:cNvSpPr/>
            <p:nvPr/>
          </p:nvSpPr>
          <p:spPr>
            <a:xfrm>
              <a:off x="19612602" y="8726534"/>
              <a:ext cx="3053811" cy="1240179"/>
            </a:xfrm>
            <a:prstGeom prst="roundRect">
              <a:avLst>
                <a:gd name="adj" fmla="val 16667"/>
              </a:avLst>
            </a:prstGeom>
            <a:solidFill>
              <a:srgbClr val="C5E1F3"/>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009193"/>
                </a:buClr>
                <a:buSzPts val="3000"/>
                <a:buFont typeface="Helvetica Neue Light"/>
                <a:buNone/>
              </a:pPr>
              <a:endParaRPr sz="3000" u="none" strike="noStrike" cap="none" dirty="0">
                <a:solidFill>
                  <a:schemeClr val="lt1"/>
                </a:solidFill>
                <a:latin typeface="Helvetica Light" panose="020B0403020202020204" pitchFamily="34" charset="0"/>
                <a:ea typeface="Helvetica Neue Light"/>
                <a:cs typeface="Helvetica Neue Light"/>
                <a:sym typeface="Helvetica Neue Light"/>
              </a:endParaRPr>
            </a:p>
          </p:txBody>
        </p:sp>
        <p:sp>
          <p:nvSpPr>
            <p:cNvPr id="1036" name="Google Shape;1036;p26"/>
            <p:cNvSpPr/>
            <p:nvPr/>
          </p:nvSpPr>
          <p:spPr>
            <a:xfrm>
              <a:off x="6527870" y="6682117"/>
              <a:ext cx="3053811" cy="1240179"/>
            </a:xfrm>
            <a:prstGeom prst="roundRect">
              <a:avLst>
                <a:gd name="adj" fmla="val 16667"/>
              </a:avLst>
            </a:prstGeom>
            <a:solidFill>
              <a:srgbClr val="FABA7A"/>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009193"/>
                </a:buClr>
                <a:buSzPts val="3000"/>
                <a:buFont typeface="Helvetica Neue Light"/>
                <a:buNone/>
              </a:pPr>
              <a:endParaRPr sz="3000" u="none" strike="noStrike" cap="none" dirty="0">
                <a:solidFill>
                  <a:schemeClr val="lt1"/>
                </a:solidFill>
                <a:latin typeface="Helvetica Light" panose="020B0403020202020204" pitchFamily="34" charset="0"/>
                <a:ea typeface="Helvetica Neue Light"/>
                <a:cs typeface="Helvetica Neue Light"/>
                <a:sym typeface="Helvetica Neue Light"/>
              </a:endParaRPr>
            </a:p>
          </p:txBody>
        </p:sp>
        <p:pic>
          <p:nvPicPr>
            <p:cNvPr id="1037" name="Google Shape;1037;p26" descr="Fuel Cells &amp; Hydrogen | Discover Plug Power"/>
            <p:cNvPicPr preferRelativeResize="0"/>
            <p:nvPr/>
          </p:nvPicPr>
          <p:blipFill rotWithShape="1">
            <a:blip r:embed="rId3">
              <a:alphaModFix/>
            </a:blip>
            <a:srcRect/>
            <a:stretch/>
          </p:blipFill>
          <p:spPr>
            <a:xfrm>
              <a:off x="1395332" y="4781729"/>
              <a:ext cx="3523900" cy="1815343"/>
            </a:xfrm>
            <a:prstGeom prst="rect">
              <a:avLst/>
            </a:prstGeom>
            <a:noFill/>
            <a:ln>
              <a:noFill/>
            </a:ln>
          </p:spPr>
        </p:pic>
        <p:pic>
          <p:nvPicPr>
            <p:cNvPr id="1038" name="Google Shape;1038;p26" descr="Newcastle University Archives - TASS"/>
            <p:cNvPicPr preferRelativeResize="0"/>
            <p:nvPr/>
          </p:nvPicPr>
          <p:blipFill rotWithShape="1">
            <a:blip r:embed="rId4">
              <a:alphaModFix/>
            </a:blip>
            <a:srcRect/>
            <a:stretch/>
          </p:blipFill>
          <p:spPr>
            <a:xfrm>
              <a:off x="2969241" y="8959576"/>
              <a:ext cx="3531108" cy="1240179"/>
            </a:xfrm>
            <a:prstGeom prst="rect">
              <a:avLst/>
            </a:prstGeom>
            <a:noFill/>
            <a:ln>
              <a:noFill/>
            </a:ln>
          </p:spPr>
        </p:pic>
        <p:pic>
          <p:nvPicPr>
            <p:cNvPr id="1039" name="Google Shape;1039;p26" descr="Microsoft Customer Story-Rio Tinto mines new frontiers of efficiency and  agility in the cloud"/>
            <p:cNvPicPr preferRelativeResize="0"/>
            <p:nvPr/>
          </p:nvPicPr>
          <p:blipFill rotWithShape="1">
            <a:blip r:embed="rId5">
              <a:alphaModFix/>
            </a:blip>
            <a:srcRect l="12308" t="23362" r="12307" b="23363"/>
            <a:stretch/>
          </p:blipFill>
          <p:spPr>
            <a:xfrm>
              <a:off x="14085748" y="8795238"/>
              <a:ext cx="3437950" cy="1366614"/>
            </a:xfrm>
            <a:prstGeom prst="rect">
              <a:avLst/>
            </a:prstGeom>
            <a:noFill/>
            <a:ln>
              <a:noFill/>
            </a:ln>
          </p:spPr>
        </p:pic>
        <p:pic>
          <p:nvPicPr>
            <p:cNvPr id="1040" name="Google Shape;1040;p26"/>
            <p:cNvPicPr preferRelativeResize="0"/>
            <p:nvPr/>
          </p:nvPicPr>
          <p:blipFill rotWithShape="1">
            <a:blip r:embed="rId6">
              <a:alphaModFix/>
            </a:blip>
            <a:srcRect l="17323" t="8113" r="65769" b="79207"/>
            <a:stretch/>
          </p:blipFill>
          <p:spPr>
            <a:xfrm>
              <a:off x="12543560" y="10727758"/>
              <a:ext cx="3084376" cy="1301100"/>
            </a:xfrm>
            <a:prstGeom prst="rect">
              <a:avLst/>
            </a:prstGeom>
            <a:noFill/>
            <a:ln>
              <a:noFill/>
            </a:ln>
          </p:spPr>
        </p:pic>
        <p:pic>
          <p:nvPicPr>
            <p:cNvPr id="1041" name="Google Shape;1041;p26" descr="PGE Polska Grupa Energetyczna - Wikipedia"/>
            <p:cNvPicPr preferRelativeResize="0"/>
            <p:nvPr/>
          </p:nvPicPr>
          <p:blipFill rotWithShape="1">
            <a:blip r:embed="rId7">
              <a:alphaModFix/>
            </a:blip>
            <a:srcRect/>
            <a:stretch/>
          </p:blipFill>
          <p:spPr>
            <a:xfrm>
              <a:off x="7035435" y="10641087"/>
              <a:ext cx="2645796" cy="1148322"/>
            </a:xfrm>
            <a:prstGeom prst="rect">
              <a:avLst/>
            </a:prstGeom>
            <a:noFill/>
            <a:ln>
              <a:noFill/>
            </a:ln>
          </p:spPr>
        </p:pic>
        <p:pic>
          <p:nvPicPr>
            <p:cNvPr id="1042" name="Google Shape;1042;p26" descr="SpringCity Energy"/>
            <p:cNvPicPr preferRelativeResize="0"/>
            <p:nvPr/>
          </p:nvPicPr>
          <p:blipFill rotWithShape="1">
            <a:blip r:embed="rId8">
              <a:alphaModFix/>
            </a:blip>
            <a:srcRect/>
            <a:stretch/>
          </p:blipFill>
          <p:spPr>
            <a:xfrm>
              <a:off x="16004674" y="7182575"/>
              <a:ext cx="2390780" cy="1262926"/>
            </a:xfrm>
            <a:prstGeom prst="rect">
              <a:avLst/>
            </a:prstGeom>
            <a:noFill/>
            <a:ln>
              <a:noFill/>
            </a:ln>
          </p:spPr>
        </p:pic>
        <p:sp>
          <p:nvSpPr>
            <p:cNvPr id="1043" name="Google Shape;1043;p26"/>
            <p:cNvSpPr txBox="1"/>
            <p:nvPr/>
          </p:nvSpPr>
          <p:spPr>
            <a:xfrm>
              <a:off x="6973860" y="6909498"/>
              <a:ext cx="2161831" cy="544733"/>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Clr>
                  <a:srgbClr val="00E9ED"/>
                </a:buClr>
                <a:buSzPts val="1400"/>
                <a:buFont typeface="Helvetica Neue Light"/>
                <a:buNone/>
              </a:pPr>
              <a:r>
                <a:rPr lang="en-US" sz="1400" u="none" strike="noStrike" cap="none" dirty="0">
                  <a:solidFill>
                    <a:srgbClr val="00E9ED"/>
                  </a:solidFill>
                  <a:latin typeface="Helvetica Light" panose="020B0403020202020204" pitchFamily="34" charset="0"/>
                  <a:ea typeface="Helvetica Neue Light"/>
                  <a:cs typeface="Helvetica Neue Light"/>
                  <a:sym typeface="Helvetica Neue Light"/>
                </a:rPr>
                <a:t>Leading U.S.</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0"/>
                </a:spcBef>
                <a:spcAft>
                  <a:spcPts val="0"/>
                </a:spcAft>
                <a:buClr>
                  <a:srgbClr val="00E9ED"/>
                </a:buClr>
                <a:buSzPts val="1400"/>
                <a:buFont typeface="Helvetica Neue Light"/>
                <a:buNone/>
              </a:pPr>
              <a:r>
                <a:rPr lang="en-US" sz="1400" u="none" strike="noStrike" cap="none" dirty="0">
                  <a:solidFill>
                    <a:srgbClr val="00E9ED"/>
                  </a:solidFill>
                  <a:latin typeface="Helvetica Light" panose="020B0403020202020204" pitchFamily="34" charset="0"/>
                  <a:ea typeface="Helvetica Neue Light"/>
                  <a:cs typeface="Helvetica Neue Light"/>
                  <a:sym typeface="Helvetica Neue Light"/>
                </a:rPr>
                <a:t>Retailer</a:t>
              </a:r>
              <a:endParaRPr sz="1400" b="0" i="0" u="none" strike="noStrike" cap="none" dirty="0">
                <a:solidFill>
                  <a:srgbClr val="000000"/>
                </a:solidFill>
                <a:latin typeface="Arial"/>
                <a:ea typeface="Arial"/>
                <a:cs typeface="Arial"/>
                <a:sym typeface="Arial"/>
              </a:endParaRPr>
            </a:p>
          </p:txBody>
        </p:sp>
        <p:sp>
          <p:nvSpPr>
            <p:cNvPr id="1044" name="Google Shape;1044;p26"/>
            <p:cNvSpPr txBox="1"/>
            <p:nvPr/>
          </p:nvSpPr>
          <p:spPr>
            <a:xfrm>
              <a:off x="19816610" y="8947411"/>
              <a:ext cx="2645796" cy="544733"/>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Clr>
                  <a:srgbClr val="00E9ED"/>
                </a:buClr>
                <a:buSzPts val="1400"/>
                <a:buFont typeface="Helvetica Neue Light"/>
                <a:buNone/>
              </a:pPr>
              <a:r>
                <a:rPr lang="en-US" sz="1400" u="none" strike="noStrike" cap="none" dirty="0">
                  <a:solidFill>
                    <a:srgbClr val="00E9ED"/>
                  </a:solidFill>
                  <a:latin typeface="Helvetica Light" panose="020B0403020202020204" pitchFamily="34" charset="0"/>
                  <a:ea typeface="Helvetica Neue Light"/>
                  <a:cs typeface="Helvetica Neue Light"/>
                  <a:sym typeface="Helvetica Neue Light"/>
                </a:rPr>
                <a:t>F500 Engine</a:t>
              </a:r>
              <a:endParaRPr sz="1400" b="0" i="0" u="none" strike="noStrike" cap="none" dirty="0">
                <a:solidFill>
                  <a:srgbClr val="000000"/>
                </a:solidFill>
                <a:latin typeface="Arial"/>
                <a:ea typeface="Arial"/>
                <a:cs typeface="Arial"/>
                <a:sym typeface="Arial"/>
              </a:endParaRPr>
            </a:p>
            <a:p>
              <a:pPr marL="0" marR="0" lvl="0" indent="0" algn="ctr" rtl="0">
                <a:lnSpc>
                  <a:spcPct val="120000"/>
                </a:lnSpc>
                <a:spcBef>
                  <a:spcPts val="0"/>
                </a:spcBef>
                <a:spcAft>
                  <a:spcPts val="0"/>
                </a:spcAft>
                <a:buClr>
                  <a:srgbClr val="00E9ED"/>
                </a:buClr>
                <a:buSzPts val="1400"/>
                <a:buFont typeface="Helvetica Neue Light"/>
                <a:buNone/>
              </a:pPr>
              <a:r>
                <a:rPr lang="en-US" sz="1400" u="none" strike="noStrike" cap="none" dirty="0">
                  <a:solidFill>
                    <a:srgbClr val="00E9ED"/>
                  </a:solidFill>
                  <a:latin typeface="Helvetica Light" panose="020B0403020202020204" pitchFamily="34" charset="0"/>
                  <a:ea typeface="Helvetica Neue Light"/>
                  <a:cs typeface="Helvetica Neue Light"/>
                  <a:sym typeface="Helvetica Neue Light"/>
                </a:rPr>
                <a:t>Manufacturer</a:t>
              </a:r>
              <a:endParaRPr sz="1400" b="0" i="0" u="none" strike="noStrike" cap="none" dirty="0">
                <a:solidFill>
                  <a:srgbClr val="000000"/>
                </a:solidFill>
                <a:latin typeface="Arial"/>
                <a:ea typeface="Arial"/>
                <a:cs typeface="Arial"/>
                <a:sym typeface="Arial"/>
              </a:endParaRPr>
            </a:p>
          </p:txBody>
        </p:sp>
        <p:pic>
          <p:nvPicPr>
            <p:cNvPr id="1045" name="Google Shape;1045;p26"/>
            <p:cNvPicPr preferRelativeResize="0"/>
            <p:nvPr/>
          </p:nvPicPr>
          <p:blipFill rotWithShape="1">
            <a:blip r:embed="rId9">
              <a:alphaModFix/>
            </a:blip>
            <a:srcRect t="9846" r="66846" b="75196"/>
            <a:stretch/>
          </p:blipFill>
          <p:spPr>
            <a:xfrm>
              <a:off x="7525733" y="8983597"/>
              <a:ext cx="4524743" cy="1148322"/>
            </a:xfrm>
            <a:prstGeom prst="rect">
              <a:avLst/>
            </a:prstGeom>
            <a:noFill/>
            <a:ln>
              <a:noFill/>
            </a:ln>
          </p:spPr>
        </p:pic>
        <p:pic>
          <p:nvPicPr>
            <p:cNvPr id="1046" name="Google Shape;1046;p26"/>
            <p:cNvPicPr preferRelativeResize="0"/>
            <p:nvPr/>
          </p:nvPicPr>
          <p:blipFill rotWithShape="1">
            <a:blip r:embed="rId10">
              <a:alphaModFix/>
            </a:blip>
            <a:srcRect t="33218" b="33458"/>
            <a:stretch/>
          </p:blipFill>
          <p:spPr>
            <a:xfrm>
              <a:off x="14085748" y="4804722"/>
              <a:ext cx="4238410" cy="784649"/>
            </a:xfrm>
            <a:prstGeom prst="rect">
              <a:avLst/>
            </a:prstGeom>
            <a:noFill/>
            <a:ln>
              <a:noFill/>
            </a:ln>
          </p:spPr>
        </p:pic>
        <p:pic>
          <p:nvPicPr>
            <p:cNvPr id="1047" name="Google Shape;1047;p26" descr="KDDI Logo / Telecommunications / Logonoid.com"/>
            <p:cNvPicPr preferRelativeResize="0"/>
            <p:nvPr/>
          </p:nvPicPr>
          <p:blipFill rotWithShape="1">
            <a:blip r:embed="rId11">
              <a:alphaModFix/>
            </a:blip>
            <a:srcRect/>
            <a:stretch/>
          </p:blipFill>
          <p:spPr>
            <a:xfrm>
              <a:off x="6989566" y="5090480"/>
              <a:ext cx="2418173" cy="814411"/>
            </a:xfrm>
            <a:prstGeom prst="rect">
              <a:avLst/>
            </a:prstGeom>
            <a:noFill/>
            <a:ln>
              <a:noFill/>
            </a:ln>
          </p:spPr>
        </p:pic>
        <p:pic>
          <p:nvPicPr>
            <p:cNvPr id="1048" name="Google Shape;1048;p26" descr="BioSig Achieves First Commercial Sale of Three PURE EP Systems :: BioSig  Technologies, Inc. (BSGM)"/>
            <p:cNvPicPr preferRelativeResize="0"/>
            <p:nvPr/>
          </p:nvPicPr>
          <p:blipFill rotWithShape="1">
            <a:blip r:embed="rId12">
              <a:alphaModFix/>
            </a:blip>
            <a:srcRect/>
            <a:stretch/>
          </p:blipFill>
          <p:spPr>
            <a:xfrm>
              <a:off x="18490265" y="10452753"/>
              <a:ext cx="3704567" cy="1136067"/>
            </a:xfrm>
            <a:prstGeom prst="rect">
              <a:avLst/>
            </a:prstGeom>
            <a:noFill/>
            <a:ln>
              <a:noFill/>
            </a:ln>
          </p:spPr>
        </p:pic>
        <p:pic>
          <p:nvPicPr>
            <p:cNvPr id="1049" name="Google Shape;1049;p26" descr="Ohana One International Surgical Aid and Education | LinkedIn"/>
            <p:cNvPicPr preferRelativeResize="0"/>
            <p:nvPr/>
          </p:nvPicPr>
          <p:blipFill rotWithShape="1">
            <a:blip r:embed="rId13">
              <a:alphaModFix/>
            </a:blip>
            <a:srcRect l="21746" t="12453" r="19502" b="55132"/>
            <a:stretch/>
          </p:blipFill>
          <p:spPr>
            <a:xfrm>
              <a:off x="1702398" y="6559055"/>
              <a:ext cx="3523902" cy="1877038"/>
            </a:xfrm>
            <a:prstGeom prst="rect">
              <a:avLst/>
            </a:prstGeom>
            <a:noFill/>
            <a:ln>
              <a:noFill/>
            </a:ln>
          </p:spPr>
        </p:pic>
        <p:pic>
          <p:nvPicPr>
            <p:cNvPr id="1050" name="Google Shape;1050;p26" descr="CMPC (company) - Wikipedia"/>
            <p:cNvPicPr preferRelativeResize="0"/>
            <p:nvPr/>
          </p:nvPicPr>
          <p:blipFill rotWithShape="1">
            <a:blip r:embed="rId14">
              <a:alphaModFix/>
            </a:blip>
            <a:srcRect l="5519" t="14826" r="5475" b="13478"/>
            <a:stretch/>
          </p:blipFill>
          <p:spPr>
            <a:xfrm>
              <a:off x="10522074" y="7574756"/>
              <a:ext cx="2949539" cy="1336442"/>
            </a:xfrm>
            <a:prstGeom prst="rect">
              <a:avLst/>
            </a:prstGeom>
            <a:noFill/>
            <a:ln>
              <a:noFill/>
            </a:ln>
          </p:spPr>
        </p:pic>
        <p:pic>
          <p:nvPicPr>
            <p:cNvPr id="1051" name="Google Shape;1051;p26" descr="Auxiliar de Operações I"/>
            <p:cNvPicPr preferRelativeResize="0"/>
            <p:nvPr/>
          </p:nvPicPr>
          <p:blipFill rotWithShape="1">
            <a:blip r:embed="rId15">
              <a:alphaModFix/>
            </a:blip>
            <a:srcRect l="20053" t="18835" r="17882" b="18556"/>
            <a:stretch/>
          </p:blipFill>
          <p:spPr>
            <a:xfrm>
              <a:off x="20041796" y="6183321"/>
              <a:ext cx="2195423" cy="2214700"/>
            </a:xfrm>
            <a:prstGeom prst="rect">
              <a:avLst/>
            </a:prstGeom>
            <a:noFill/>
            <a:ln>
              <a:noFill/>
            </a:ln>
          </p:spPr>
        </p:pic>
        <p:pic>
          <p:nvPicPr>
            <p:cNvPr id="1052" name="Google Shape;1052;p26" descr="drones4geology (@drones4geology) | Twitter"/>
            <p:cNvPicPr preferRelativeResize="0"/>
            <p:nvPr/>
          </p:nvPicPr>
          <p:blipFill rotWithShape="1">
            <a:blip r:embed="rId16">
              <a:alphaModFix/>
            </a:blip>
            <a:srcRect l="4018" t="24524" r="4618" b="39110"/>
            <a:stretch/>
          </p:blipFill>
          <p:spPr>
            <a:xfrm>
              <a:off x="1273457" y="10540293"/>
              <a:ext cx="3391567" cy="1349910"/>
            </a:xfrm>
            <a:prstGeom prst="rect">
              <a:avLst/>
            </a:prstGeom>
            <a:noFill/>
            <a:ln>
              <a:noFill/>
            </a:ln>
          </p:spPr>
        </p:pic>
        <p:pic>
          <p:nvPicPr>
            <p:cNvPr id="1053" name="Google Shape;1053;p26" descr="Medacta Unveils Two New Kinematic Alignment Options For Knee Replacement  Surgery - Covering the specialized field of orthopedic product development  and manufacturing"/>
            <p:cNvPicPr preferRelativeResize="0"/>
            <p:nvPr/>
          </p:nvPicPr>
          <p:blipFill rotWithShape="1">
            <a:blip r:embed="rId17">
              <a:alphaModFix/>
            </a:blip>
            <a:srcRect l="17832" t="20835" r="17830" b="30507"/>
            <a:stretch/>
          </p:blipFill>
          <p:spPr>
            <a:xfrm>
              <a:off x="19239202" y="4663440"/>
              <a:ext cx="3177405" cy="1299004"/>
            </a:xfrm>
            <a:prstGeom prst="rect">
              <a:avLst/>
            </a:prstGeom>
            <a:noFill/>
            <a:ln>
              <a:noFill/>
            </a:ln>
          </p:spPr>
        </p:pic>
        <p:pic>
          <p:nvPicPr>
            <p:cNvPr id="1054" name="Google Shape;1054;p26" descr="Istanbul University - Wikipedia"/>
            <p:cNvPicPr preferRelativeResize="0"/>
            <p:nvPr/>
          </p:nvPicPr>
          <p:blipFill rotWithShape="1">
            <a:blip r:embed="rId18">
              <a:alphaModFix/>
            </a:blip>
            <a:srcRect/>
            <a:stretch/>
          </p:blipFill>
          <p:spPr>
            <a:xfrm>
              <a:off x="9939280" y="4676198"/>
              <a:ext cx="1522584" cy="1522584"/>
            </a:xfrm>
            <a:prstGeom prst="rect">
              <a:avLst/>
            </a:prstGeom>
            <a:noFill/>
            <a:ln>
              <a:noFill/>
            </a:ln>
          </p:spPr>
        </p:pic>
        <p:pic>
          <p:nvPicPr>
            <p:cNvPr id="1055" name="Google Shape;1055;p26" descr="SHL Group | The Conference Forum"/>
            <p:cNvPicPr preferRelativeResize="0"/>
            <p:nvPr/>
          </p:nvPicPr>
          <p:blipFill rotWithShape="1">
            <a:blip r:embed="rId19">
              <a:alphaModFix/>
            </a:blip>
            <a:srcRect/>
            <a:stretch/>
          </p:blipFill>
          <p:spPr>
            <a:xfrm>
              <a:off x="12225980" y="5801683"/>
              <a:ext cx="5528785" cy="1151829"/>
            </a:xfrm>
            <a:prstGeom prst="rect">
              <a:avLst/>
            </a:prstGeom>
            <a:noFill/>
            <a:ln>
              <a:noFill/>
            </a:ln>
          </p:spPr>
        </p:pic>
      </p:grpSp>
      <p:pic>
        <p:nvPicPr>
          <p:cNvPr id="1056" name="Google Shape;1056;p26" descr="Shape&#10;&#10;Description automatically generated"/>
          <p:cNvPicPr preferRelativeResize="0"/>
          <p:nvPr/>
        </p:nvPicPr>
        <p:blipFill rotWithShape="1">
          <a:blip r:embed="rId20">
            <a:alphaModFix/>
          </a:blip>
          <a:srcRect b="70980"/>
          <a:stretch/>
        </p:blipFill>
        <p:spPr>
          <a:xfrm>
            <a:off x="-44970" y="-29981"/>
            <a:ext cx="24523908" cy="4035047"/>
          </a:xfrm>
          <a:prstGeom prst="rect">
            <a:avLst/>
          </a:prstGeom>
          <a:noFill/>
          <a:ln>
            <a:noFill/>
          </a:ln>
        </p:spPr>
      </p:pic>
      <p:pic>
        <p:nvPicPr>
          <p:cNvPr id="1057" name="Google Shape;1057;p26"/>
          <p:cNvPicPr preferRelativeResize="0"/>
          <p:nvPr/>
        </p:nvPicPr>
        <p:blipFill rotWithShape="1">
          <a:blip r:embed="rId21">
            <a:alphaModFix amt="29000"/>
          </a:blip>
          <a:srcRect/>
          <a:stretch/>
        </p:blipFill>
        <p:spPr>
          <a:xfrm>
            <a:off x="650093" y="691350"/>
            <a:ext cx="3143738" cy="435993"/>
          </a:xfrm>
          <a:prstGeom prst="rect">
            <a:avLst/>
          </a:prstGeom>
          <a:noFill/>
          <a:ln>
            <a:noFill/>
          </a:ln>
        </p:spPr>
      </p:pic>
      <p:sp>
        <p:nvSpPr>
          <p:cNvPr id="1058" name="Google Shape;1058;p26"/>
          <p:cNvSpPr txBox="1"/>
          <p:nvPr/>
        </p:nvSpPr>
        <p:spPr>
          <a:xfrm>
            <a:off x="6516776" y="1775125"/>
            <a:ext cx="6998400" cy="3342900"/>
          </a:xfrm>
          <a:prstGeom prst="rect">
            <a:avLst/>
          </a:prstGeom>
          <a:noFill/>
          <a:ln>
            <a:noFill/>
          </a:ln>
        </p:spPr>
        <p:txBody>
          <a:bodyPr spcFirstLastPara="1" wrap="square" lIns="0" tIns="0" rIns="0" bIns="0" anchor="t" anchorCtr="0">
            <a:normAutofit/>
          </a:bodyPr>
          <a:lstStyle/>
          <a:p>
            <a:pPr marL="0" marR="0" lvl="0" indent="0" algn="l" rtl="0">
              <a:lnSpc>
                <a:spcPct val="100000"/>
              </a:lnSpc>
              <a:spcBef>
                <a:spcPts val="0"/>
              </a:spcBef>
              <a:spcAft>
                <a:spcPts val="0"/>
              </a:spcAft>
              <a:buClr>
                <a:srgbClr val="FAFDFF"/>
              </a:buClr>
              <a:buSzPts val="4000"/>
              <a:buFont typeface="Montserrat"/>
              <a:buNone/>
            </a:pPr>
            <a:r>
              <a:rPr lang="en-US" sz="4000" u="none" strike="noStrike" cap="none" dirty="0">
                <a:solidFill>
                  <a:srgbClr val="FAFDFF"/>
                </a:solidFill>
                <a:latin typeface="Helvetica" pitchFamily="2" charset="0"/>
                <a:ea typeface="Helvetica Neue"/>
                <a:cs typeface="Helvetica Neue"/>
                <a:sym typeface="Helvetica Neue"/>
              </a:rPr>
              <a:t>Customer engagements span a wide range of verticals.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059" name="Google Shape;1059;p26"/>
          <p:cNvSpPr txBox="1"/>
          <p:nvPr/>
        </p:nvSpPr>
        <p:spPr>
          <a:xfrm>
            <a:off x="666144" y="1708350"/>
            <a:ext cx="56961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Software </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060" name="Google Shape;1060;p26"/>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In the Workforce</a:t>
            </a:r>
            <a:endParaRPr sz="4800" u="none" strike="noStrike" cap="none" dirty="0">
              <a:solidFill>
                <a:srgbClr val="FAFDFF"/>
              </a:solidFill>
              <a:latin typeface="Helvetica" pitchFamily="2" charset="0"/>
              <a:ea typeface="Helvetica Neue"/>
              <a:cs typeface="Helvetica Neue"/>
              <a:sym typeface="Helvetica Neue"/>
            </a:endParaRPr>
          </a:p>
        </p:txBody>
      </p:sp>
      <p:sp>
        <p:nvSpPr>
          <p:cNvPr id="1061" name="Google Shape;1061;p26"/>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65"/>
        <p:cNvGrpSpPr/>
        <p:nvPr/>
      </p:nvGrpSpPr>
      <p:grpSpPr>
        <a:xfrm>
          <a:off x="0" y="0"/>
          <a:ext cx="0" cy="0"/>
          <a:chOff x="0" y="0"/>
          <a:chExt cx="0" cy="0"/>
        </a:xfrm>
      </p:grpSpPr>
      <p:pic>
        <p:nvPicPr>
          <p:cNvPr id="1066" name="Google Shape;1066;p48"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067" name="Google Shape;1067;p48"/>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068" name="Google Shape;1068;p48"/>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SaaS </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069" name="Google Shape;1069;p48"/>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graphicFrame>
        <p:nvGraphicFramePr>
          <p:cNvPr id="1070" name="Google Shape;1070;p48"/>
          <p:cNvGraphicFramePr/>
          <p:nvPr/>
        </p:nvGraphicFramePr>
        <p:xfrm>
          <a:off x="4056611" y="4171108"/>
          <a:ext cx="16145900" cy="8214875"/>
        </p:xfrm>
        <a:graphic>
          <a:graphicData uri="http://schemas.openxmlformats.org/drawingml/2006/table">
            <a:tbl>
              <a:tblPr firstRow="1" bandRow="1">
                <a:noFill/>
                <a:tableStyleId>{8B26EF60-D0A9-4D3A-8075-FD200B66B5E5}</a:tableStyleId>
              </a:tblPr>
              <a:tblGrid>
                <a:gridCol w="4036475">
                  <a:extLst>
                    <a:ext uri="{9D8B030D-6E8A-4147-A177-3AD203B41FA5}">
                      <a16:colId xmlns:a16="http://schemas.microsoft.com/office/drawing/2014/main" val="20000"/>
                    </a:ext>
                  </a:extLst>
                </a:gridCol>
                <a:gridCol w="4036475">
                  <a:extLst>
                    <a:ext uri="{9D8B030D-6E8A-4147-A177-3AD203B41FA5}">
                      <a16:colId xmlns:a16="http://schemas.microsoft.com/office/drawing/2014/main" val="20001"/>
                    </a:ext>
                  </a:extLst>
                </a:gridCol>
                <a:gridCol w="4186350">
                  <a:extLst>
                    <a:ext uri="{9D8B030D-6E8A-4147-A177-3AD203B41FA5}">
                      <a16:colId xmlns:a16="http://schemas.microsoft.com/office/drawing/2014/main" val="20002"/>
                    </a:ext>
                  </a:extLst>
                </a:gridCol>
                <a:gridCol w="3886600">
                  <a:extLst>
                    <a:ext uri="{9D8B030D-6E8A-4147-A177-3AD203B41FA5}">
                      <a16:colId xmlns:a16="http://schemas.microsoft.com/office/drawing/2014/main" val="20003"/>
                    </a:ext>
                  </a:extLst>
                </a:gridCol>
              </a:tblGrid>
              <a:tr h="627900">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t>Level #1 ★z</a:t>
                      </a:r>
                      <a:endParaRPr sz="1800" b="0" i="0" u="none" strike="noStrike" cap="none" dirty="0">
                        <a:latin typeface="Helvetica" pitchFamily="2" charset="0"/>
                        <a:ea typeface="Helvetica Neue"/>
                        <a:cs typeface="Helvetica Neue"/>
                        <a:sym typeface="Helvetica Neue"/>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t>Level #2 ★★</a:t>
                      </a:r>
                      <a:endParaRPr sz="1800" b="0" i="0" u="none" strike="noStrike" cap="none" dirty="0">
                        <a:latin typeface="Helvetica" pitchFamily="2" charset="0"/>
                        <a:ea typeface="Helvetica Neue"/>
                        <a:cs typeface="Helvetica Neue"/>
                        <a:sym typeface="Helvetica Neue"/>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t>Level #3 ★★★</a:t>
                      </a:r>
                      <a:endParaRPr sz="1800" b="0" i="0" u="none" strike="noStrike" cap="none" dirty="0">
                        <a:latin typeface="Helvetica" pitchFamily="2" charset="0"/>
                        <a:ea typeface="Helvetica Neue"/>
                        <a:cs typeface="Helvetica Neue"/>
                        <a:sym typeface="Helvetica Neue"/>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t>Level #4 ★★★★</a:t>
                      </a:r>
                      <a:endParaRPr sz="1800" b="0" i="0" u="none" strike="noStrike" cap="none" dirty="0">
                        <a:latin typeface="Helvetica" pitchFamily="2" charset="0"/>
                        <a:ea typeface="Helvetica Neue"/>
                        <a:cs typeface="Helvetica Neue"/>
                        <a:sym typeface="Helvetica Neue"/>
                      </a:endParaRPr>
                    </a:p>
                  </a:txBody>
                  <a:tcPr marL="91450" marR="91450" marT="45725" marB="45725" anchor="ctr"/>
                </a:tc>
                <a:extLst>
                  <a:ext uri="{0D108BD9-81ED-4DB2-BD59-A6C34878D82A}">
                    <a16:rowId xmlns:a16="http://schemas.microsoft.com/office/drawing/2014/main" val="10000"/>
                  </a:ext>
                </a:extLst>
              </a:tr>
              <a:tr h="1427050">
                <a:tc>
                  <a:txBody>
                    <a:bodyPr/>
                    <a:lstStyle/>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Designed for smart phones or PC</a:t>
                      </a:r>
                      <a:endParaRPr sz="1800" b="1" u="none" strike="noStrike" cap="none" dirty="0">
                        <a:solidFill>
                          <a:srgbClr val="FF0000"/>
                        </a:solidFill>
                      </a:endParaRPr>
                    </a:p>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No Optimization</a:t>
                      </a:r>
                      <a:endParaRPr sz="1400" u="none" strike="noStrike" cap="none" dirty="0"/>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Features have been optimized for usage on smart glasses</a:t>
                      </a:r>
                      <a:endParaRPr sz="1400" u="none" strike="noStrike" cap="none" dirty="0"/>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0000"/>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Enhanced optimization for </a:t>
                      </a:r>
                      <a:r>
                        <a:rPr lang="en-US" sz="1800" b="1" u="none" strike="noStrike" cap="none" dirty="0" err="1">
                          <a:solidFill>
                            <a:schemeClr val="dk1"/>
                          </a:solidFill>
                        </a:rPr>
                        <a:t>Vuzix</a:t>
                      </a:r>
                      <a:r>
                        <a:rPr lang="en-US" sz="1800" b="1" u="none" strike="noStrike" cap="none" dirty="0">
                          <a:solidFill>
                            <a:schemeClr val="dk1"/>
                          </a:solidFill>
                        </a:rPr>
                        <a:t> Smart Glasses (Possibly all you need)</a:t>
                      </a:r>
                      <a:endParaRPr sz="1800" b="1" u="none" strike="noStrike" cap="none" dirty="0">
                        <a:solidFill>
                          <a:schemeClr val="dk1"/>
                        </a:solidFil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Fully optimized for </a:t>
                      </a:r>
                      <a:r>
                        <a:rPr lang="en-US" sz="1800" b="1" u="none" strike="noStrike" cap="none" dirty="0" err="1">
                          <a:solidFill>
                            <a:schemeClr val="dk1"/>
                          </a:solidFill>
                        </a:rPr>
                        <a:t>Vuzix</a:t>
                      </a:r>
                      <a:r>
                        <a:rPr lang="en-US" sz="1800" b="1" u="none" strike="noStrike" cap="none" dirty="0">
                          <a:solidFill>
                            <a:schemeClr val="dk1"/>
                          </a:solidFill>
                        </a:rPr>
                        <a:t> Smart Glasses</a:t>
                      </a:r>
                      <a:endParaRPr sz="1400" u="none" strike="noStrike" cap="none" dirty="0"/>
                    </a:p>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(Everything you need plus more)</a:t>
                      </a: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extLst>
                  <a:ext uri="{0D108BD9-81ED-4DB2-BD59-A6C34878D82A}">
                    <a16:rowId xmlns:a16="http://schemas.microsoft.com/office/drawing/2014/main" val="10001"/>
                  </a:ext>
                </a:extLst>
              </a:tr>
              <a:tr h="3373300">
                <a:tc>
                  <a:txBody>
                    <a:bodyPr/>
                    <a:lstStyle/>
                    <a:p>
                      <a:pPr marL="0" marR="0" lvl="0" indent="0" algn="ctr" rtl="0">
                        <a:lnSpc>
                          <a:spcPct val="100000"/>
                        </a:lnSpc>
                        <a:spcBef>
                          <a:spcPts val="0"/>
                        </a:spcBef>
                        <a:spcAft>
                          <a:spcPts val="0"/>
                        </a:spcAft>
                        <a:buClr>
                          <a:schemeClr val="dk1"/>
                        </a:buClr>
                        <a:buSzPts val="1800"/>
                        <a:buFont typeface="Arial"/>
                        <a:buNone/>
                      </a:pPr>
                      <a:r>
                        <a:rPr lang="en-US" sz="1800" b="1" u="none" strike="noStrike" cap="none" dirty="0">
                          <a:solidFill>
                            <a:schemeClr val="dk1"/>
                          </a:solidFill>
                        </a:rPr>
                        <a:t>Smartphone style experience</a:t>
                      </a:r>
                      <a:endParaRPr sz="1400" u="none" strike="noStrike" cap="none" dirty="0"/>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Some features might not be visible or accessible.</a:t>
                      </a:r>
                      <a:endParaRPr sz="1400" u="none" strike="noStrike" cap="none" dirty="0"/>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Very little UI optimization for smart glasses if any</a:t>
                      </a:r>
                      <a:endParaRPr sz="1400" u="none" strike="noStrike" cap="none" dirty="0"/>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Limited video streaming performance (up to 640X480)</a:t>
                      </a: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solidFill>
                            <a:schemeClr val="dk1"/>
                          </a:solidFill>
                        </a:rPr>
                        <a:t>Entry-level smart glasses experience</a:t>
                      </a:r>
                      <a:endParaRPr sz="1400" u="none" strike="noStrike" cap="none" dirty="0"/>
                    </a:p>
                    <a:p>
                      <a:pPr marL="0" marR="0" lvl="0" indent="0" algn="ctr" rtl="0">
                        <a:lnSpc>
                          <a:spcPct val="100000"/>
                        </a:lnSpc>
                        <a:spcBef>
                          <a:spcPts val="0"/>
                        </a:spcBef>
                        <a:spcAft>
                          <a:spcPts val="0"/>
                        </a:spcAft>
                        <a:buClr>
                          <a:srgbClr val="000000"/>
                        </a:buClr>
                        <a:buSzPts val="1800"/>
                        <a:buFont typeface="Arial"/>
                        <a:buNone/>
                      </a:pPr>
                      <a:endParaRPr sz="1800" b="1" u="none" strike="noStrike" cap="none" dirty="0">
                        <a:solidFill>
                          <a:schemeClr val="dk1"/>
                        </a:solidFill>
                      </a:endParaRPr>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Low video streaming performance but with options to control camera value (zoom / brightness/flashlight)</a:t>
                      </a:r>
                      <a:endParaRPr sz="1800" b="1" u="none" strike="noStrike" cap="none" dirty="0">
                        <a:solidFill>
                          <a:schemeClr val="dk1"/>
                        </a:solidFill>
                      </a:endParaRPr>
                    </a:p>
                    <a:p>
                      <a:pPr marL="171450" marR="0" lvl="0" indent="-5715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none" strike="noStrike" cap="none" dirty="0">
                          <a:solidFill>
                            <a:schemeClr val="dk1"/>
                          </a:solidFill>
                        </a:rPr>
                        <a:t>Optimized hands-free smart glasses experience</a:t>
                      </a:r>
                      <a:endParaRPr sz="1400" u="none" strike="noStrike" cap="none" dirty="0"/>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Higher level video streaming compared to level 2 platform </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Voice feature enabled, and users can adjust camera value (zoom / brightness)</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Annotation and photo capture tool</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Document and screen share features</a:t>
                      </a: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1" u="sng" strike="noStrike" cap="none" dirty="0">
                          <a:solidFill>
                            <a:schemeClr val="dk1"/>
                          </a:solidFill>
                        </a:rPr>
                        <a:t>Most Advanced </a:t>
                      </a:r>
                      <a:r>
                        <a:rPr lang="en-US" sz="1800" b="1" u="none" strike="noStrike" cap="none" dirty="0">
                          <a:solidFill>
                            <a:schemeClr val="dk1"/>
                          </a:solidFill>
                        </a:rPr>
                        <a:t>Features</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Highest level of video streaming (up to 4K)</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Select and configure video resolution for low bandwidth environments</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Some advanced features you might need (Please ask for more details)</a:t>
                      </a:r>
                      <a:endParaRPr sz="1800" b="0" i="0" u="none" strike="noStrike" cap="none" dirty="0">
                        <a:latin typeface="Helvetica" pitchFamily="2" charset="0"/>
                        <a:ea typeface="Helvetica Neue"/>
                        <a:cs typeface="Helvetica Neue"/>
                        <a:sym typeface="Helvetica Neue"/>
                      </a:endParaRPr>
                    </a:p>
                  </a:txBody>
                  <a:tcPr marL="91450" marR="91450" marT="45725" marB="45725"/>
                </a:tc>
                <a:extLst>
                  <a:ext uri="{0D108BD9-81ED-4DB2-BD59-A6C34878D82A}">
                    <a16:rowId xmlns:a16="http://schemas.microsoft.com/office/drawing/2014/main" val="10002"/>
                  </a:ext>
                </a:extLst>
              </a:tr>
              <a:tr h="2786625">
                <a:tc>
                  <a:txBody>
                    <a:bodyPr/>
                    <a:lstStyle/>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Microsoft Teams and other standards off the shelf apps</a:t>
                      </a:r>
                      <a:endParaRPr sz="1400" u="none" strike="noStrike" cap="none" dirty="0"/>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latin typeface="Helvetica" pitchFamily="2" charset="0"/>
                        <a:ea typeface="Helvetica Neue"/>
                        <a:cs typeface="Helvetica Neue"/>
                        <a:sym typeface="Helvetica Neue"/>
                      </a:endParaRPr>
                    </a:p>
                  </a:txBody>
                  <a:tcPr marL="91450" marR="91450" marT="45725" marB="45725"/>
                </a:tc>
                <a:tc>
                  <a:txBody>
                    <a:bodyPr/>
                    <a:lstStyle/>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Zoom </a:t>
                      </a:r>
                      <a:r>
                        <a:rPr lang="en-US" sz="1800" b="1" u="none" strike="noStrike" cap="none" dirty="0" err="1">
                          <a:solidFill>
                            <a:schemeClr val="dk1"/>
                          </a:solidFill>
                        </a:rPr>
                        <a:t>Vuzix</a:t>
                      </a:r>
                      <a:r>
                        <a:rPr lang="en-US" sz="1800" b="1" u="none" strike="noStrike" cap="none" dirty="0">
                          <a:solidFill>
                            <a:schemeClr val="dk1"/>
                          </a:solidFill>
                        </a:rPr>
                        <a:t> Connector </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Cisco Webex </a:t>
                      </a:r>
                      <a:r>
                        <a:rPr lang="en-US" sz="1800" b="1" u="none" strike="noStrike" cap="none" dirty="0" err="1">
                          <a:solidFill>
                            <a:schemeClr val="dk1"/>
                          </a:solidFill>
                        </a:rPr>
                        <a:t>Vuzix</a:t>
                      </a:r>
                      <a:r>
                        <a:rPr lang="en-US" sz="1800" b="1" u="none" strike="noStrike" cap="none" dirty="0">
                          <a:solidFill>
                            <a:schemeClr val="dk1"/>
                          </a:solidFill>
                        </a:rPr>
                        <a:t> Connector </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Bluejeans</a:t>
                      </a:r>
                      <a:endParaRPr sz="1800" b="1" u="none" strike="noStrike" cap="none" dirty="0">
                        <a:solidFill>
                          <a:schemeClr val="dk1"/>
                        </a:solidFill>
                      </a:endParaRPr>
                    </a:p>
                    <a:p>
                      <a:pPr marL="171450" marR="0" lvl="0" indent="-57150" algn="ctr" rtl="0">
                        <a:lnSpc>
                          <a:spcPct val="100000"/>
                        </a:lnSpc>
                        <a:spcBef>
                          <a:spcPts val="0"/>
                        </a:spcBef>
                        <a:spcAft>
                          <a:spcPts val="0"/>
                        </a:spcAft>
                        <a:buClr>
                          <a:srgbClr val="000000"/>
                        </a:buClr>
                        <a:buSzPts val="1800"/>
                        <a:buFont typeface="Arial"/>
                        <a:buNone/>
                      </a:pPr>
                      <a:endParaRPr sz="1800" b="1" u="none" strike="noStrike" cap="none" dirty="0">
                        <a:solidFill>
                          <a:schemeClr val="dk1"/>
                        </a:solidFil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err="1">
                          <a:solidFill>
                            <a:schemeClr val="dk1"/>
                          </a:solidFill>
                        </a:rPr>
                        <a:t>Vuzix</a:t>
                      </a:r>
                      <a:r>
                        <a:rPr lang="en-US" sz="1800" b="1" u="none" strike="noStrike" cap="none" dirty="0">
                          <a:solidFill>
                            <a:schemeClr val="dk1"/>
                          </a:solidFill>
                        </a:rPr>
                        <a:t> Remote Assist (VRA)</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1 </a:t>
                      </a:r>
                      <a:r>
                        <a:rPr lang="en-US" sz="1800" b="1" u="none" strike="noStrike" cap="none" dirty="0" err="1">
                          <a:solidFill>
                            <a:schemeClr val="dk1"/>
                          </a:solidFill>
                        </a:rPr>
                        <a:t>Minuut</a:t>
                      </a:r>
                      <a:r>
                        <a:rPr lang="en-US" sz="1800" b="1" u="none" strike="noStrike" cap="none" dirty="0">
                          <a:solidFill>
                            <a:schemeClr val="dk1"/>
                          </a:solidFill>
                        </a:rPr>
                        <a:t> </a:t>
                      </a:r>
                      <a:r>
                        <a:rPr lang="en-US" sz="1800" b="1" u="none" strike="noStrike" cap="none" dirty="0" err="1">
                          <a:solidFill>
                            <a:schemeClr val="dk1"/>
                          </a:solidFill>
                        </a:rPr>
                        <a:t>Genzo</a:t>
                      </a:r>
                      <a:endParaRPr sz="1800" b="1" u="none" strike="noStrike" cap="none" dirty="0">
                        <a:solidFill>
                          <a:schemeClr val="dk1"/>
                        </a:solidFill>
                      </a:endParaRPr>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TeamViewer Pilot</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Helplightning</a:t>
                      </a:r>
                      <a:endParaRPr sz="1800" b="1" u="none" strike="noStrike" cap="none" dirty="0">
                        <a:solidFill>
                          <a:schemeClr val="dk1"/>
                        </a:solidFill>
                      </a:endParaRPr>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LiveON</a:t>
                      </a:r>
                      <a:endParaRPr sz="1800" b="1" u="none" strike="noStrike" cap="none" dirty="0">
                        <a:solidFill>
                          <a:schemeClr val="dk1"/>
                        </a:solidFill>
                      </a:endParaRPr>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err="1">
                          <a:solidFill>
                            <a:schemeClr val="dk1"/>
                          </a:solidFill>
                        </a:rPr>
                        <a:t>Zerintia</a:t>
                      </a:r>
                      <a:endParaRPr sz="1800" b="1" u="none" strike="noStrike" cap="none" dirty="0">
                        <a:solidFill>
                          <a:schemeClr val="dk1"/>
                        </a:solidFill>
                      </a:endParaRPr>
                    </a:p>
                    <a:p>
                      <a:pPr marL="171450" marR="0" lvl="0" indent="-171450" algn="ctr" rtl="0">
                        <a:lnSpc>
                          <a:spcPct val="100000"/>
                        </a:lnSpc>
                        <a:spcBef>
                          <a:spcPts val="0"/>
                        </a:spcBef>
                        <a:spcAft>
                          <a:spcPts val="0"/>
                        </a:spcAft>
                        <a:buClr>
                          <a:schemeClr val="dk1"/>
                        </a:buClr>
                        <a:buSzPts val="1800"/>
                        <a:buFont typeface="Arial"/>
                        <a:buChar char="•"/>
                      </a:pPr>
                      <a:r>
                        <a:rPr lang="en-US" sz="1800" b="1" u="none" strike="noStrike" cap="none" dirty="0">
                          <a:solidFill>
                            <a:schemeClr val="dk1"/>
                          </a:solidFill>
                        </a:rPr>
                        <a:t>Manufacturing</a:t>
                      </a:r>
                      <a:endParaRPr sz="1400" u="none" strike="noStrike" cap="none" dirty="0"/>
                    </a:p>
                    <a:p>
                      <a:pPr marL="171450" marR="0" lvl="0" indent="-57150" algn="ctr"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tc>
                  <a:txBody>
                    <a:bodyPr/>
                    <a:lstStyle/>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TeamViewer Frontline/ Skylight</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FacePro</a:t>
                      </a:r>
                      <a:endParaRPr sz="1800" b="1" u="none" strike="noStrike" cap="none" dirty="0">
                        <a:solidFill>
                          <a:schemeClr val="dk1"/>
                        </a:solidFill>
                      </a:endParaRPr>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Brochesia</a:t>
                      </a:r>
                      <a:endParaRPr sz="1800" b="1" u="none" strike="noStrike" cap="none" dirty="0">
                        <a:solidFill>
                          <a:schemeClr val="dk1"/>
                        </a:solidFill>
                      </a:endParaRPr>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err="1">
                          <a:solidFill>
                            <a:schemeClr val="dk1"/>
                          </a:solidFill>
                        </a:rPr>
                        <a:t>Telepresenz</a:t>
                      </a:r>
                      <a:endParaRPr sz="1400" u="none" strike="noStrike" cap="none" dirty="0"/>
                    </a:p>
                    <a:p>
                      <a:pPr marL="171450" marR="0" lvl="0" indent="-171450" algn="ctr" rtl="0">
                        <a:lnSpc>
                          <a:spcPct val="100000"/>
                        </a:lnSpc>
                        <a:spcBef>
                          <a:spcPts val="0"/>
                        </a:spcBef>
                        <a:spcAft>
                          <a:spcPts val="0"/>
                        </a:spcAft>
                        <a:buClr>
                          <a:srgbClr val="000000"/>
                        </a:buClr>
                        <a:buSzPts val="1800"/>
                        <a:buFont typeface="Arial"/>
                        <a:buChar char="•"/>
                      </a:pPr>
                      <a:r>
                        <a:rPr lang="en-US" sz="1800" b="1" u="none" strike="noStrike" cap="none" dirty="0">
                          <a:solidFill>
                            <a:schemeClr val="dk1"/>
                          </a:solidFill>
                        </a:rPr>
                        <a:t>Security, Warehouse logistics, AR Knee surgery</a:t>
                      </a:r>
                      <a:endParaRPr sz="1800" b="0" i="0" u="none" strike="noStrike" cap="none" dirty="0">
                        <a:solidFill>
                          <a:schemeClr val="dk1"/>
                        </a:solidFill>
                        <a:latin typeface="Helvetica" pitchFamily="2" charset="0"/>
                        <a:ea typeface="Helvetica Neue"/>
                        <a:cs typeface="Helvetica Neue"/>
                        <a:sym typeface="Helvetica Neue"/>
                      </a:endParaRPr>
                    </a:p>
                  </a:txBody>
                  <a:tcPr marL="91450" marR="91450" marT="45725" marB="45725"/>
                </a:tc>
                <a:extLst>
                  <a:ext uri="{0D108BD9-81ED-4DB2-BD59-A6C34878D82A}">
                    <a16:rowId xmlns:a16="http://schemas.microsoft.com/office/drawing/2014/main" val="10003"/>
                  </a:ext>
                </a:extLst>
              </a:tr>
            </a:tbl>
          </a:graphicData>
        </a:graphic>
      </p:graphicFrame>
      <p:sp>
        <p:nvSpPr>
          <p:cNvPr id="1071" name="Google Shape;1071;p48"/>
          <p:cNvSpPr txBox="1">
            <a:spLocks noGrp="1"/>
          </p:cNvSpPr>
          <p:nvPr>
            <p:ph type="title"/>
          </p:nvPr>
        </p:nvSpPr>
        <p:spPr>
          <a:xfrm>
            <a:off x="4734201" y="1661225"/>
            <a:ext cx="9072000" cy="33429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FAFDFF"/>
              </a:buClr>
              <a:buSzPts val="4000"/>
              <a:buFont typeface="Montserrat"/>
              <a:buNone/>
            </a:pPr>
            <a:r>
              <a:rPr lang="en-US" sz="4000" b="0" dirty="0">
                <a:solidFill>
                  <a:srgbClr val="FAFDFF"/>
                </a:solidFill>
                <a:latin typeface="Helvetica" pitchFamily="2" charset="0"/>
                <a:ea typeface="Helvetica Neue"/>
                <a:cs typeface="Helvetica Neue"/>
                <a:sym typeface="Helvetica Neue"/>
              </a:rPr>
              <a:t>Trial  Free Apps from our Partners website or </a:t>
            </a:r>
            <a:r>
              <a:rPr lang="en-US" sz="4000" b="0" dirty="0" err="1">
                <a:solidFill>
                  <a:srgbClr val="FAFDFF"/>
                </a:solidFill>
                <a:latin typeface="Helvetica" pitchFamily="2" charset="0"/>
                <a:ea typeface="Helvetica Neue"/>
                <a:cs typeface="Helvetica Neue"/>
                <a:sym typeface="Helvetica Neue"/>
              </a:rPr>
              <a:t>apps.vuzix.com</a:t>
            </a:r>
            <a:endParaRPr sz="4000" b="0" dirty="0">
              <a:solidFill>
                <a:srgbClr val="FAFDFF"/>
              </a:solidFill>
              <a:latin typeface="Helvetica" pitchFamily="2" charset="0"/>
              <a:ea typeface="Helvetica Neue"/>
              <a:cs typeface="Helvetica Neue"/>
              <a:sym typeface="Helvetica Neue"/>
            </a:endParaRPr>
          </a:p>
        </p:txBody>
      </p:sp>
      <p:sp>
        <p:nvSpPr>
          <p:cNvPr id="1072" name="Google Shape;1072;p48"/>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uFill>
                  <a:noFill/>
                </a:u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Vuzix App Store</a:t>
            </a:r>
            <a:endParaRPr sz="4800" u="none" strike="noStrike" cap="none" dirty="0">
              <a:solidFill>
                <a:srgbClr val="FAFDFF"/>
              </a:solidFill>
              <a:latin typeface="Helvetica" pitchFamily="2" charset="0"/>
              <a:ea typeface="Helvetica Neue"/>
              <a:cs typeface="Helvetica Neue"/>
              <a:sym typeface="Helvetica Neue"/>
            </a:endParaRPr>
          </a:p>
        </p:txBody>
      </p:sp>
      <p:pic>
        <p:nvPicPr>
          <p:cNvPr id="1073" name="Google Shape;1073;p48"/>
          <p:cNvPicPr preferRelativeResize="0"/>
          <p:nvPr/>
        </p:nvPicPr>
        <p:blipFill rotWithShape="1">
          <a:blip r:embed="rId6">
            <a:alphaModFix/>
          </a:blip>
          <a:srcRect l="10805" t="31415" r="42465" b="20730"/>
          <a:stretch/>
        </p:blipFill>
        <p:spPr>
          <a:xfrm>
            <a:off x="20460954" y="4586070"/>
            <a:ext cx="3592854" cy="2440655"/>
          </a:xfrm>
          <a:prstGeom prst="rect">
            <a:avLst/>
          </a:prstGeom>
          <a:noFill/>
          <a:ln>
            <a:noFill/>
          </a:ln>
        </p:spPr>
      </p:pic>
      <p:pic>
        <p:nvPicPr>
          <p:cNvPr id="1074" name="Google Shape;1074;p48"/>
          <p:cNvPicPr preferRelativeResize="0"/>
          <p:nvPr/>
        </p:nvPicPr>
        <p:blipFill rotWithShape="1">
          <a:blip r:embed="rId7">
            <a:alphaModFix/>
          </a:blip>
          <a:srcRect/>
          <a:stretch/>
        </p:blipFill>
        <p:spPr>
          <a:xfrm>
            <a:off x="561586" y="10153556"/>
            <a:ext cx="3232245" cy="1854097"/>
          </a:xfrm>
          <a:prstGeom prst="rect">
            <a:avLst/>
          </a:prstGeom>
          <a:noFill/>
          <a:ln>
            <a:noFill/>
          </a:ln>
        </p:spPr>
      </p:pic>
      <p:pic>
        <p:nvPicPr>
          <p:cNvPr id="1075" name="Google Shape;1075;p48"/>
          <p:cNvPicPr preferRelativeResize="0"/>
          <p:nvPr/>
        </p:nvPicPr>
        <p:blipFill rotWithShape="1">
          <a:blip r:embed="rId8">
            <a:alphaModFix/>
          </a:blip>
          <a:srcRect l="33276" t="39567" r="33485" b="30621"/>
          <a:stretch/>
        </p:blipFill>
        <p:spPr>
          <a:xfrm>
            <a:off x="20460954" y="10153556"/>
            <a:ext cx="3592854" cy="2207496"/>
          </a:xfrm>
          <a:prstGeom prst="rect">
            <a:avLst/>
          </a:prstGeom>
          <a:noFill/>
          <a:ln>
            <a:noFill/>
          </a:ln>
        </p:spPr>
      </p:pic>
      <p:pic>
        <p:nvPicPr>
          <p:cNvPr id="1076" name="Google Shape;1076;p48" descr="Telepresenz by C.A.R.E. Core Augmented Reality Education LLC."/>
          <p:cNvPicPr preferRelativeResize="0"/>
          <p:nvPr/>
        </p:nvPicPr>
        <p:blipFill rotWithShape="1">
          <a:blip r:embed="rId9">
            <a:alphaModFix/>
          </a:blip>
          <a:srcRect/>
          <a:stretch/>
        </p:blipFill>
        <p:spPr>
          <a:xfrm>
            <a:off x="330193" y="4692446"/>
            <a:ext cx="3463638" cy="21216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0"/>
        <p:cNvGrpSpPr/>
        <p:nvPr/>
      </p:nvGrpSpPr>
      <p:grpSpPr>
        <a:xfrm>
          <a:off x="0" y="0"/>
          <a:ext cx="0" cy="0"/>
          <a:chOff x="0" y="0"/>
          <a:chExt cx="0" cy="0"/>
        </a:xfrm>
      </p:grpSpPr>
      <p:pic>
        <p:nvPicPr>
          <p:cNvPr id="1081" name="Google Shape;1081;p49"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082" name="Google Shape;1082;p49"/>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083" name="Google Shape;1083;p49"/>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Developer Tools </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084" name="Google Shape;1084;p49"/>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085" name="Google Shape;1085;p49"/>
          <p:cNvSpPr txBox="1"/>
          <p:nvPr/>
        </p:nvSpPr>
        <p:spPr>
          <a:xfrm>
            <a:off x="21781476" y="711151"/>
            <a:ext cx="1952431"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uFill>
                  <a:noFill/>
                </a:u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MDM</a:t>
            </a:r>
            <a:endParaRPr sz="4800" u="none" strike="noStrike" cap="none" dirty="0">
              <a:solidFill>
                <a:srgbClr val="FAFDFF"/>
              </a:solidFill>
              <a:latin typeface="Helvetica" pitchFamily="2" charset="0"/>
              <a:ea typeface="Helvetica Neue"/>
              <a:cs typeface="Helvetica Neue"/>
              <a:sym typeface="Helvetica Neue"/>
            </a:endParaRPr>
          </a:p>
        </p:txBody>
      </p:sp>
      <p:pic>
        <p:nvPicPr>
          <p:cNvPr id="1086" name="Google Shape;1086;p49"/>
          <p:cNvPicPr preferRelativeResize="0"/>
          <p:nvPr/>
        </p:nvPicPr>
        <p:blipFill rotWithShape="1">
          <a:blip r:embed="rId6">
            <a:alphaModFix/>
          </a:blip>
          <a:srcRect l="26911" t="51923" r="49637" b="32974"/>
          <a:stretch/>
        </p:blipFill>
        <p:spPr>
          <a:xfrm>
            <a:off x="650093" y="6858000"/>
            <a:ext cx="5020345" cy="2020870"/>
          </a:xfrm>
          <a:prstGeom prst="rect">
            <a:avLst/>
          </a:prstGeom>
          <a:noFill/>
          <a:ln>
            <a:noFill/>
          </a:ln>
        </p:spPr>
      </p:pic>
      <p:pic>
        <p:nvPicPr>
          <p:cNvPr id="1087" name="Google Shape;1087;p49"/>
          <p:cNvPicPr preferRelativeResize="0"/>
          <p:nvPr/>
        </p:nvPicPr>
        <p:blipFill rotWithShape="1">
          <a:blip r:embed="rId7">
            <a:alphaModFix/>
          </a:blip>
          <a:srcRect l="12562" t="53026" r="33064" b="37031"/>
          <a:stretch/>
        </p:blipFill>
        <p:spPr>
          <a:xfrm>
            <a:off x="10580596" y="11192695"/>
            <a:ext cx="12892136" cy="1473049"/>
          </a:xfrm>
          <a:prstGeom prst="rect">
            <a:avLst/>
          </a:prstGeom>
          <a:noFill/>
          <a:ln>
            <a:noFill/>
          </a:ln>
        </p:spPr>
      </p:pic>
      <p:pic>
        <p:nvPicPr>
          <p:cNvPr id="1088" name="Google Shape;1088;p49"/>
          <p:cNvPicPr preferRelativeResize="0"/>
          <p:nvPr/>
        </p:nvPicPr>
        <p:blipFill rotWithShape="1">
          <a:blip r:embed="rId6">
            <a:alphaModFix/>
          </a:blip>
          <a:srcRect l="24231" t="78590" r="21151" b="12427"/>
          <a:stretch/>
        </p:blipFill>
        <p:spPr>
          <a:xfrm>
            <a:off x="191504" y="4716611"/>
            <a:ext cx="13563543" cy="1394346"/>
          </a:xfrm>
          <a:prstGeom prst="rect">
            <a:avLst/>
          </a:prstGeom>
          <a:noFill/>
          <a:ln>
            <a:noFill/>
          </a:ln>
        </p:spPr>
      </p:pic>
      <p:pic>
        <p:nvPicPr>
          <p:cNvPr id="1089" name="Google Shape;1089;p49"/>
          <p:cNvPicPr preferRelativeResize="0"/>
          <p:nvPr/>
        </p:nvPicPr>
        <p:blipFill rotWithShape="1">
          <a:blip r:embed="rId8">
            <a:alphaModFix/>
          </a:blip>
          <a:srcRect l="58787" t="31161" r="9846" b="33927"/>
          <a:stretch/>
        </p:blipFill>
        <p:spPr>
          <a:xfrm>
            <a:off x="19607509" y="5360907"/>
            <a:ext cx="3474508" cy="2417049"/>
          </a:xfrm>
          <a:prstGeom prst="rect">
            <a:avLst/>
          </a:prstGeom>
          <a:noFill/>
          <a:ln>
            <a:noFill/>
          </a:ln>
        </p:spPr>
      </p:pic>
      <p:pic>
        <p:nvPicPr>
          <p:cNvPr id="1090" name="Google Shape;1090;p49"/>
          <p:cNvPicPr preferRelativeResize="0"/>
          <p:nvPr/>
        </p:nvPicPr>
        <p:blipFill rotWithShape="1">
          <a:blip r:embed="rId8">
            <a:alphaModFix/>
          </a:blip>
          <a:srcRect l="14788" t="30445" r="45591" b="20423"/>
          <a:stretch/>
        </p:blipFill>
        <p:spPr>
          <a:xfrm>
            <a:off x="13660591" y="4446832"/>
            <a:ext cx="5519922" cy="4277856"/>
          </a:xfrm>
          <a:prstGeom prst="rect">
            <a:avLst/>
          </a:prstGeom>
          <a:noFill/>
          <a:ln>
            <a:noFill/>
          </a:ln>
        </p:spPr>
      </p:pic>
      <p:sp>
        <p:nvSpPr>
          <p:cNvPr id="1091" name="Google Shape;1091;p49"/>
          <p:cNvSpPr txBox="1"/>
          <p:nvPr/>
        </p:nvSpPr>
        <p:spPr>
          <a:xfrm>
            <a:off x="19229474" y="7962451"/>
            <a:ext cx="4095747"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Clr>
                <a:srgbClr val="000000"/>
              </a:buClr>
              <a:buSzPts val="2000"/>
              <a:buFont typeface="Arial"/>
              <a:buNone/>
            </a:pPr>
            <a:r>
              <a:rPr lang="en-US" sz="2000" u="none" strike="noStrike" cap="none" dirty="0">
                <a:solidFill>
                  <a:srgbClr val="212121"/>
                </a:solidFill>
                <a:latin typeface="Helvetica" pitchFamily="2" charset="0"/>
                <a:ea typeface="Montserrat"/>
                <a:cs typeface="Montserrat"/>
                <a:sym typeface="Montserrat"/>
              </a:rPr>
              <a:t>Existing solutions and data, programmed into </a:t>
            </a:r>
            <a:r>
              <a:rPr lang="en-US" sz="2000" u="none" strike="noStrike" cap="none" dirty="0" err="1">
                <a:solidFill>
                  <a:srgbClr val="212121"/>
                </a:solidFill>
                <a:latin typeface="Helvetica" pitchFamily="2" charset="0"/>
                <a:ea typeface="Montserrat"/>
                <a:cs typeface="Montserrat"/>
                <a:sym typeface="Montserrat"/>
              </a:rPr>
              <a:t>Vuzix</a:t>
            </a:r>
            <a:r>
              <a:rPr lang="en-US" sz="2000" u="none" strike="noStrike" cap="none" dirty="0">
                <a:solidFill>
                  <a:srgbClr val="212121"/>
                </a:solidFill>
                <a:latin typeface="Helvetica" pitchFamily="2" charset="0"/>
                <a:ea typeface="Montserrat"/>
                <a:cs typeface="Montserrat"/>
                <a:sym typeface="Montserrat"/>
              </a:rPr>
              <a:t> devices</a:t>
            </a:r>
            <a:endParaRPr sz="2000" u="none" strike="noStrike" cap="none" dirty="0">
              <a:solidFill>
                <a:srgbClr val="212121"/>
              </a:solidFill>
              <a:latin typeface="Helvetica" pitchFamily="2" charset="0"/>
              <a:ea typeface="Montserrat"/>
              <a:cs typeface="Montserrat"/>
              <a:sym typeface="Montserrat"/>
            </a:endParaRPr>
          </a:p>
        </p:txBody>
      </p:sp>
      <p:pic>
        <p:nvPicPr>
          <p:cNvPr id="1092" name="Google Shape;1092;p49"/>
          <p:cNvPicPr preferRelativeResize="0"/>
          <p:nvPr/>
        </p:nvPicPr>
        <p:blipFill rotWithShape="1">
          <a:blip r:embed="rId6">
            <a:alphaModFix/>
          </a:blip>
          <a:srcRect l="24229" t="26385" r="44122" b="50792"/>
          <a:stretch/>
        </p:blipFill>
        <p:spPr>
          <a:xfrm>
            <a:off x="6291677" y="6569431"/>
            <a:ext cx="6775933" cy="3053935"/>
          </a:xfrm>
          <a:prstGeom prst="rect">
            <a:avLst/>
          </a:prstGeom>
          <a:noFill/>
          <a:ln>
            <a:noFill/>
          </a:ln>
        </p:spPr>
      </p:pic>
      <p:pic>
        <p:nvPicPr>
          <p:cNvPr id="1093" name="Google Shape;1093;p49"/>
          <p:cNvPicPr preferRelativeResize="0"/>
          <p:nvPr/>
        </p:nvPicPr>
        <p:blipFill rotWithShape="1">
          <a:blip r:embed="rId7">
            <a:alphaModFix/>
          </a:blip>
          <a:srcRect l="14079" t="65905" r="54578" b="24155"/>
          <a:stretch/>
        </p:blipFill>
        <p:spPr>
          <a:xfrm>
            <a:off x="911268" y="10944015"/>
            <a:ext cx="7431579" cy="14730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pic>
        <p:nvPicPr>
          <p:cNvPr id="56" name="Google Shape;56;p4" descr="A picture containing person&#10;&#10;Description automatically generated"/>
          <p:cNvPicPr preferRelativeResize="0"/>
          <p:nvPr/>
        </p:nvPicPr>
        <p:blipFill rotWithShape="1">
          <a:blip r:embed="rId3">
            <a:alphaModFix/>
          </a:blip>
          <a:srcRect l="32933" t="-1" r="8152" b="17667"/>
          <a:stretch/>
        </p:blipFill>
        <p:spPr>
          <a:xfrm>
            <a:off x="-46893" y="-23447"/>
            <a:ext cx="24595015" cy="13909719"/>
          </a:xfrm>
          <a:prstGeom prst="rect">
            <a:avLst/>
          </a:prstGeom>
          <a:noFill/>
          <a:ln>
            <a:noFill/>
          </a:ln>
        </p:spPr>
      </p:pic>
      <p:sp>
        <p:nvSpPr>
          <p:cNvPr id="58" name="Google Shape;58;p4"/>
          <p:cNvSpPr txBox="1">
            <a:spLocks noGrp="1"/>
          </p:cNvSpPr>
          <p:nvPr>
            <p:ph type="title"/>
          </p:nvPr>
        </p:nvSpPr>
        <p:spPr>
          <a:xfrm>
            <a:off x="1476075" y="2300600"/>
            <a:ext cx="8698200" cy="1239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FAFDFF"/>
              </a:buClr>
              <a:buSzPts val="4800"/>
              <a:buFont typeface="Montserrat"/>
              <a:buNone/>
            </a:pPr>
            <a:r>
              <a:rPr lang="en-US" sz="4800" b="0" dirty="0" err="1">
                <a:solidFill>
                  <a:srgbClr val="FAFDFF"/>
                </a:solidFill>
                <a:latin typeface="Helvetica" pitchFamily="2" charset="0"/>
                <a:ea typeface="Helvetica Neue"/>
                <a:cs typeface="Helvetica Neue"/>
                <a:sym typeface="Helvetica Neue"/>
              </a:rPr>
              <a:t>Vuzix</a:t>
            </a:r>
            <a:r>
              <a:rPr lang="en-US" sz="4800" b="0" dirty="0">
                <a:solidFill>
                  <a:srgbClr val="FAFDFF"/>
                </a:solidFill>
                <a:latin typeface="Helvetica" pitchFamily="2" charset="0"/>
                <a:ea typeface="Helvetica Neue"/>
                <a:cs typeface="Helvetica Neue"/>
                <a:sym typeface="Helvetica Neue"/>
              </a:rPr>
              <a:t> is a pioneer in wearable computing, augmented reality, optics, and display engines, delivering solutions to clients for over 25 years.</a:t>
            </a:r>
            <a:endParaRPr sz="4800" b="0" dirty="0">
              <a:solidFill>
                <a:srgbClr val="FAFDFF"/>
              </a:solidFill>
              <a:latin typeface="Helvetica" pitchFamily="2" charset="0"/>
              <a:ea typeface="Helvetica Neue"/>
              <a:cs typeface="Helvetica Neue"/>
              <a:sym typeface="Helvetica Neue"/>
            </a:endParaRPr>
          </a:p>
        </p:txBody>
      </p:sp>
      <p:sp>
        <p:nvSpPr>
          <p:cNvPr id="57" name="Google Shape;57;p4"/>
          <p:cNvSpPr txBox="1">
            <a:spLocks noGrp="1"/>
          </p:cNvSpPr>
          <p:nvPr>
            <p:ph type="sldNum" idx="12"/>
          </p:nvPr>
        </p:nvSpPr>
        <p:spPr>
          <a:xfrm>
            <a:off x="21848960" y="12319000"/>
            <a:ext cx="30296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4</a:t>
            </a:fld>
            <a:endParaRPr dirty="0">
              <a:solidFill>
                <a:srgbClr val="FAFDFF"/>
              </a:solidFill>
            </a:endParaRPr>
          </a:p>
        </p:txBody>
      </p:sp>
      <p:pic>
        <p:nvPicPr>
          <p:cNvPr id="59" name="Google Shape;59;p4" descr="Shape&#10;&#10;Description automatically generated"/>
          <p:cNvPicPr preferRelativeResize="0"/>
          <p:nvPr/>
        </p:nvPicPr>
        <p:blipFill rotWithShape="1">
          <a:blip r:embed="rId4">
            <a:alphaModFix amt="75000"/>
          </a:blip>
          <a:srcRect/>
          <a:stretch/>
        </p:blipFill>
        <p:spPr>
          <a:xfrm>
            <a:off x="-46892" y="6563906"/>
            <a:ext cx="11860938" cy="1885800"/>
          </a:xfrm>
          <a:prstGeom prst="rect">
            <a:avLst/>
          </a:prstGeom>
          <a:noFill/>
          <a:ln>
            <a:noFill/>
          </a:ln>
        </p:spPr>
      </p:pic>
      <p:sp>
        <p:nvSpPr>
          <p:cNvPr id="60" name="Google Shape;60;p4"/>
          <p:cNvSpPr txBox="1"/>
          <p:nvPr/>
        </p:nvSpPr>
        <p:spPr>
          <a:xfrm>
            <a:off x="1604080" y="6859561"/>
            <a:ext cx="10209900" cy="1147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AFDFF"/>
              </a:buClr>
              <a:buSzPts val="4000"/>
              <a:buFont typeface="Montserrat"/>
              <a:buNone/>
            </a:pPr>
            <a:r>
              <a:rPr lang="en-US" sz="4100" u="none" strike="noStrike" cap="none" dirty="0">
                <a:solidFill>
                  <a:srgbClr val="FAFDFF"/>
                </a:solidFill>
                <a:latin typeface="Helvetica" pitchFamily="2" charset="0"/>
                <a:ea typeface="Helvetica Neue"/>
                <a:cs typeface="Helvetica Neue"/>
                <a:sym typeface="Helvetica Neue"/>
              </a:rPr>
              <a:t>Our smart glasses provide the perfect balance of performance and comfort.</a:t>
            </a:r>
            <a:endParaRPr sz="1500" u="none" strike="noStrike" cap="none" dirty="0">
              <a:solidFill>
                <a:srgbClr val="000000"/>
              </a:solidFill>
              <a:latin typeface="Helvetica" pitchFamily="2" charset="0"/>
              <a:ea typeface="Helvetica Neue"/>
              <a:cs typeface="Helvetica Neue"/>
              <a:sym typeface="Helvetica Neue"/>
            </a:endParaRPr>
          </a:p>
        </p:txBody>
      </p:sp>
      <p:pic>
        <p:nvPicPr>
          <p:cNvPr id="61" name="Google Shape;61;p4"/>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62" name="Google Shape;62;p4"/>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Montserrat Medium"/>
                <a:cs typeface="Montserrat Medium"/>
                <a:sym typeface="Montserrat Medium"/>
              </a:rPr>
              <a:t>The Company</a:t>
            </a:r>
            <a:endParaRPr sz="1400" b="0" i="0" u="none" strike="noStrike" cap="none" dirty="0">
              <a:solidFill>
                <a:srgbClr val="000000"/>
              </a:solidFill>
              <a:latin typeface="Arial"/>
              <a:ea typeface="Arial"/>
              <a:cs typeface="Arial"/>
              <a:sym typeface="Arial"/>
            </a:endParaRPr>
          </a:p>
        </p:txBody>
      </p:sp>
      <p:sp>
        <p:nvSpPr>
          <p:cNvPr id="63" name="Google Shape;63;p4"/>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97"/>
        <p:cNvGrpSpPr/>
        <p:nvPr/>
      </p:nvGrpSpPr>
      <p:grpSpPr>
        <a:xfrm>
          <a:off x="0" y="0"/>
          <a:ext cx="0" cy="0"/>
          <a:chOff x="0" y="0"/>
          <a:chExt cx="0" cy="0"/>
        </a:xfrm>
      </p:grpSpPr>
      <p:pic>
        <p:nvPicPr>
          <p:cNvPr id="1098" name="Google Shape;1098;p50"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099" name="Google Shape;1099;p50"/>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100" name="Google Shape;1100;p50"/>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uFill>
                  <a:noFill/>
                </a:u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Free Trial</a:t>
            </a:r>
            <a:endParaRPr sz="4800" u="none" strike="noStrike" cap="none" dirty="0">
              <a:solidFill>
                <a:srgbClr val="FAFDFF"/>
              </a:solidFill>
              <a:latin typeface="Helvetica" pitchFamily="2" charset="0"/>
              <a:ea typeface="Helvetica Neue"/>
              <a:cs typeface="Helvetica Neue"/>
              <a:sym typeface="Helvetica Neue"/>
            </a:endParaRPr>
          </a:p>
        </p:txBody>
      </p:sp>
      <p:sp>
        <p:nvSpPr>
          <p:cNvPr id="1101" name="Google Shape;1101;p50"/>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AECM</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102" name="Google Shape;1102;p50"/>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103" name="Google Shape;1103;p50"/>
          <p:cNvSpPr txBox="1">
            <a:spLocks noGrp="1"/>
          </p:cNvSpPr>
          <p:nvPr>
            <p:ph type="title"/>
          </p:nvPr>
        </p:nvSpPr>
        <p:spPr>
          <a:xfrm>
            <a:off x="5060479" y="2163203"/>
            <a:ext cx="11428200" cy="33429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FAFDFF"/>
              </a:buClr>
              <a:buSzPts val="4000"/>
              <a:buFont typeface="Montserrat"/>
              <a:buNone/>
            </a:pPr>
            <a:r>
              <a:rPr lang="en-US" sz="4000" b="0" dirty="0">
                <a:solidFill>
                  <a:srgbClr val="FAFDFF"/>
                </a:solidFill>
                <a:latin typeface="Helvetica" pitchFamily="2" charset="0"/>
                <a:ea typeface="Helvetica Neue"/>
                <a:cs typeface="Helvetica Neue"/>
                <a:sym typeface="Helvetica Neue"/>
              </a:rPr>
              <a:t>Follow us on </a:t>
            </a:r>
            <a:r>
              <a:rPr lang="en-US" sz="4000" b="0" dirty="0">
                <a:solidFill>
                  <a:srgbClr val="FAFDFF"/>
                </a:solidFill>
                <a:uFill>
                  <a:noFill/>
                </a:uFill>
                <a:latin typeface="Helvetica" pitchFamily="2" charset="0"/>
                <a:ea typeface="Helvetica Neue"/>
                <a:cs typeface="Helvetica Neue"/>
                <a:sym typeface="Helvetica Neue"/>
                <a:hlinkClick r:id="rId6">
                  <a:extLst>
                    <a:ext uri="{A12FA001-AC4F-418D-AE19-62706E023703}">
                      <ahyp:hlinkClr xmlns:ahyp="http://schemas.microsoft.com/office/drawing/2018/hyperlinkcolor" val="tx"/>
                    </a:ext>
                  </a:extLst>
                </a:hlinkClick>
              </a:rPr>
              <a:t>LinkedIn</a:t>
            </a:r>
            <a:r>
              <a:rPr lang="en-US" sz="4000" b="0" dirty="0">
                <a:solidFill>
                  <a:srgbClr val="FAFDFF"/>
                </a:solidFill>
                <a:latin typeface="Helvetica" pitchFamily="2" charset="0"/>
                <a:ea typeface="Helvetica Neue"/>
                <a:cs typeface="Helvetica Neue"/>
                <a:sym typeface="Helvetica Neue"/>
              </a:rPr>
              <a:t> for more use cases</a:t>
            </a:r>
            <a:endParaRPr sz="4000" b="0" dirty="0">
              <a:solidFill>
                <a:srgbClr val="FAFDFF"/>
              </a:solidFill>
              <a:latin typeface="Helvetica" pitchFamily="2" charset="0"/>
              <a:ea typeface="Helvetica Neue"/>
              <a:cs typeface="Helvetica Neue"/>
              <a:sym typeface="Helvetica Neue"/>
            </a:endParaRPr>
          </a:p>
        </p:txBody>
      </p:sp>
      <p:pic>
        <p:nvPicPr>
          <p:cNvPr id="1104" name="Google Shape;1104;p50"/>
          <p:cNvPicPr preferRelativeResize="0"/>
          <p:nvPr/>
        </p:nvPicPr>
        <p:blipFill rotWithShape="1">
          <a:blip r:embed="rId7">
            <a:alphaModFix/>
          </a:blip>
          <a:srcRect l="51125" t="13984" r="1292" b="47264"/>
          <a:stretch/>
        </p:blipFill>
        <p:spPr>
          <a:xfrm>
            <a:off x="11180910" y="9921755"/>
            <a:ext cx="12552997" cy="3342899"/>
          </a:xfrm>
          <a:prstGeom prst="rect">
            <a:avLst/>
          </a:prstGeom>
          <a:noFill/>
          <a:ln>
            <a:noFill/>
          </a:ln>
        </p:spPr>
      </p:pic>
      <p:pic>
        <p:nvPicPr>
          <p:cNvPr id="1105" name="Google Shape;1105;p50"/>
          <p:cNvPicPr preferRelativeResize="0"/>
          <p:nvPr/>
        </p:nvPicPr>
        <p:blipFill rotWithShape="1">
          <a:blip r:embed="rId8">
            <a:alphaModFix/>
          </a:blip>
          <a:srcRect l="66068" t="15420" r="14829" b="59238"/>
          <a:stretch/>
        </p:blipFill>
        <p:spPr>
          <a:xfrm>
            <a:off x="11406423" y="2871013"/>
            <a:ext cx="12501910" cy="5183480"/>
          </a:xfrm>
          <a:prstGeom prst="rect">
            <a:avLst/>
          </a:prstGeom>
          <a:noFill/>
          <a:ln>
            <a:noFill/>
          </a:ln>
        </p:spPr>
      </p:pic>
      <p:pic>
        <p:nvPicPr>
          <p:cNvPr id="1106" name="Google Shape;1106;p50">
            <a:hlinkClick r:id="rId9"/>
          </p:cNvPr>
          <p:cNvPicPr preferRelativeResize="0"/>
          <p:nvPr/>
        </p:nvPicPr>
        <p:blipFill rotWithShape="1">
          <a:blip r:embed="rId10">
            <a:alphaModFix/>
          </a:blip>
          <a:srcRect l="62244" t="21606" r="14011" b="18531"/>
          <a:stretch/>
        </p:blipFill>
        <p:spPr>
          <a:xfrm>
            <a:off x="666142" y="4542978"/>
            <a:ext cx="9960735" cy="7848720"/>
          </a:xfrm>
          <a:prstGeom prst="rect">
            <a:avLst/>
          </a:prstGeom>
          <a:noFill/>
          <a:ln>
            <a:noFill/>
          </a:ln>
        </p:spPr>
      </p:pic>
      <p:pic>
        <p:nvPicPr>
          <p:cNvPr id="1107" name="Google Shape;1107;p50" descr="A picture containing person, person, outdoor&#10;&#10;Description automatically generated"/>
          <p:cNvPicPr preferRelativeResize="0"/>
          <p:nvPr/>
        </p:nvPicPr>
        <p:blipFill rotWithShape="1">
          <a:blip r:embed="rId11">
            <a:alphaModFix/>
          </a:blip>
          <a:srcRect/>
          <a:stretch/>
        </p:blipFill>
        <p:spPr>
          <a:xfrm>
            <a:off x="16068356" y="7736753"/>
            <a:ext cx="3643358" cy="273251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11"/>
        <p:cNvGrpSpPr/>
        <p:nvPr/>
      </p:nvGrpSpPr>
      <p:grpSpPr>
        <a:xfrm>
          <a:off x="0" y="0"/>
          <a:ext cx="0" cy="0"/>
          <a:chOff x="0" y="0"/>
          <a:chExt cx="0" cy="0"/>
        </a:xfrm>
      </p:grpSpPr>
      <p:pic>
        <p:nvPicPr>
          <p:cNvPr id="1112" name="Google Shape;1112;p51"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113" name="Google Shape;1113;p51"/>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114" name="Google Shape;1114;p51"/>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uFill>
                  <a:noFill/>
                </a:u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Vuzix App Store</a:t>
            </a:r>
            <a:endParaRPr sz="4800" u="none" strike="noStrike" cap="none" dirty="0">
              <a:solidFill>
                <a:srgbClr val="FAFDFF"/>
              </a:solidFill>
              <a:latin typeface="Helvetica" pitchFamily="2" charset="0"/>
              <a:ea typeface="Helvetica Neue"/>
              <a:cs typeface="Helvetica Neue"/>
              <a:sym typeface="Helvetica Neue"/>
            </a:endParaRPr>
          </a:p>
        </p:txBody>
      </p:sp>
      <p:sp>
        <p:nvSpPr>
          <p:cNvPr id="1115" name="Google Shape;1115;p51"/>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AECM</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116" name="Google Shape;1116;p51"/>
          <p:cNvSpPr txBox="1">
            <a:spLocks noGrp="1"/>
          </p:cNvSpPr>
          <p:nvPr>
            <p:ph type="title"/>
          </p:nvPr>
        </p:nvSpPr>
        <p:spPr>
          <a:xfrm>
            <a:off x="5098101" y="1579573"/>
            <a:ext cx="9044400" cy="33429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FAFDFF"/>
              </a:buClr>
              <a:buSzPts val="4000"/>
              <a:buFont typeface="Montserrat"/>
              <a:buNone/>
            </a:pPr>
            <a:r>
              <a:rPr lang="en-US" sz="4000" b="0" dirty="0">
                <a:solidFill>
                  <a:srgbClr val="FAFDFF"/>
                </a:solidFill>
                <a:latin typeface="Helvetica" pitchFamily="2" charset="0"/>
                <a:ea typeface="Helvetica Neue"/>
                <a:cs typeface="Helvetica Neue"/>
                <a:sym typeface="Helvetica Neue"/>
              </a:rPr>
              <a:t>Leading Hardware + Leading Software = Leading Solutions</a:t>
            </a:r>
            <a:endParaRPr sz="4000" b="0" dirty="0">
              <a:solidFill>
                <a:srgbClr val="FAFDFF"/>
              </a:solidFill>
              <a:latin typeface="Helvetica" pitchFamily="2" charset="0"/>
              <a:ea typeface="Helvetica Neue"/>
              <a:cs typeface="Helvetica Neue"/>
              <a:sym typeface="Helvetica Neue"/>
            </a:endParaRPr>
          </a:p>
        </p:txBody>
      </p:sp>
      <p:sp>
        <p:nvSpPr>
          <p:cNvPr id="1117" name="Google Shape;1117;p51"/>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118" name="Google Shape;1118;p51"/>
          <p:cNvSpPr txBox="1"/>
          <p:nvPr/>
        </p:nvSpPr>
        <p:spPr>
          <a:xfrm>
            <a:off x="13881926" y="4534407"/>
            <a:ext cx="985198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6">
                  <a:extLst>
                    <a:ext uri="{A12FA001-AC4F-418D-AE19-62706E023703}">
                      <ahyp:hlinkClr xmlns:ahyp="http://schemas.microsoft.com/office/drawing/2018/hyperlinkcolor" val="tx"/>
                    </a:ext>
                  </a:extLst>
                </a:hlinkClick>
              </a:rPr>
              <a:t>FEB 25, 2022 12:00PM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rgbClr val="000000"/>
                </a:solidFill>
                <a:latin typeface="Helvetica" pitchFamily="2" charset="0"/>
                <a:ea typeface="Montserrat Medium"/>
                <a:cs typeface="Montserrat Medium"/>
                <a:sym typeface="Montserrat Medium"/>
              </a:rPr>
              <a:t>FAMUR Group Adopts </a:t>
            </a: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M400 Smart Glasses for its Field Service Solution for the FAMUR SIGMA Room</a:t>
            </a:r>
            <a:endParaRPr sz="2000" u="none" strike="noStrike" cap="none" dirty="0">
              <a:solidFill>
                <a:srgbClr val="000000"/>
              </a:solidFill>
              <a:latin typeface="Helvetica" pitchFamily="2" charset="0"/>
              <a:ea typeface="Montserrat Medium"/>
              <a:cs typeface="Montserrat Medium"/>
              <a:sym typeface="Montserrat Medium"/>
            </a:endParaRPr>
          </a:p>
        </p:txBody>
      </p:sp>
      <p:pic>
        <p:nvPicPr>
          <p:cNvPr id="1119" name="Google Shape;1119;p51" descr="VRA Mobile - Apps op Google Play"/>
          <p:cNvPicPr preferRelativeResize="0"/>
          <p:nvPr/>
        </p:nvPicPr>
        <p:blipFill rotWithShape="1">
          <a:blip r:embed="rId7">
            <a:alphaModFix/>
          </a:blip>
          <a:srcRect/>
          <a:stretch/>
        </p:blipFill>
        <p:spPr>
          <a:xfrm>
            <a:off x="740373" y="4796017"/>
            <a:ext cx="2143125" cy="2143125"/>
          </a:xfrm>
          <a:prstGeom prst="rect">
            <a:avLst/>
          </a:prstGeom>
          <a:noFill/>
          <a:ln>
            <a:noFill/>
          </a:ln>
        </p:spPr>
      </p:pic>
      <p:pic>
        <p:nvPicPr>
          <p:cNvPr id="1120" name="Google Shape;1120;p51" descr="Frontline Workplace - Apps op Google Play"/>
          <p:cNvPicPr preferRelativeResize="0"/>
          <p:nvPr/>
        </p:nvPicPr>
        <p:blipFill rotWithShape="1">
          <a:blip r:embed="rId8">
            <a:alphaModFix/>
          </a:blip>
          <a:srcRect/>
          <a:stretch/>
        </p:blipFill>
        <p:spPr>
          <a:xfrm>
            <a:off x="6172416" y="7640311"/>
            <a:ext cx="2143125" cy="2143125"/>
          </a:xfrm>
          <a:prstGeom prst="rect">
            <a:avLst/>
          </a:prstGeom>
          <a:noFill/>
          <a:ln>
            <a:noFill/>
          </a:ln>
        </p:spPr>
      </p:pic>
      <p:pic>
        <p:nvPicPr>
          <p:cNvPr id="1121" name="Google Shape;1121;p51" descr="FacePro Xpert System - Apps on Google Play"/>
          <p:cNvPicPr preferRelativeResize="0"/>
          <p:nvPr/>
        </p:nvPicPr>
        <p:blipFill rotWithShape="1">
          <a:blip r:embed="rId9">
            <a:alphaModFix/>
          </a:blip>
          <a:srcRect/>
          <a:stretch/>
        </p:blipFill>
        <p:spPr>
          <a:xfrm>
            <a:off x="6194121" y="4803655"/>
            <a:ext cx="2143125" cy="2143125"/>
          </a:xfrm>
          <a:prstGeom prst="rect">
            <a:avLst/>
          </a:prstGeom>
          <a:noFill/>
          <a:ln>
            <a:noFill/>
          </a:ln>
        </p:spPr>
      </p:pic>
      <p:pic>
        <p:nvPicPr>
          <p:cNvPr id="1122" name="Google Shape;1122;p51"/>
          <p:cNvPicPr preferRelativeResize="0"/>
          <p:nvPr/>
        </p:nvPicPr>
        <p:blipFill rotWithShape="1">
          <a:blip r:embed="rId10">
            <a:alphaModFix/>
          </a:blip>
          <a:srcRect/>
          <a:stretch/>
        </p:blipFill>
        <p:spPr>
          <a:xfrm>
            <a:off x="3435591" y="4812845"/>
            <a:ext cx="2133935" cy="2133935"/>
          </a:xfrm>
          <a:prstGeom prst="rect">
            <a:avLst/>
          </a:prstGeom>
          <a:noFill/>
          <a:ln>
            <a:noFill/>
          </a:ln>
        </p:spPr>
      </p:pic>
      <p:pic>
        <p:nvPicPr>
          <p:cNvPr id="1123" name="Google Shape;1123;p51"/>
          <p:cNvPicPr preferRelativeResize="0"/>
          <p:nvPr/>
        </p:nvPicPr>
        <p:blipFill rotWithShape="1">
          <a:blip r:embed="rId11">
            <a:alphaModFix/>
          </a:blip>
          <a:srcRect/>
          <a:stretch/>
        </p:blipFill>
        <p:spPr>
          <a:xfrm>
            <a:off x="3404375" y="7664535"/>
            <a:ext cx="2143124" cy="2143124"/>
          </a:xfrm>
          <a:prstGeom prst="rect">
            <a:avLst/>
          </a:prstGeom>
          <a:noFill/>
          <a:ln>
            <a:noFill/>
          </a:ln>
        </p:spPr>
      </p:pic>
      <p:pic>
        <p:nvPicPr>
          <p:cNvPr id="1124" name="Google Shape;1124;p51"/>
          <p:cNvPicPr preferRelativeResize="0"/>
          <p:nvPr/>
        </p:nvPicPr>
        <p:blipFill rotWithShape="1">
          <a:blip r:embed="rId12">
            <a:alphaModFix/>
          </a:blip>
          <a:srcRect/>
          <a:stretch/>
        </p:blipFill>
        <p:spPr>
          <a:xfrm>
            <a:off x="448887" y="7384935"/>
            <a:ext cx="2702324" cy="2702324"/>
          </a:xfrm>
          <a:prstGeom prst="rect">
            <a:avLst/>
          </a:prstGeom>
          <a:noFill/>
          <a:ln>
            <a:noFill/>
          </a:ln>
        </p:spPr>
      </p:pic>
      <p:sp>
        <p:nvSpPr>
          <p:cNvPr id="1125" name="Google Shape;1125;p51"/>
          <p:cNvSpPr txBox="1"/>
          <p:nvPr/>
        </p:nvSpPr>
        <p:spPr>
          <a:xfrm>
            <a:off x="13881926" y="6085675"/>
            <a:ext cx="985198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13">
                  <a:extLst>
                    <a:ext uri="{A12FA001-AC4F-418D-AE19-62706E023703}">
                      <ahyp:hlinkClr xmlns:ahyp="http://schemas.microsoft.com/office/drawing/2018/hyperlinkcolor" val="tx"/>
                    </a:ext>
                  </a:extLst>
                </a:hlinkClick>
              </a:rPr>
              <a:t>JAN 05, 2022 2:00PM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DE2726"/>
                </a:solidFill>
                <a:latin typeface="Helvetica" pitchFamily="2" charset="0"/>
                <a:ea typeface="Montserrat Medium"/>
                <a:cs typeface="Montserrat Medium"/>
                <a:sym typeface="Montserrat Medium"/>
                <a:hlinkClick r:id="rId13">
                  <a:extLst>
                    <a:ext uri="{A12FA001-AC4F-418D-AE19-62706E023703}">
                      <ahyp:hlinkClr xmlns:ahyp="http://schemas.microsoft.com/office/drawing/2018/hyperlinkcolor" val="tx"/>
                    </a:ext>
                  </a:extLst>
                </a:hlinkClick>
              </a:rPr>
              <a:t>­­­</a:t>
            </a: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Collaborates with European Optical Group </a:t>
            </a:r>
            <a:r>
              <a:rPr lang="en-US" sz="2000" u="none" strike="noStrike" cap="none" dirty="0" err="1">
                <a:solidFill>
                  <a:srgbClr val="000000"/>
                </a:solidFill>
                <a:latin typeface="Helvetica" pitchFamily="2" charset="0"/>
                <a:ea typeface="Montserrat Medium"/>
                <a:cs typeface="Montserrat Medium"/>
                <a:sym typeface="Montserrat Medium"/>
              </a:rPr>
              <a:t>Fielmann</a:t>
            </a:r>
            <a:r>
              <a:rPr lang="en-US" sz="2000" u="none" strike="noStrike" cap="none" dirty="0">
                <a:solidFill>
                  <a:srgbClr val="000000"/>
                </a:solidFill>
                <a:latin typeface="Helvetica" pitchFamily="2" charset="0"/>
                <a:ea typeface="Montserrat Medium"/>
                <a:cs typeface="Montserrat Medium"/>
                <a:sym typeface="Montserrat Medium"/>
              </a:rPr>
              <a:t> and TeamViewer to Support the Enterprise Workforce</a:t>
            </a:r>
            <a:endParaRPr sz="2000" u="none" strike="noStrike" cap="none" dirty="0">
              <a:solidFill>
                <a:srgbClr val="000000"/>
              </a:solidFill>
              <a:latin typeface="Helvetica" pitchFamily="2" charset="0"/>
              <a:ea typeface="Montserrat Medium"/>
              <a:cs typeface="Montserrat Medium"/>
              <a:sym typeface="Montserrat Medium"/>
            </a:endParaRPr>
          </a:p>
        </p:txBody>
      </p:sp>
      <p:pic>
        <p:nvPicPr>
          <p:cNvPr id="1126" name="Google Shape;1126;p51"/>
          <p:cNvPicPr preferRelativeResize="0"/>
          <p:nvPr/>
        </p:nvPicPr>
        <p:blipFill rotWithShape="1">
          <a:blip r:embed="rId14">
            <a:alphaModFix/>
          </a:blip>
          <a:srcRect/>
          <a:stretch/>
        </p:blipFill>
        <p:spPr>
          <a:xfrm>
            <a:off x="9018483" y="4714876"/>
            <a:ext cx="2143124" cy="2143124"/>
          </a:xfrm>
          <a:prstGeom prst="rect">
            <a:avLst/>
          </a:prstGeom>
          <a:noFill/>
          <a:ln>
            <a:noFill/>
          </a:ln>
        </p:spPr>
      </p:pic>
      <p:pic>
        <p:nvPicPr>
          <p:cNvPr id="1127" name="Google Shape;1127;p51"/>
          <p:cNvPicPr preferRelativeResize="0"/>
          <p:nvPr/>
        </p:nvPicPr>
        <p:blipFill rotWithShape="1">
          <a:blip r:embed="rId15">
            <a:alphaModFix/>
          </a:blip>
          <a:srcRect/>
          <a:stretch/>
        </p:blipFill>
        <p:spPr>
          <a:xfrm>
            <a:off x="9018483" y="7692140"/>
            <a:ext cx="2143124" cy="2143124"/>
          </a:xfrm>
          <a:prstGeom prst="rect">
            <a:avLst/>
          </a:prstGeom>
          <a:noFill/>
          <a:ln>
            <a:noFill/>
          </a:ln>
        </p:spPr>
      </p:pic>
      <p:pic>
        <p:nvPicPr>
          <p:cNvPr id="1128" name="Google Shape;1128;p51"/>
          <p:cNvPicPr preferRelativeResize="0"/>
          <p:nvPr/>
        </p:nvPicPr>
        <p:blipFill rotWithShape="1">
          <a:blip r:embed="rId16">
            <a:alphaModFix/>
          </a:blip>
          <a:srcRect/>
          <a:stretch/>
        </p:blipFill>
        <p:spPr>
          <a:xfrm>
            <a:off x="554764" y="10319010"/>
            <a:ext cx="2513820" cy="2513820"/>
          </a:xfrm>
          <a:prstGeom prst="rect">
            <a:avLst/>
          </a:prstGeom>
          <a:noFill/>
          <a:ln>
            <a:noFill/>
          </a:ln>
        </p:spPr>
      </p:pic>
      <p:pic>
        <p:nvPicPr>
          <p:cNvPr id="1129" name="Google Shape;1129;p51"/>
          <p:cNvPicPr preferRelativeResize="0"/>
          <p:nvPr/>
        </p:nvPicPr>
        <p:blipFill rotWithShape="1">
          <a:blip r:embed="rId17">
            <a:alphaModFix/>
          </a:blip>
          <a:srcRect/>
          <a:stretch/>
        </p:blipFill>
        <p:spPr>
          <a:xfrm>
            <a:off x="3404376" y="10504357"/>
            <a:ext cx="2143123" cy="2143123"/>
          </a:xfrm>
          <a:prstGeom prst="rect">
            <a:avLst/>
          </a:prstGeom>
          <a:noFill/>
          <a:ln>
            <a:noFill/>
          </a:ln>
        </p:spPr>
      </p:pic>
      <p:pic>
        <p:nvPicPr>
          <p:cNvPr id="1130" name="Google Shape;1130;p51"/>
          <p:cNvPicPr preferRelativeResize="0"/>
          <p:nvPr/>
        </p:nvPicPr>
        <p:blipFill rotWithShape="1">
          <a:blip r:embed="rId18">
            <a:alphaModFix/>
          </a:blip>
          <a:srcRect/>
          <a:stretch/>
        </p:blipFill>
        <p:spPr>
          <a:xfrm>
            <a:off x="6074334" y="10476967"/>
            <a:ext cx="2281828" cy="2281828"/>
          </a:xfrm>
          <a:prstGeom prst="rect">
            <a:avLst/>
          </a:prstGeom>
          <a:noFill/>
          <a:ln>
            <a:noFill/>
          </a:ln>
        </p:spPr>
      </p:pic>
      <p:pic>
        <p:nvPicPr>
          <p:cNvPr id="1131" name="Google Shape;1131;p51" descr="Opsivity: Real-time Field Support - Apps on Google Play"/>
          <p:cNvPicPr preferRelativeResize="0"/>
          <p:nvPr/>
        </p:nvPicPr>
        <p:blipFill rotWithShape="1">
          <a:blip r:embed="rId19">
            <a:alphaModFix/>
          </a:blip>
          <a:srcRect/>
          <a:stretch/>
        </p:blipFill>
        <p:spPr>
          <a:xfrm>
            <a:off x="9018483" y="10504357"/>
            <a:ext cx="2143125" cy="2143125"/>
          </a:xfrm>
          <a:prstGeom prst="rect">
            <a:avLst/>
          </a:prstGeom>
          <a:noFill/>
          <a:ln>
            <a:noFill/>
          </a:ln>
        </p:spPr>
      </p:pic>
      <p:sp>
        <p:nvSpPr>
          <p:cNvPr id="1132" name="Google Shape;1132;p51"/>
          <p:cNvSpPr/>
          <p:nvPr/>
        </p:nvSpPr>
        <p:spPr>
          <a:xfrm>
            <a:off x="75548" y="7060303"/>
            <a:ext cx="3449002"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Sight Call</a:t>
            </a:r>
            <a:endParaRPr sz="2000" u="none" strike="noStrike" cap="none" dirty="0">
              <a:solidFill>
                <a:srgbClr val="212121"/>
              </a:solidFill>
              <a:latin typeface="Helvetica" pitchFamily="2" charset="0"/>
              <a:ea typeface="Montserrat"/>
              <a:cs typeface="Montserrat"/>
              <a:sym typeface="Montserrat"/>
            </a:endParaRPr>
          </a:p>
        </p:txBody>
      </p:sp>
      <p:sp>
        <p:nvSpPr>
          <p:cNvPr id="1133" name="Google Shape;1133;p51"/>
          <p:cNvSpPr/>
          <p:nvPr/>
        </p:nvSpPr>
        <p:spPr>
          <a:xfrm>
            <a:off x="75548" y="10009181"/>
            <a:ext cx="3449002"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Gem Vision</a:t>
            </a:r>
            <a:endParaRPr sz="2000" u="none" strike="noStrike" cap="none" dirty="0">
              <a:solidFill>
                <a:srgbClr val="212121"/>
              </a:solidFill>
              <a:latin typeface="Helvetica" pitchFamily="2" charset="0"/>
              <a:ea typeface="Montserrat"/>
              <a:cs typeface="Montserrat"/>
              <a:sym typeface="Montserrat"/>
            </a:endParaRPr>
          </a:p>
        </p:txBody>
      </p:sp>
      <p:sp>
        <p:nvSpPr>
          <p:cNvPr id="1134" name="Google Shape;1134;p51"/>
          <p:cNvSpPr/>
          <p:nvPr/>
        </p:nvSpPr>
        <p:spPr>
          <a:xfrm>
            <a:off x="75548" y="4136925"/>
            <a:ext cx="3449002"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err="1">
                <a:solidFill>
                  <a:srgbClr val="212121"/>
                </a:solidFill>
                <a:latin typeface="Helvetica" pitchFamily="2" charset="0"/>
                <a:ea typeface="Montserrat"/>
                <a:cs typeface="Montserrat"/>
                <a:sym typeface="Montserrat"/>
              </a:rPr>
              <a:t>Vuzix</a:t>
            </a:r>
            <a:r>
              <a:rPr lang="en-US" sz="2000" u="none" strike="noStrike" cap="none" dirty="0">
                <a:solidFill>
                  <a:srgbClr val="212121"/>
                </a:solidFill>
                <a:latin typeface="Helvetica" pitchFamily="2" charset="0"/>
                <a:ea typeface="Montserrat"/>
                <a:cs typeface="Montserrat"/>
                <a:sym typeface="Montserrat"/>
              </a:rPr>
              <a:t> Remote Assist</a:t>
            </a:r>
            <a:endParaRPr sz="2000" u="none" strike="noStrike" cap="none" dirty="0">
              <a:solidFill>
                <a:srgbClr val="212121"/>
              </a:solidFill>
              <a:latin typeface="Helvetica" pitchFamily="2" charset="0"/>
              <a:ea typeface="Montserrat"/>
              <a:cs typeface="Montserrat"/>
              <a:sym typeface="Montserrat"/>
            </a:endParaRPr>
          </a:p>
        </p:txBody>
      </p:sp>
      <p:sp>
        <p:nvSpPr>
          <p:cNvPr id="1135" name="Google Shape;1135;p51"/>
          <p:cNvSpPr/>
          <p:nvPr/>
        </p:nvSpPr>
        <p:spPr>
          <a:xfrm>
            <a:off x="6209820" y="9987092"/>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Go EPIK RS</a:t>
            </a:r>
            <a:endParaRPr sz="2000" u="none" strike="noStrike" cap="none" dirty="0">
              <a:solidFill>
                <a:srgbClr val="212121"/>
              </a:solidFill>
              <a:latin typeface="Helvetica" pitchFamily="2" charset="0"/>
              <a:ea typeface="Montserrat"/>
              <a:cs typeface="Montserrat"/>
              <a:sym typeface="Montserrat"/>
            </a:endParaRPr>
          </a:p>
        </p:txBody>
      </p:sp>
      <p:sp>
        <p:nvSpPr>
          <p:cNvPr id="1136" name="Google Shape;1136;p51"/>
          <p:cNvSpPr/>
          <p:nvPr/>
        </p:nvSpPr>
        <p:spPr>
          <a:xfrm>
            <a:off x="3486114" y="9975012"/>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err="1">
                <a:solidFill>
                  <a:srgbClr val="212121"/>
                </a:solidFill>
                <a:latin typeface="Helvetica" pitchFamily="2" charset="0"/>
                <a:ea typeface="Montserrat"/>
                <a:cs typeface="Montserrat"/>
                <a:sym typeface="Montserrat"/>
              </a:rPr>
              <a:t>GlarAssist</a:t>
            </a:r>
            <a:endParaRPr sz="2000" u="none" strike="noStrike" cap="none" dirty="0">
              <a:solidFill>
                <a:srgbClr val="212121"/>
              </a:solidFill>
              <a:latin typeface="Helvetica" pitchFamily="2" charset="0"/>
              <a:ea typeface="Montserrat"/>
              <a:cs typeface="Montserrat"/>
              <a:sym typeface="Montserrat"/>
            </a:endParaRPr>
          </a:p>
        </p:txBody>
      </p:sp>
      <p:sp>
        <p:nvSpPr>
          <p:cNvPr id="1137" name="Google Shape;1137;p51"/>
          <p:cNvSpPr/>
          <p:nvPr/>
        </p:nvSpPr>
        <p:spPr>
          <a:xfrm>
            <a:off x="9097874" y="9916286"/>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err="1">
                <a:solidFill>
                  <a:srgbClr val="212121"/>
                </a:solidFill>
                <a:latin typeface="Helvetica" pitchFamily="2" charset="0"/>
                <a:ea typeface="Montserrat"/>
                <a:cs typeface="Montserrat"/>
                <a:sym typeface="Montserrat"/>
              </a:rPr>
              <a:t>Opsivity</a:t>
            </a:r>
            <a:endParaRPr sz="2000" u="none" strike="noStrike" cap="none" dirty="0">
              <a:solidFill>
                <a:srgbClr val="212121"/>
              </a:solidFill>
              <a:latin typeface="Helvetica" pitchFamily="2" charset="0"/>
              <a:ea typeface="Montserrat"/>
              <a:cs typeface="Montserrat"/>
              <a:sym typeface="Montserrat"/>
            </a:endParaRPr>
          </a:p>
        </p:txBody>
      </p:sp>
      <p:sp>
        <p:nvSpPr>
          <p:cNvPr id="1138" name="Google Shape;1138;p51"/>
          <p:cNvSpPr/>
          <p:nvPr/>
        </p:nvSpPr>
        <p:spPr>
          <a:xfrm>
            <a:off x="6194121" y="7101338"/>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Front Line</a:t>
            </a:r>
            <a:endParaRPr sz="2000" u="none" strike="noStrike" cap="none" dirty="0">
              <a:solidFill>
                <a:srgbClr val="212121"/>
              </a:solidFill>
              <a:latin typeface="Helvetica" pitchFamily="2" charset="0"/>
              <a:ea typeface="Montserrat"/>
              <a:cs typeface="Montserrat"/>
              <a:sym typeface="Montserrat"/>
            </a:endParaRPr>
          </a:p>
        </p:txBody>
      </p:sp>
      <p:sp>
        <p:nvSpPr>
          <p:cNvPr id="1139" name="Google Shape;1139;p51"/>
          <p:cNvSpPr/>
          <p:nvPr/>
        </p:nvSpPr>
        <p:spPr>
          <a:xfrm>
            <a:off x="3522148" y="7089787"/>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Team Viewer</a:t>
            </a:r>
            <a:endParaRPr sz="2000" u="none" strike="noStrike" cap="none" dirty="0">
              <a:solidFill>
                <a:srgbClr val="212121"/>
              </a:solidFill>
              <a:latin typeface="Helvetica" pitchFamily="2" charset="0"/>
              <a:ea typeface="Montserrat"/>
              <a:cs typeface="Montserrat"/>
              <a:sym typeface="Montserrat"/>
            </a:endParaRPr>
          </a:p>
        </p:txBody>
      </p:sp>
      <p:sp>
        <p:nvSpPr>
          <p:cNvPr id="1140" name="Google Shape;1140;p51"/>
          <p:cNvSpPr/>
          <p:nvPr/>
        </p:nvSpPr>
        <p:spPr>
          <a:xfrm>
            <a:off x="8961841" y="6898511"/>
            <a:ext cx="2357034"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Augmented Support</a:t>
            </a:r>
            <a:endParaRPr sz="2000" u="none" strike="noStrike" cap="none" dirty="0">
              <a:solidFill>
                <a:srgbClr val="212121"/>
              </a:solidFill>
              <a:latin typeface="Helvetica" pitchFamily="2" charset="0"/>
              <a:ea typeface="Montserrat"/>
              <a:cs typeface="Montserrat"/>
              <a:sym typeface="Montserrat"/>
            </a:endParaRPr>
          </a:p>
        </p:txBody>
      </p:sp>
      <p:sp>
        <p:nvSpPr>
          <p:cNvPr id="1141" name="Google Shape;1141;p51"/>
          <p:cNvSpPr/>
          <p:nvPr/>
        </p:nvSpPr>
        <p:spPr>
          <a:xfrm>
            <a:off x="6311894" y="4034925"/>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err="1">
                <a:solidFill>
                  <a:srgbClr val="212121"/>
                </a:solidFill>
                <a:latin typeface="Helvetica" pitchFamily="2" charset="0"/>
                <a:ea typeface="Montserrat"/>
                <a:cs typeface="Montserrat"/>
                <a:sym typeface="Montserrat"/>
              </a:rPr>
              <a:t>FacePro</a:t>
            </a:r>
            <a:r>
              <a:rPr lang="en-US" sz="2000" u="none" strike="noStrike" cap="none" dirty="0">
                <a:solidFill>
                  <a:srgbClr val="212121"/>
                </a:solidFill>
                <a:latin typeface="Helvetica" pitchFamily="2" charset="0"/>
                <a:ea typeface="Montserrat"/>
                <a:cs typeface="Montserrat"/>
                <a:sym typeface="Montserrat"/>
              </a:rPr>
              <a:t> </a:t>
            </a:r>
            <a:r>
              <a:rPr lang="en-US" sz="2000" u="none" strike="noStrike" cap="none" dirty="0" err="1">
                <a:solidFill>
                  <a:srgbClr val="212121"/>
                </a:solidFill>
                <a:latin typeface="Helvetica" pitchFamily="2" charset="0"/>
                <a:ea typeface="Montserrat"/>
                <a:cs typeface="Montserrat"/>
                <a:sym typeface="Montserrat"/>
              </a:rPr>
              <a:t>Xpert</a:t>
            </a:r>
            <a:endParaRPr sz="2000" u="none" strike="noStrike" cap="none" dirty="0">
              <a:solidFill>
                <a:srgbClr val="212121"/>
              </a:solidFill>
              <a:latin typeface="Helvetica" pitchFamily="2" charset="0"/>
              <a:ea typeface="Montserrat"/>
              <a:cs typeface="Montserrat"/>
              <a:sym typeface="Montserrat"/>
            </a:endParaRPr>
          </a:p>
        </p:txBody>
      </p:sp>
      <p:sp>
        <p:nvSpPr>
          <p:cNvPr id="1142" name="Google Shape;1142;p51"/>
          <p:cNvSpPr/>
          <p:nvPr/>
        </p:nvSpPr>
        <p:spPr>
          <a:xfrm>
            <a:off x="3586978" y="4034925"/>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a:solidFill>
                  <a:srgbClr val="212121"/>
                </a:solidFill>
                <a:latin typeface="Helvetica" pitchFamily="2" charset="0"/>
                <a:ea typeface="Montserrat"/>
                <a:cs typeface="Montserrat"/>
                <a:sym typeface="Montserrat"/>
              </a:rPr>
              <a:t>Onsight Connect</a:t>
            </a:r>
            <a:endParaRPr sz="2000" u="none" strike="noStrike" cap="none" dirty="0">
              <a:solidFill>
                <a:srgbClr val="212121"/>
              </a:solidFill>
              <a:latin typeface="Helvetica" pitchFamily="2" charset="0"/>
              <a:ea typeface="Montserrat"/>
              <a:cs typeface="Montserrat"/>
              <a:sym typeface="Montserrat"/>
            </a:endParaRPr>
          </a:p>
        </p:txBody>
      </p:sp>
      <p:sp>
        <p:nvSpPr>
          <p:cNvPr id="1143" name="Google Shape;1143;p51"/>
          <p:cNvSpPr txBox="1"/>
          <p:nvPr/>
        </p:nvSpPr>
        <p:spPr>
          <a:xfrm>
            <a:off x="13881925" y="7752720"/>
            <a:ext cx="985197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20">
                  <a:extLst>
                    <a:ext uri="{A12FA001-AC4F-418D-AE19-62706E023703}">
                      <ahyp:hlinkClr xmlns:ahyp="http://schemas.microsoft.com/office/drawing/2018/hyperlinkcolor" val="tx"/>
                    </a:ext>
                  </a:extLst>
                </a:hlinkClick>
              </a:rPr>
              <a:t>FEB 02, 2021 12:08PM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Smart Glasses Improve Worker Safety and Maximize Machine Uptime in the Food Processing Industry</a:t>
            </a:r>
            <a:endParaRPr sz="2000" u="none" strike="noStrike" cap="none" dirty="0">
              <a:solidFill>
                <a:srgbClr val="000000"/>
              </a:solidFill>
              <a:latin typeface="Helvetica" pitchFamily="2" charset="0"/>
              <a:ea typeface="Montserrat Medium"/>
              <a:cs typeface="Montserrat Medium"/>
              <a:sym typeface="Montserrat Medium"/>
            </a:endParaRPr>
          </a:p>
        </p:txBody>
      </p:sp>
      <p:sp>
        <p:nvSpPr>
          <p:cNvPr id="1144" name="Google Shape;1144;p51"/>
          <p:cNvSpPr txBox="1"/>
          <p:nvPr/>
        </p:nvSpPr>
        <p:spPr>
          <a:xfrm>
            <a:off x="13881925" y="9419765"/>
            <a:ext cx="9851979"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21">
                  <a:extLst>
                    <a:ext uri="{A12FA001-AC4F-418D-AE19-62706E023703}">
                      <ahyp:hlinkClr xmlns:ahyp="http://schemas.microsoft.com/office/drawing/2018/hyperlinkcolor" val="tx"/>
                    </a:ext>
                  </a:extLst>
                </a:hlinkClick>
              </a:rPr>
              <a:t>DEC 29, 2020 9:41AM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Receives Follow-On M400 Smart Glasses Orders from European Reseller to Support Manufacturing, Field Service and Healthcare Customers</a:t>
            </a:r>
            <a:endParaRPr sz="2000" u="none" strike="noStrike" cap="none" dirty="0">
              <a:solidFill>
                <a:srgbClr val="000000"/>
              </a:solidFill>
              <a:latin typeface="Helvetica" pitchFamily="2" charset="0"/>
              <a:ea typeface="Montserrat Medium"/>
              <a:cs typeface="Montserrat Medium"/>
              <a:sym typeface="Montserrat Medium"/>
            </a:endParaRPr>
          </a:p>
        </p:txBody>
      </p:sp>
      <p:sp>
        <p:nvSpPr>
          <p:cNvPr id="1145" name="Google Shape;1145;p51"/>
          <p:cNvSpPr txBox="1"/>
          <p:nvPr/>
        </p:nvSpPr>
        <p:spPr>
          <a:xfrm>
            <a:off x="13881925" y="11009144"/>
            <a:ext cx="931265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22">
                  <a:extLst>
                    <a:ext uri="{A12FA001-AC4F-418D-AE19-62706E023703}">
                      <ahyp:hlinkClr xmlns:ahyp="http://schemas.microsoft.com/office/drawing/2018/hyperlinkcolor" val="tx"/>
                    </a:ext>
                  </a:extLst>
                </a:hlinkClick>
              </a:rPr>
              <a:t>DEC 16, 2020 9:32AM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Smart Glasses Provide Major Productivity Boost to Construction Sites Across Europe</a:t>
            </a:r>
            <a:endParaRPr sz="2000" u="none" strike="noStrike" cap="none" dirty="0">
              <a:solidFill>
                <a:srgbClr val="000000"/>
              </a:solidFill>
              <a:latin typeface="Helvetica" pitchFamily="2" charset="0"/>
              <a:ea typeface="Montserrat Medium"/>
              <a:cs typeface="Montserrat Medium"/>
              <a:sym typeface="Montserrat Medium"/>
            </a:endParaRPr>
          </a:p>
        </p:txBody>
      </p:sp>
      <p:sp>
        <p:nvSpPr>
          <p:cNvPr id="1146" name="Google Shape;1146;p51"/>
          <p:cNvSpPr/>
          <p:nvPr/>
        </p:nvSpPr>
        <p:spPr>
          <a:xfrm>
            <a:off x="9136256" y="4136925"/>
            <a:ext cx="190757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2000" u="none" strike="noStrike" cap="none" dirty="0" err="1">
                <a:solidFill>
                  <a:srgbClr val="212121"/>
                </a:solidFill>
                <a:latin typeface="Helvetica" pitchFamily="2" charset="0"/>
                <a:ea typeface="Montserrat"/>
                <a:cs typeface="Montserrat"/>
                <a:sym typeface="Montserrat"/>
              </a:rPr>
              <a:t>Atheer</a:t>
            </a:r>
            <a:endParaRPr sz="2000" u="none" strike="noStrike" cap="none" dirty="0">
              <a:solidFill>
                <a:srgbClr val="212121"/>
              </a:solidFill>
              <a:latin typeface="Helvetica" pitchFamily="2" charset="0"/>
              <a:ea typeface="Montserrat"/>
              <a:cs typeface="Montserrat"/>
              <a:sym typeface="Montserra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pic>
        <p:nvPicPr>
          <p:cNvPr id="1151" name="Google Shape;1151;p52" descr="Shape&#10;&#10;Description automatically generated"/>
          <p:cNvPicPr preferRelativeResize="0"/>
          <p:nvPr/>
        </p:nvPicPr>
        <p:blipFill rotWithShape="1">
          <a:blip r:embed="rId3">
            <a:alphaModFix/>
          </a:blip>
          <a:srcRect b="70980"/>
          <a:stretch/>
        </p:blipFill>
        <p:spPr>
          <a:xfrm>
            <a:off x="4906" y="0"/>
            <a:ext cx="24523908" cy="4035047"/>
          </a:xfrm>
          <a:prstGeom prst="rect">
            <a:avLst/>
          </a:prstGeom>
          <a:noFill/>
          <a:ln>
            <a:noFill/>
          </a:ln>
        </p:spPr>
      </p:pic>
      <p:pic>
        <p:nvPicPr>
          <p:cNvPr id="1152" name="Google Shape;1152;p52"/>
          <p:cNvPicPr preferRelativeResize="0"/>
          <p:nvPr/>
        </p:nvPicPr>
        <p:blipFill rotWithShape="1">
          <a:blip r:embed="rId4">
            <a:alphaModFix amt="29000"/>
          </a:blip>
          <a:srcRect/>
          <a:stretch/>
        </p:blipFill>
        <p:spPr>
          <a:xfrm>
            <a:off x="699969" y="721331"/>
            <a:ext cx="3143738" cy="435993"/>
          </a:xfrm>
          <a:prstGeom prst="rect">
            <a:avLst/>
          </a:prstGeom>
          <a:noFill/>
          <a:ln>
            <a:noFill/>
          </a:ln>
        </p:spPr>
      </p:pic>
      <p:sp>
        <p:nvSpPr>
          <p:cNvPr id="1153" name="Google Shape;1153;p52"/>
          <p:cNvSpPr txBox="1"/>
          <p:nvPr/>
        </p:nvSpPr>
        <p:spPr>
          <a:xfrm>
            <a:off x="18868228" y="741132"/>
            <a:ext cx="4915555" cy="843329"/>
          </a:xfrm>
          <a:prstGeom prst="rect">
            <a:avLst/>
          </a:prstGeom>
          <a:noFill/>
          <a:ln>
            <a:noFill/>
          </a:ln>
        </p:spPr>
        <p:txBody>
          <a:bodyPr spcFirstLastPara="1" wrap="square" lIns="0" tIns="0" rIns="0" bIns="0" anchor="t" anchorCtr="0">
            <a:normAutofit/>
          </a:bodyPr>
          <a:lstStyle/>
          <a:p>
            <a:pPr marL="0" marR="0" lvl="0" indent="0" algn="ct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Press Releases</a:t>
            </a:r>
            <a:endParaRPr sz="4800" u="none" strike="noStrike" cap="none" dirty="0">
              <a:solidFill>
                <a:srgbClr val="FAFDFF"/>
              </a:solidFill>
              <a:latin typeface="Helvetica" pitchFamily="2" charset="0"/>
              <a:ea typeface="Helvetica Neue"/>
              <a:cs typeface="Helvetica Neue"/>
              <a:sym typeface="Helvetica Neue"/>
            </a:endParaRPr>
          </a:p>
        </p:txBody>
      </p:sp>
      <p:sp>
        <p:nvSpPr>
          <p:cNvPr id="1154" name="Google Shape;1154;p52"/>
          <p:cNvSpPr txBox="1"/>
          <p:nvPr/>
        </p:nvSpPr>
        <p:spPr>
          <a:xfrm>
            <a:off x="716018" y="1738328"/>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Warehouse &amp; Logistics </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80000"/>
              </a:lnSpc>
              <a:spcBef>
                <a:spcPts val="0"/>
              </a:spcBef>
              <a:spcAft>
                <a:spcPts val="0"/>
              </a:spcAft>
              <a:buClr>
                <a:srgbClr val="FAFDFF"/>
              </a:buClr>
              <a:buSzPts val="9600"/>
              <a:buFont typeface="Montserrat Medium"/>
              <a:buNone/>
            </a:pPr>
            <a:endParaRPr sz="1400" u="none" strike="noStrike" cap="none" dirty="0">
              <a:solidFill>
                <a:srgbClr val="000000"/>
              </a:solidFill>
              <a:latin typeface="Helvetica" pitchFamily="2" charset="0"/>
              <a:ea typeface="Helvetica Neue"/>
              <a:cs typeface="Helvetica Neue"/>
              <a:sym typeface="Helvetica Neue"/>
            </a:endParaRPr>
          </a:p>
        </p:txBody>
      </p:sp>
      <p:sp>
        <p:nvSpPr>
          <p:cNvPr id="1155" name="Google Shape;1155;p52"/>
          <p:cNvSpPr/>
          <p:nvPr/>
        </p:nvSpPr>
        <p:spPr>
          <a:xfrm>
            <a:off x="961144" y="12726153"/>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pic>
        <p:nvPicPr>
          <p:cNvPr id="1156" name="Google Shape;1156;p52"/>
          <p:cNvPicPr preferRelativeResize="0"/>
          <p:nvPr/>
        </p:nvPicPr>
        <p:blipFill rotWithShape="1">
          <a:blip r:embed="rId5">
            <a:alphaModFix/>
          </a:blip>
          <a:srcRect l="63060" t="32054" r="26530" b="45740"/>
          <a:stretch/>
        </p:blipFill>
        <p:spPr>
          <a:xfrm>
            <a:off x="821150" y="4240817"/>
            <a:ext cx="5108149" cy="3438816"/>
          </a:xfrm>
          <a:prstGeom prst="rect">
            <a:avLst/>
          </a:prstGeom>
          <a:noFill/>
          <a:ln>
            <a:noFill/>
          </a:ln>
        </p:spPr>
      </p:pic>
      <p:pic>
        <p:nvPicPr>
          <p:cNvPr id="1157" name="Google Shape;1157;p52"/>
          <p:cNvPicPr preferRelativeResize="0"/>
          <p:nvPr/>
        </p:nvPicPr>
        <p:blipFill rotWithShape="1">
          <a:blip r:embed="rId6">
            <a:alphaModFix/>
          </a:blip>
          <a:srcRect/>
          <a:stretch/>
        </p:blipFill>
        <p:spPr>
          <a:xfrm>
            <a:off x="6582199" y="4274201"/>
            <a:ext cx="5108149" cy="3405432"/>
          </a:xfrm>
          <a:prstGeom prst="rect">
            <a:avLst/>
          </a:prstGeom>
          <a:noFill/>
          <a:ln>
            <a:noFill/>
          </a:ln>
        </p:spPr>
      </p:pic>
      <p:sp>
        <p:nvSpPr>
          <p:cNvPr id="1158" name="Google Shape;1158;p52"/>
          <p:cNvSpPr txBox="1"/>
          <p:nvPr/>
        </p:nvSpPr>
        <p:spPr>
          <a:xfrm>
            <a:off x="10131409" y="4362833"/>
            <a:ext cx="16026938"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7">
                  <a:extLst>
                    <a:ext uri="{A12FA001-AC4F-418D-AE19-62706E023703}">
                      <ahyp:hlinkClr xmlns:ahyp="http://schemas.microsoft.com/office/drawing/2018/hyperlinkcolor" val="tx"/>
                    </a:ext>
                  </a:extLst>
                </a:hlinkClick>
              </a:rPr>
              <a:t>MAR 15, 2022 11:35AM EDT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and </a:t>
            </a:r>
            <a:r>
              <a:rPr lang="en-US" sz="2000" u="none" strike="noStrike" cap="none" dirty="0" err="1">
                <a:solidFill>
                  <a:srgbClr val="000000"/>
                </a:solidFill>
                <a:latin typeface="Helvetica" pitchFamily="2" charset="0"/>
                <a:ea typeface="Montserrat Medium"/>
                <a:cs typeface="Montserrat Medium"/>
                <a:sym typeface="Montserrat Medium"/>
              </a:rPr>
              <a:t>ProGlove</a:t>
            </a:r>
            <a:r>
              <a:rPr lang="en-US" sz="2000" u="none" strike="noStrike" cap="none" dirty="0">
                <a:solidFill>
                  <a:srgbClr val="000000"/>
                </a:solidFill>
                <a:latin typeface="Helvetica" pitchFamily="2" charset="0"/>
                <a:ea typeface="Montserrat Medium"/>
                <a:cs typeface="Montserrat Medium"/>
                <a:sym typeface="Montserrat Medium"/>
              </a:rPr>
              <a:t> to Jointly Demonstrate Hands-Free Scanning Solution at </a:t>
            </a:r>
            <a:r>
              <a:rPr lang="en-US" sz="2000" u="none" strike="noStrike" cap="none" dirty="0" err="1">
                <a:solidFill>
                  <a:srgbClr val="000000"/>
                </a:solidFill>
                <a:latin typeface="Helvetica" pitchFamily="2" charset="0"/>
                <a:ea typeface="Montserrat Medium"/>
                <a:cs typeface="Montserrat Medium"/>
                <a:sym typeface="Montserrat Medium"/>
              </a:rPr>
              <a:t>Modex</a:t>
            </a:r>
            <a:r>
              <a:rPr lang="en-US" sz="2000" u="none" strike="noStrike" cap="none" dirty="0">
                <a:solidFill>
                  <a:srgbClr val="000000"/>
                </a:solidFill>
                <a:latin typeface="Helvetica" pitchFamily="2" charset="0"/>
                <a:ea typeface="Montserrat Medium"/>
                <a:cs typeface="Montserrat Medium"/>
                <a:sym typeface="Montserrat Medium"/>
              </a:rPr>
              <a:t> 2022</a:t>
            </a:r>
            <a:endParaRPr sz="2000" u="none" strike="noStrike" cap="none" dirty="0">
              <a:solidFill>
                <a:srgbClr val="000000"/>
              </a:solidFill>
              <a:latin typeface="Helvetica" pitchFamily="2" charset="0"/>
              <a:ea typeface="Montserrat Medium"/>
              <a:cs typeface="Montserrat Medium"/>
              <a:sym typeface="Montserrat Medium"/>
            </a:endParaRPr>
          </a:p>
        </p:txBody>
      </p:sp>
      <p:sp>
        <p:nvSpPr>
          <p:cNvPr id="1159" name="Google Shape;1159;p52"/>
          <p:cNvSpPr txBox="1"/>
          <p:nvPr/>
        </p:nvSpPr>
        <p:spPr>
          <a:xfrm>
            <a:off x="12010086" y="5482730"/>
            <a:ext cx="12269584"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8">
                  <a:extLst>
                    <a:ext uri="{A12FA001-AC4F-418D-AE19-62706E023703}">
                      <ahyp:hlinkClr xmlns:ahyp="http://schemas.microsoft.com/office/drawing/2018/hyperlinkcolor" val="tx"/>
                    </a:ext>
                  </a:extLst>
                </a:hlinkClick>
              </a:rPr>
              <a:t>MAR 04, 2022 10:00AM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a:solidFill>
                  <a:srgbClr val="000000"/>
                </a:solidFill>
                <a:latin typeface="Helvetica" pitchFamily="2" charset="0"/>
                <a:ea typeface="Montserrat Medium"/>
                <a:cs typeface="Montserrat Medium"/>
                <a:sym typeface="Montserrat Medium"/>
              </a:rPr>
              <a:t>Fortune 50 Online Retailer Places Follow-on Order for </a:t>
            </a: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Smart Glasses to Support Expanding Warehouse Usage</a:t>
            </a:r>
            <a:endParaRPr sz="2000" u="none" strike="noStrike" cap="none" dirty="0">
              <a:solidFill>
                <a:srgbClr val="000000"/>
              </a:solidFill>
              <a:latin typeface="Helvetica" pitchFamily="2" charset="0"/>
              <a:ea typeface="Montserrat Medium"/>
              <a:cs typeface="Montserrat Medium"/>
              <a:sym typeface="Montserrat Medium"/>
            </a:endParaRPr>
          </a:p>
        </p:txBody>
      </p:sp>
      <p:sp>
        <p:nvSpPr>
          <p:cNvPr id="1160" name="Google Shape;1160;p52"/>
          <p:cNvSpPr txBox="1"/>
          <p:nvPr/>
        </p:nvSpPr>
        <p:spPr>
          <a:xfrm>
            <a:off x="12775985" y="6788072"/>
            <a:ext cx="10737786"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u="sng" strike="noStrike" cap="none" dirty="0">
                <a:solidFill>
                  <a:srgbClr val="3E5366"/>
                </a:solidFill>
                <a:latin typeface="Helvetica" pitchFamily="2" charset="0"/>
                <a:ea typeface="Montserrat Medium"/>
                <a:cs typeface="Montserrat Medium"/>
                <a:sym typeface="Montserrat Medium"/>
                <a:hlinkClick r:id="rId9">
                  <a:extLst>
                    <a:ext uri="{A12FA001-AC4F-418D-AE19-62706E023703}">
                      <ahyp:hlinkClr xmlns:ahyp="http://schemas.microsoft.com/office/drawing/2018/hyperlinkcolor" val="tx"/>
                    </a:ext>
                  </a:extLst>
                </a:hlinkClick>
              </a:rPr>
              <a:t>JAN 03, 2022 11:25AM EST</a:t>
            </a:r>
            <a:endParaRPr sz="2000" u="none" strike="noStrike" cap="none" dirty="0">
              <a:solidFill>
                <a:srgbClr val="3E5366"/>
              </a:solidFill>
              <a:latin typeface="Helvetica" pitchFamily="2" charset="0"/>
              <a:ea typeface="Montserrat Medium"/>
              <a:cs typeface="Montserrat Medium"/>
              <a:sym typeface="Montserrat Medium"/>
            </a:endParaRPr>
          </a:p>
          <a:p>
            <a:pPr marL="0" marR="0" lvl="0" indent="0" algn="ctr" rtl="0">
              <a:lnSpc>
                <a:spcPct val="100000"/>
              </a:lnSpc>
              <a:spcBef>
                <a:spcPts val="0"/>
              </a:spcBef>
              <a:spcAft>
                <a:spcPts val="0"/>
              </a:spcAft>
              <a:buClr>
                <a:srgbClr val="000000"/>
              </a:buClr>
              <a:buSzPts val="2000"/>
              <a:buFont typeface="Arial"/>
              <a:buNone/>
            </a:pPr>
            <a:r>
              <a:rPr lang="en-US" sz="2000" u="none" strike="noStrike" cap="none" dirty="0" err="1">
                <a:solidFill>
                  <a:srgbClr val="000000"/>
                </a:solidFill>
                <a:latin typeface="Helvetica" pitchFamily="2" charset="0"/>
                <a:ea typeface="Montserrat Medium"/>
                <a:cs typeface="Montserrat Medium"/>
                <a:sym typeface="Montserrat Medium"/>
              </a:rPr>
              <a:t>Vuzix</a:t>
            </a:r>
            <a:r>
              <a:rPr lang="en-US" sz="2000" u="none" strike="noStrike" cap="none" dirty="0">
                <a:solidFill>
                  <a:srgbClr val="000000"/>
                </a:solidFill>
                <a:latin typeface="Helvetica" pitchFamily="2" charset="0"/>
                <a:ea typeface="Montserrat Medium"/>
                <a:cs typeface="Montserrat Medium"/>
                <a:sym typeface="Montserrat Medium"/>
              </a:rPr>
              <a:t> Smart Glasses Now in Use in Over 40 European Warehouses of a Fortune 50 Online Retailer to Support Their Supply Chain Operations</a:t>
            </a:r>
            <a:endParaRPr sz="2000" u="none" strike="noStrike" cap="none" dirty="0">
              <a:solidFill>
                <a:srgbClr val="000000"/>
              </a:solidFill>
              <a:latin typeface="Helvetica" pitchFamily="2" charset="0"/>
              <a:ea typeface="Montserrat Medium"/>
              <a:cs typeface="Montserrat Medium"/>
              <a:sym typeface="Montserrat Medium"/>
            </a:endParaRPr>
          </a:p>
        </p:txBody>
      </p:sp>
      <p:pic>
        <p:nvPicPr>
          <p:cNvPr id="1161" name="Google Shape;1161;p52" descr="Logo, company name&#10;&#10;Description automatically generated"/>
          <p:cNvPicPr preferRelativeResize="0"/>
          <p:nvPr/>
        </p:nvPicPr>
        <p:blipFill rotWithShape="1">
          <a:blip r:embed="rId10">
            <a:alphaModFix/>
          </a:blip>
          <a:srcRect/>
          <a:stretch/>
        </p:blipFill>
        <p:spPr>
          <a:xfrm>
            <a:off x="18261793" y="8645033"/>
            <a:ext cx="3519982" cy="2342388"/>
          </a:xfrm>
          <a:prstGeom prst="rect">
            <a:avLst/>
          </a:prstGeom>
          <a:noFill/>
          <a:ln>
            <a:noFill/>
          </a:ln>
        </p:spPr>
      </p:pic>
      <p:pic>
        <p:nvPicPr>
          <p:cNvPr id="1162" name="Google Shape;1162;p52" descr="Logo, company name&#10;&#10;Description automatically generated">
            <a:hlinkClick r:id="rId11"/>
          </p:cNvPr>
          <p:cNvPicPr preferRelativeResize="0"/>
          <p:nvPr/>
        </p:nvPicPr>
        <p:blipFill rotWithShape="1">
          <a:blip r:embed="rId12">
            <a:alphaModFix/>
          </a:blip>
          <a:srcRect/>
          <a:stretch/>
        </p:blipFill>
        <p:spPr>
          <a:xfrm>
            <a:off x="16698066" y="11048984"/>
            <a:ext cx="4107060" cy="1396493"/>
          </a:xfrm>
          <a:prstGeom prst="rect">
            <a:avLst/>
          </a:prstGeom>
          <a:noFill/>
          <a:ln>
            <a:noFill/>
          </a:ln>
        </p:spPr>
      </p:pic>
      <p:pic>
        <p:nvPicPr>
          <p:cNvPr id="1163" name="Google Shape;1163;p52">
            <a:hlinkClick r:id="rId13"/>
          </p:cNvPr>
          <p:cNvPicPr preferRelativeResize="0"/>
          <p:nvPr/>
        </p:nvPicPr>
        <p:blipFill rotWithShape="1">
          <a:blip r:embed="rId14">
            <a:alphaModFix/>
          </a:blip>
          <a:srcRect/>
          <a:stretch/>
        </p:blipFill>
        <p:spPr>
          <a:xfrm>
            <a:off x="13950475" y="9553124"/>
            <a:ext cx="4655084" cy="681071"/>
          </a:xfrm>
          <a:prstGeom prst="rect">
            <a:avLst/>
          </a:prstGeom>
          <a:noFill/>
          <a:ln>
            <a:noFill/>
          </a:ln>
        </p:spPr>
      </p:pic>
      <p:sp>
        <p:nvSpPr>
          <p:cNvPr id="1164" name="Google Shape;1164;p52"/>
          <p:cNvSpPr/>
          <p:nvPr/>
        </p:nvSpPr>
        <p:spPr>
          <a:xfrm>
            <a:off x="6582199" y="8088172"/>
            <a:ext cx="3276962" cy="3072184"/>
          </a:xfrm>
          <a:prstGeom prst="rect">
            <a:avLst/>
          </a:prstGeom>
          <a:noFill/>
          <a:ln>
            <a:noFill/>
          </a:ln>
        </p:spPr>
        <p:txBody>
          <a:bodyPr spcFirstLastPara="1" wrap="square" lIns="50800" tIns="50800" rIns="50800" bIns="50800" anchor="t" anchorCtr="0">
            <a:noAutofit/>
          </a:bodyPr>
          <a:lstStyle/>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Multi-device I/O</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Vision Sorting</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Operator Training</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IOT Integration</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Inventory Control</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Sequencing and Kitting</a:t>
            </a:r>
            <a:endParaRPr sz="1400" b="0" i="0" u="none" strike="noStrike" cap="none" dirty="0">
              <a:solidFill>
                <a:srgbClr val="000000"/>
              </a:solidFill>
              <a:latin typeface="Arial"/>
              <a:ea typeface="Arial"/>
              <a:cs typeface="Arial"/>
              <a:sym typeface="Arial"/>
            </a:endParaRPr>
          </a:p>
          <a:p>
            <a:pPr marL="342900" marR="0" lvl="0" indent="-114300" algn="l" rtl="0">
              <a:lnSpc>
                <a:spcPct val="120000"/>
              </a:lnSpc>
              <a:spcBef>
                <a:spcPts val="0"/>
              </a:spcBef>
              <a:spcAft>
                <a:spcPts val="0"/>
              </a:spcAft>
              <a:buClr>
                <a:srgbClr val="212121"/>
              </a:buClr>
              <a:buSzPts val="3600"/>
              <a:buFont typeface="Arial"/>
              <a:buNone/>
            </a:pPr>
            <a:endParaRPr sz="2000" u="none" strike="noStrike" cap="none" dirty="0">
              <a:solidFill>
                <a:srgbClr val="212121"/>
              </a:solidFill>
              <a:latin typeface="Helvetica" pitchFamily="2" charset="0"/>
              <a:ea typeface="Montserrat"/>
              <a:cs typeface="Montserrat"/>
              <a:sym typeface="Montserrat"/>
            </a:endParaRPr>
          </a:p>
        </p:txBody>
      </p:sp>
      <p:sp>
        <p:nvSpPr>
          <p:cNvPr id="1165" name="Google Shape;1165;p52"/>
          <p:cNvSpPr txBox="1"/>
          <p:nvPr/>
        </p:nvSpPr>
        <p:spPr>
          <a:xfrm>
            <a:off x="720544" y="8198394"/>
            <a:ext cx="5316000" cy="2677616"/>
          </a:xfrm>
          <a:prstGeom prst="rect">
            <a:avLst/>
          </a:prstGeom>
          <a:noFill/>
          <a:ln>
            <a:noFill/>
          </a:ln>
        </p:spPr>
        <p:txBody>
          <a:bodyPr spcFirstLastPara="1" wrap="square" lIns="91425" tIns="45700" rIns="91425" bIns="45700" anchor="t" anchorCtr="0">
            <a:spAutoFit/>
          </a:bodyPr>
          <a:lstStyle/>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Artificial Intelligence</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Location Guidance</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Packing and sorting</a:t>
            </a:r>
            <a:endParaRPr sz="2000" u="none" strike="noStrike" cap="none" dirty="0">
              <a:solidFill>
                <a:srgbClr val="212121"/>
              </a:solidFill>
              <a:latin typeface="Helvetica" pitchFamily="2" charset="0"/>
              <a:ea typeface="Montserrat"/>
              <a:cs typeface="Montserrat"/>
              <a:sym typeface="Montserrat"/>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Real-time insights across WMS &amp; ERP systems</a:t>
            </a:r>
            <a:endParaRPr sz="1400" b="0" i="0" u="none" strike="noStrike" cap="none" dirty="0">
              <a:solidFill>
                <a:srgbClr val="000000"/>
              </a:solidFill>
              <a:latin typeface="Arial"/>
              <a:ea typeface="Arial"/>
              <a:cs typeface="Arial"/>
              <a:sym typeface="Arial"/>
            </a:endParaRPr>
          </a:p>
          <a:p>
            <a:pPr marL="342900" marR="0" lvl="0" indent="-342900" algn="l" rtl="0">
              <a:lnSpc>
                <a:spcPct val="120000"/>
              </a:lnSpc>
              <a:spcBef>
                <a:spcPts val="0"/>
              </a:spcBef>
              <a:spcAft>
                <a:spcPts val="0"/>
              </a:spcAft>
              <a:buClr>
                <a:srgbClr val="212121"/>
              </a:buClr>
              <a:buSzPts val="3600"/>
              <a:buFont typeface="Arial"/>
              <a:buChar char="•"/>
            </a:pPr>
            <a:r>
              <a:rPr lang="en-US" sz="2000" u="none" strike="noStrike" cap="none" dirty="0">
                <a:solidFill>
                  <a:srgbClr val="212121"/>
                </a:solidFill>
                <a:latin typeface="Helvetica" pitchFamily="2" charset="0"/>
                <a:ea typeface="Montserrat"/>
                <a:cs typeface="Montserrat"/>
                <a:sym typeface="Montserrat"/>
              </a:rPr>
              <a:t>Design customized work-flows and business operations</a:t>
            </a:r>
            <a:endParaRPr sz="1400" b="0" i="0" u="none" strike="noStrike" cap="none" dirty="0">
              <a:solidFill>
                <a:srgbClr val="000000"/>
              </a:solidFill>
              <a:latin typeface="Arial"/>
              <a:ea typeface="Arial"/>
              <a:cs typeface="Arial"/>
              <a:sym typeface="Arial"/>
            </a:endParaRPr>
          </a:p>
        </p:txBody>
      </p:sp>
      <p:pic>
        <p:nvPicPr>
          <p:cNvPr id="1166" name="Google Shape;1166;p52"/>
          <p:cNvPicPr preferRelativeResize="0"/>
          <p:nvPr/>
        </p:nvPicPr>
        <p:blipFill rotWithShape="1">
          <a:blip r:embed="rId15">
            <a:alphaModFix/>
          </a:blip>
          <a:srcRect/>
          <a:stretch/>
        </p:blipFill>
        <p:spPr>
          <a:xfrm>
            <a:off x="14742958" y="10847094"/>
            <a:ext cx="1738734" cy="173873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70"/>
        <p:cNvGrpSpPr/>
        <p:nvPr/>
      </p:nvGrpSpPr>
      <p:grpSpPr>
        <a:xfrm>
          <a:off x="0" y="0"/>
          <a:ext cx="0" cy="0"/>
          <a:chOff x="0" y="0"/>
          <a:chExt cx="0" cy="0"/>
        </a:xfrm>
      </p:grpSpPr>
      <p:pic>
        <p:nvPicPr>
          <p:cNvPr id="1171" name="Google Shape;1171;g1460cd1c241_4_84" descr="Shape&#10;&#10;Description automatically generated"/>
          <p:cNvPicPr preferRelativeResize="0"/>
          <p:nvPr/>
        </p:nvPicPr>
        <p:blipFill rotWithShape="1">
          <a:blip r:embed="rId3">
            <a:alphaModFix/>
          </a:blip>
          <a:srcRect b="70980"/>
          <a:stretch/>
        </p:blipFill>
        <p:spPr>
          <a:xfrm>
            <a:off x="-69957" y="0"/>
            <a:ext cx="24523907" cy="4035048"/>
          </a:xfrm>
          <a:prstGeom prst="rect">
            <a:avLst/>
          </a:prstGeom>
          <a:noFill/>
          <a:ln>
            <a:noFill/>
          </a:ln>
        </p:spPr>
      </p:pic>
      <p:pic>
        <p:nvPicPr>
          <p:cNvPr id="1172" name="Google Shape;1172;g1460cd1c241_4_84"/>
          <p:cNvPicPr preferRelativeResize="0"/>
          <p:nvPr/>
        </p:nvPicPr>
        <p:blipFill rotWithShape="1">
          <a:blip r:embed="rId4">
            <a:alphaModFix amt="29000"/>
          </a:blip>
          <a:srcRect/>
          <a:stretch/>
        </p:blipFill>
        <p:spPr>
          <a:xfrm>
            <a:off x="699969" y="721331"/>
            <a:ext cx="3143738" cy="435993"/>
          </a:xfrm>
          <a:prstGeom prst="rect">
            <a:avLst/>
          </a:prstGeom>
          <a:noFill/>
          <a:ln>
            <a:noFill/>
          </a:ln>
        </p:spPr>
      </p:pic>
      <p:sp>
        <p:nvSpPr>
          <p:cNvPr id="1173" name="Google Shape;1173;g1460cd1c241_4_84"/>
          <p:cNvSpPr txBox="1"/>
          <p:nvPr/>
        </p:nvSpPr>
        <p:spPr>
          <a:xfrm>
            <a:off x="716018" y="1738328"/>
            <a:ext cx="206787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Manufacturing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80000"/>
              </a:lnSpc>
              <a:spcBef>
                <a:spcPts val="0"/>
              </a:spcBef>
              <a:spcAft>
                <a:spcPts val="0"/>
              </a:spcAft>
              <a:buClr>
                <a:srgbClr val="FAFDFF"/>
              </a:buClr>
              <a:buSzPts val="9600"/>
              <a:buFont typeface="Montserrat Medium"/>
              <a:buNone/>
            </a:pPr>
            <a:endParaRPr sz="1400" u="none" strike="noStrike" cap="none" dirty="0">
              <a:solidFill>
                <a:srgbClr val="000000"/>
              </a:solidFill>
              <a:latin typeface="Helvetica" pitchFamily="2" charset="0"/>
              <a:ea typeface="Helvetica Neue"/>
              <a:cs typeface="Helvetica Neue"/>
              <a:sym typeface="Helvetica Neue"/>
            </a:endParaRPr>
          </a:p>
        </p:txBody>
      </p:sp>
      <p:sp>
        <p:nvSpPr>
          <p:cNvPr id="1174" name="Google Shape;1174;g1460cd1c241_4_84"/>
          <p:cNvSpPr/>
          <p:nvPr/>
        </p:nvSpPr>
        <p:spPr>
          <a:xfrm>
            <a:off x="961144" y="12726153"/>
            <a:ext cx="4828200" cy="762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pic>
        <p:nvPicPr>
          <p:cNvPr id="1175" name="Google Shape;1175;g1460cd1c241_4_84"/>
          <p:cNvPicPr preferRelativeResize="0"/>
          <p:nvPr/>
        </p:nvPicPr>
        <p:blipFill rotWithShape="1">
          <a:blip r:embed="rId5">
            <a:alphaModFix/>
          </a:blip>
          <a:srcRect/>
          <a:stretch/>
        </p:blipFill>
        <p:spPr>
          <a:xfrm>
            <a:off x="457200" y="4568450"/>
            <a:ext cx="5969455" cy="3568962"/>
          </a:xfrm>
          <a:prstGeom prst="rect">
            <a:avLst/>
          </a:prstGeom>
          <a:noFill/>
          <a:ln>
            <a:noFill/>
          </a:ln>
        </p:spPr>
      </p:pic>
      <p:pic>
        <p:nvPicPr>
          <p:cNvPr id="1176" name="Google Shape;1176;g1460cd1c241_4_84"/>
          <p:cNvPicPr preferRelativeResize="0"/>
          <p:nvPr/>
        </p:nvPicPr>
        <p:blipFill rotWithShape="1">
          <a:blip r:embed="rId6">
            <a:alphaModFix/>
          </a:blip>
          <a:srcRect/>
          <a:stretch/>
        </p:blipFill>
        <p:spPr>
          <a:xfrm>
            <a:off x="457200" y="8952100"/>
            <a:ext cx="5969451" cy="3263100"/>
          </a:xfrm>
          <a:prstGeom prst="rect">
            <a:avLst/>
          </a:prstGeom>
          <a:noFill/>
          <a:ln>
            <a:noFill/>
          </a:ln>
        </p:spPr>
      </p:pic>
      <p:sp>
        <p:nvSpPr>
          <p:cNvPr id="1177" name="Google Shape;1177;g1460cd1c241_4_84"/>
          <p:cNvSpPr txBox="1"/>
          <p:nvPr/>
        </p:nvSpPr>
        <p:spPr>
          <a:xfrm>
            <a:off x="9053250" y="9016538"/>
            <a:ext cx="6277500" cy="2877681"/>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Montserrat"/>
                <a:cs typeface="Montserrat"/>
                <a:sym typeface="Montserrat"/>
              </a:rPr>
              <a:t>BENEFITS</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Boost overall productivity</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Manufacture high quality products</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Improve customer satisfaction</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Simplify the training process</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Detect and resolve issues in real-time</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Facilitate increases in automation</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p:txBody>
      </p:sp>
      <p:sp>
        <p:nvSpPr>
          <p:cNvPr id="1178" name="Google Shape;1178;g1460cd1c241_4_84"/>
          <p:cNvSpPr txBox="1"/>
          <p:nvPr/>
        </p:nvSpPr>
        <p:spPr>
          <a:xfrm>
            <a:off x="6989325" y="4607400"/>
            <a:ext cx="16988400" cy="3863400"/>
          </a:xfrm>
          <a:prstGeom prst="rect">
            <a:avLst/>
          </a:prstGeom>
          <a:noFill/>
          <a:ln>
            <a:noFill/>
          </a:ln>
        </p:spPr>
        <p:txBody>
          <a:bodyPr spcFirstLastPara="1" wrap="square" lIns="91425" tIns="91425" rIns="91425" bIns="91425" anchor="t" anchorCtr="0">
            <a:spAutoFit/>
          </a:bodyPr>
          <a:lstStyle/>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Real-time support for complex tasks: work instructions, </a:t>
            </a:r>
            <a:r>
              <a:rPr lang="en-US" sz="2500" u="none" strike="noStrike" cap="none" dirty="0">
                <a:solidFill>
                  <a:srgbClr val="000000"/>
                </a:solidFill>
                <a:latin typeface="Helvetica" pitchFamily="2" charset="0"/>
                <a:ea typeface="Montserrat"/>
                <a:cs typeface="Montserrat"/>
                <a:sym typeface="Montserrat"/>
              </a:rPr>
              <a:t>remote assist</a:t>
            </a:r>
            <a:endParaRPr sz="2500" u="none" strike="noStrike" cap="none" dirty="0">
              <a:solidFill>
                <a:srgbClr val="000000"/>
              </a:solidFill>
              <a:latin typeface="Helvetica" pitchFamily="2" charset="0"/>
              <a:ea typeface="Montserrat"/>
              <a:cs typeface="Montserrat"/>
              <a:sym typeface="Montserrat"/>
            </a:endParaRPr>
          </a:p>
          <a:p>
            <a:pPr marL="45720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Reduced downtime due to maintenance and repairs: real-time data and 3D models, remote technicians, </a:t>
            </a:r>
            <a:r>
              <a:rPr lang="en-US" sz="2500" u="none" strike="noStrike" cap="none" dirty="0">
                <a:solidFill>
                  <a:srgbClr val="000000"/>
                </a:solidFill>
                <a:latin typeface="Helvetica" pitchFamily="2" charset="0"/>
                <a:ea typeface="Montserrat"/>
                <a:cs typeface="Montserrat"/>
                <a:sym typeface="Montserrat"/>
              </a:rPr>
              <a:t>video/step confirmation</a:t>
            </a:r>
            <a:endParaRPr sz="2500" u="none" strike="noStrike" cap="none" dirty="0">
              <a:solidFill>
                <a:srgbClr val="000000"/>
              </a:solidFill>
              <a:latin typeface="Helvetica" pitchFamily="2" charset="0"/>
              <a:ea typeface="Montserrat"/>
              <a:cs typeface="Montserrat"/>
              <a:sym typeface="Montserrat"/>
            </a:endParaRPr>
          </a:p>
          <a:p>
            <a:pPr marL="45720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Big improvements in </a:t>
            </a:r>
            <a:r>
              <a:rPr lang="en-US" sz="2500" u="none" strike="noStrike" cap="none" dirty="0">
                <a:solidFill>
                  <a:srgbClr val="000000"/>
                </a:solidFill>
                <a:latin typeface="Helvetica" pitchFamily="2" charset="0"/>
                <a:ea typeface="Montserrat"/>
                <a:cs typeface="Montserrat"/>
                <a:sym typeface="Montserrat"/>
              </a:rPr>
              <a:t>quality assurance</a:t>
            </a:r>
            <a:r>
              <a:rPr lang="en-US" sz="2500" u="none" strike="noStrike" cap="none" dirty="0">
                <a:solidFill>
                  <a:srgbClr val="000000"/>
                </a:solidFill>
                <a:latin typeface="Helvetica Light" panose="020B0403020202020204" pitchFamily="34" charset="0"/>
                <a:ea typeface="Montserrat Light"/>
                <a:cs typeface="Montserrat Light"/>
                <a:sym typeface="Montserrat Light"/>
              </a:rPr>
              <a:t>: Quality Management System (QMS) integration, AR overlays for defect detection </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457200" marR="0" lvl="0" indent="-387350" algn="l" rtl="0">
              <a:lnSpc>
                <a:spcPct val="100000"/>
              </a:lnSpc>
              <a:spcBef>
                <a:spcPts val="0"/>
              </a:spcBef>
              <a:spcAft>
                <a:spcPts val="0"/>
              </a:spcAft>
              <a:buClr>
                <a:srgbClr val="000000"/>
              </a:buClr>
              <a:buSzPts val="2500"/>
              <a:buFont typeface="Montserrat Light"/>
              <a:buChar char="●"/>
            </a:pPr>
            <a:r>
              <a:rPr lang="en-US" sz="2500" u="none" strike="noStrike" cap="none" dirty="0">
                <a:solidFill>
                  <a:srgbClr val="000000"/>
                </a:solidFill>
                <a:latin typeface="Helvetica Light" panose="020B0403020202020204" pitchFamily="34" charset="0"/>
                <a:ea typeface="Montserrat Light"/>
                <a:cs typeface="Montserrat Light"/>
                <a:sym typeface="Montserrat Light"/>
              </a:rPr>
              <a:t>More effective, on-the-job training: </a:t>
            </a:r>
            <a:r>
              <a:rPr lang="en-US" sz="2500" u="none" strike="noStrike" cap="none" dirty="0">
                <a:solidFill>
                  <a:srgbClr val="000000"/>
                </a:solidFill>
                <a:latin typeface="Helvetica" pitchFamily="2" charset="0"/>
                <a:ea typeface="Montserrat"/>
                <a:cs typeface="Montserrat"/>
                <a:sym typeface="Montserrat"/>
              </a:rPr>
              <a:t>step-by-step work instruction</a:t>
            </a:r>
            <a:r>
              <a:rPr lang="en-US" sz="2500" u="none" strike="noStrike" cap="none" dirty="0">
                <a:solidFill>
                  <a:srgbClr val="000000"/>
                </a:solidFill>
                <a:latin typeface="Helvetica Light" panose="020B0403020202020204" pitchFamily="34" charset="0"/>
                <a:ea typeface="Montserrat Light"/>
                <a:cs typeface="Montserrat Light"/>
                <a:sym typeface="Montserrat Light"/>
              </a:rPr>
              <a:t>, visual aid overlays</a:t>
            </a:r>
            <a:endParaRPr sz="2500" u="none" strike="noStrike" cap="none" dirty="0">
              <a:solidFill>
                <a:srgbClr val="000000"/>
              </a:solidFill>
              <a:latin typeface="Helvetica Light" panose="020B0403020202020204" pitchFamily="34" charset="0"/>
              <a:ea typeface="Montserrat Light"/>
              <a:cs typeface="Montserrat Light"/>
              <a:sym typeface="Montserrat Light"/>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dirty="0">
              <a:solidFill>
                <a:srgbClr val="000000"/>
              </a:solidFill>
              <a:latin typeface="Helvetica Light" panose="020B0403020202020204" pitchFamily="34" charset="0"/>
              <a:ea typeface="Montserrat Light"/>
              <a:cs typeface="Montserrat Light"/>
              <a:sym typeface="Montserrat Light"/>
            </a:endParaRPr>
          </a:p>
        </p:txBody>
      </p:sp>
      <p:pic>
        <p:nvPicPr>
          <p:cNvPr id="1179" name="Google Shape;1179;g1460cd1c241_4_84"/>
          <p:cNvPicPr preferRelativeResize="0"/>
          <p:nvPr/>
        </p:nvPicPr>
        <p:blipFill rotWithShape="1">
          <a:blip r:embed="rId7">
            <a:alphaModFix/>
          </a:blip>
          <a:srcRect/>
          <a:stretch/>
        </p:blipFill>
        <p:spPr>
          <a:xfrm>
            <a:off x="17531025" y="8975175"/>
            <a:ext cx="6190500" cy="4127000"/>
          </a:xfrm>
          <a:prstGeom prst="rect">
            <a:avLst/>
          </a:prstGeom>
          <a:noFill/>
          <a:ln>
            <a:noFill/>
          </a:ln>
        </p:spPr>
      </p:pic>
      <p:sp>
        <p:nvSpPr>
          <p:cNvPr id="1180" name="Google Shape;1180;g1460cd1c241_4_84"/>
          <p:cNvSpPr txBox="1"/>
          <p:nvPr/>
        </p:nvSpPr>
        <p:spPr>
          <a:xfrm>
            <a:off x="13855599" y="492900"/>
            <a:ext cx="10201200" cy="1800463"/>
          </a:xfrm>
          <a:prstGeom prst="rect">
            <a:avLst/>
          </a:prstGeom>
          <a:noFill/>
          <a:ln>
            <a:noFill/>
          </a:ln>
        </p:spPr>
        <p:txBody>
          <a:bodyPr spcFirstLastPara="1" wrap="square" lIns="91425" tIns="91425" rIns="91425" bIns="91425" anchor="t" anchorCtr="0">
            <a:spAutoFit/>
          </a:bodyPr>
          <a:lstStyle/>
          <a:p>
            <a:pPr marL="0" marR="0" lvl="0" indent="0" algn="l" rtl="0">
              <a:lnSpc>
                <a:spcPct val="140000"/>
              </a:lnSpc>
              <a:spcBef>
                <a:spcPts val="0"/>
              </a:spcBef>
              <a:spcAft>
                <a:spcPts val="0"/>
              </a:spcAft>
              <a:buClr>
                <a:srgbClr val="000000"/>
              </a:buClr>
              <a:buSzPts val="2500"/>
              <a:buFont typeface="Arial"/>
              <a:buNone/>
            </a:pPr>
            <a:r>
              <a:rPr lang="en-US" sz="2500" u="none" strike="noStrike" cap="none" dirty="0">
                <a:solidFill>
                  <a:srgbClr val="FFFFFF"/>
                </a:solidFill>
                <a:latin typeface="Helvetica" pitchFamily="2" charset="0"/>
                <a:ea typeface="Helvetica Neue"/>
                <a:cs typeface="Helvetica Neue"/>
                <a:sym typeface="Helvetica Neue"/>
              </a:rPr>
              <a:t>Accelerate production timelines, improve quality, and reduce training times and costs with hands-free instructional support right in your workers’ field of view.</a:t>
            </a:r>
            <a:endParaRPr sz="1400" u="none" strike="noStrike" cap="none" dirty="0">
              <a:solidFill>
                <a:srgbClr val="FFFFFF"/>
              </a:solidFill>
              <a:latin typeface="Helvetica" pitchFamily="2" charset="0"/>
              <a:ea typeface="Helvetica Neue"/>
              <a:cs typeface="Helvetica Neue"/>
              <a:sym typeface="Helvetica Neue"/>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pic>
        <p:nvPicPr>
          <p:cNvPr id="1185" name="Google Shape;1185;g1460cd1c241_4_27" descr="Shape&#10;&#10;Description automatically generated"/>
          <p:cNvPicPr preferRelativeResize="0"/>
          <p:nvPr/>
        </p:nvPicPr>
        <p:blipFill rotWithShape="1">
          <a:blip r:embed="rId3">
            <a:alphaModFix/>
          </a:blip>
          <a:srcRect b="70980"/>
          <a:stretch/>
        </p:blipFill>
        <p:spPr>
          <a:xfrm>
            <a:off x="-69957" y="0"/>
            <a:ext cx="24523907" cy="4035048"/>
          </a:xfrm>
          <a:prstGeom prst="rect">
            <a:avLst/>
          </a:prstGeom>
          <a:noFill/>
          <a:ln>
            <a:noFill/>
          </a:ln>
        </p:spPr>
      </p:pic>
      <p:pic>
        <p:nvPicPr>
          <p:cNvPr id="1186" name="Google Shape;1186;g1460cd1c241_4_27"/>
          <p:cNvPicPr preferRelativeResize="0"/>
          <p:nvPr/>
        </p:nvPicPr>
        <p:blipFill rotWithShape="1">
          <a:blip r:embed="rId4">
            <a:alphaModFix amt="29000"/>
          </a:blip>
          <a:srcRect/>
          <a:stretch/>
        </p:blipFill>
        <p:spPr>
          <a:xfrm>
            <a:off x="699969" y="721331"/>
            <a:ext cx="3143738" cy="435993"/>
          </a:xfrm>
          <a:prstGeom prst="rect">
            <a:avLst/>
          </a:prstGeom>
          <a:noFill/>
          <a:ln>
            <a:noFill/>
          </a:ln>
        </p:spPr>
      </p:pic>
      <p:sp>
        <p:nvSpPr>
          <p:cNvPr id="1187" name="Google Shape;1187;g1460cd1c241_4_27"/>
          <p:cNvSpPr txBox="1"/>
          <p:nvPr/>
        </p:nvSpPr>
        <p:spPr>
          <a:xfrm>
            <a:off x="716018" y="1738328"/>
            <a:ext cx="206787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Manufacturing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80000"/>
              </a:lnSpc>
              <a:spcBef>
                <a:spcPts val="0"/>
              </a:spcBef>
              <a:spcAft>
                <a:spcPts val="0"/>
              </a:spcAft>
              <a:buClr>
                <a:srgbClr val="FAFDFF"/>
              </a:buClr>
              <a:buSzPts val="9600"/>
              <a:buFont typeface="Montserrat Medium"/>
              <a:buNone/>
            </a:pPr>
            <a:endParaRPr sz="1400" u="none" strike="noStrike" cap="none" dirty="0">
              <a:solidFill>
                <a:srgbClr val="000000"/>
              </a:solidFill>
              <a:latin typeface="Helvetica" pitchFamily="2" charset="0"/>
              <a:ea typeface="Helvetica Neue"/>
              <a:cs typeface="Helvetica Neue"/>
              <a:sym typeface="Helvetica Neue"/>
            </a:endParaRPr>
          </a:p>
        </p:txBody>
      </p:sp>
      <p:sp>
        <p:nvSpPr>
          <p:cNvPr id="1188" name="Google Shape;1188;g1460cd1c241_4_27"/>
          <p:cNvSpPr/>
          <p:nvPr/>
        </p:nvSpPr>
        <p:spPr>
          <a:xfrm>
            <a:off x="961144" y="12726153"/>
            <a:ext cx="4828200" cy="762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189" name="Google Shape;1189;g1460cd1c241_4_27"/>
          <p:cNvSpPr txBox="1"/>
          <p:nvPr/>
        </p:nvSpPr>
        <p:spPr>
          <a:xfrm>
            <a:off x="699975" y="4415500"/>
            <a:ext cx="13204200" cy="5571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CHALLENGE: Find a reliable method for completing mandatory plant audits, and a solution to account for lack of maintenance and logistics professionals.</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GOALS: Decrease audit times. comply with audit schedules, reduce machinery downtimes support worker safety</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SOLUTION: </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00000"/>
              </a:lnSpc>
              <a:spcBef>
                <a:spcPts val="0"/>
              </a:spcBef>
              <a:spcAft>
                <a:spcPts val="0"/>
              </a:spcAft>
              <a:buClr>
                <a:srgbClr val="000000"/>
              </a:buClr>
              <a:buSzPts val="2500"/>
              <a:buFont typeface="Helvetica Neue"/>
              <a:buAutoNum type="arabicPeriod"/>
            </a:pPr>
            <a:r>
              <a:rPr lang="en-US" sz="2500" u="none" strike="noStrike" cap="none" dirty="0">
                <a:solidFill>
                  <a:srgbClr val="000000"/>
                </a:solidFill>
                <a:latin typeface="Helvetica" pitchFamily="2" charset="0"/>
                <a:ea typeface="Helvetica Neue"/>
                <a:cs typeface="Helvetica Neue"/>
                <a:sym typeface="Helvetica Neue"/>
              </a:rPr>
              <a:t>Worker training and and equipment maintenance: smart glasses to troubleshoot and perform equipment repairs. Remote experts are used to observe and provide moment of need support. </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00000"/>
              </a:lnSpc>
              <a:spcBef>
                <a:spcPts val="0"/>
              </a:spcBef>
              <a:spcAft>
                <a:spcPts val="0"/>
              </a:spcAft>
              <a:buClr>
                <a:srgbClr val="000000"/>
              </a:buClr>
              <a:buSzPts val="2500"/>
              <a:buFont typeface="Helvetica Neue"/>
              <a:buAutoNum type="arabicPeriod"/>
            </a:pPr>
            <a:r>
              <a:rPr lang="en-US" sz="2500" u="none" strike="noStrike" cap="none" dirty="0">
                <a:solidFill>
                  <a:srgbClr val="000000"/>
                </a:solidFill>
                <a:latin typeface="Helvetica" pitchFamily="2" charset="0"/>
                <a:ea typeface="Helvetica Neue"/>
                <a:cs typeface="Helvetica Neue"/>
                <a:sym typeface="Helvetica Neue"/>
              </a:rPr>
              <a:t>Facility inspection: smart glasses used to perform audits, providing visual guidance and first-person POV recordings to external auditors without needing to bring them onsite. </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p:txBody>
      </p:sp>
      <p:pic>
        <p:nvPicPr>
          <p:cNvPr id="1190" name="Google Shape;1190;g1460cd1c241_4_27"/>
          <p:cNvPicPr preferRelativeResize="0"/>
          <p:nvPr/>
        </p:nvPicPr>
        <p:blipFill rotWithShape="1">
          <a:blip r:embed="rId5">
            <a:alphaModFix/>
          </a:blip>
          <a:srcRect/>
          <a:stretch/>
        </p:blipFill>
        <p:spPr>
          <a:xfrm>
            <a:off x="15826775" y="4576275"/>
            <a:ext cx="7820751" cy="5250349"/>
          </a:xfrm>
          <a:prstGeom prst="rect">
            <a:avLst/>
          </a:prstGeom>
          <a:noFill/>
          <a:ln>
            <a:noFill/>
          </a:ln>
        </p:spPr>
      </p:pic>
      <p:sp>
        <p:nvSpPr>
          <p:cNvPr id="1191" name="Google Shape;1191;g1460cd1c241_4_27"/>
          <p:cNvSpPr txBox="1"/>
          <p:nvPr/>
        </p:nvSpPr>
        <p:spPr>
          <a:xfrm>
            <a:off x="798075" y="9752250"/>
            <a:ext cx="14474100" cy="249296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RESULTS: </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15000"/>
              </a:lnSpc>
              <a:spcBef>
                <a:spcPts val="120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Remote site walk-around audits performed in one-tenth of the time they took prior to adoption</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15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Roughly $949 saved per person/audit</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15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Faster maintenance response times resulting in 20% reduction of machinery downtime</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15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Reduced risk of exposure for employees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192" name="Google Shape;1192;g1460cd1c241_4_27"/>
          <p:cNvSpPr txBox="1"/>
          <p:nvPr/>
        </p:nvSpPr>
        <p:spPr>
          <a:xfrm>
            <a:off x="16123925" y="721325"/>
            <a:ext cx="7698600" cy="1265400"/>
          </a:xfrm>
          <a:prstGeom prst="rect">
            <a:avLst/>
          </a:prstGeom>
          <a:noFill/>
          <a:ln>
            <a:noFill/>
          </a:ln>
        </p:spPr>
        <p:txBody>
          <a:bodyPr spcFirstLastPara="1" wrap="square" lIns="0" tIns="0" rIns="0" bIns="0" anchor="t" anchorCtr="0">
            <a:normAutofit fontScale="92500" lnSpcReduction="20000"/>
          </a:bodyPr>
          <a:lstStyle/>
          <a:p>
            <a:pPr marL="0" marR="0" lvl="0" indent="0" algn="r" rtl="0">
              <a:lnSpc>
                <a:spcPct val="80000"/>
              </a:lnSpc>
              <a:spcBef>
                <a:spcPts val="0"/>
              </a:spcBef>
              <a:spcAft>
                <a:spcPts val="0"/>
              </a:spcAft>
              <a:buClr>
                <a:srgbClr val="FAFDFF"/>
              </a:buClr>
              <a:buSzPts val="4800"/>
              <a:buFont typeface="Montserrat Medium"/>
              <a:buNone/>
            </a:pPr>
            <a:r>
              <a:rPr lang="en-US" sz="3666" u="none" strike="noStrike" cap="none" dirty="0">
                <a:solidFill>
                  <a:srgbClr val="FAFDFF"/>
                </a:solidFill>
                <a:latin typeface="Helvetica" pitchFamily="2" charset="0"/>
                <a:ea typeface="Helvetica Neue"/>
                <a:cs typeface="Helvetica Neue"/>
                <a:sym typeface="Helvetica Neue"/>
              </a:rPr>
              <a:t>Use Case Example</a:t>
            </a:r>
            <a:endParaRPr sz="3666" u="none" strike="noStrike" cap="none" dirty="0">
              <a:solidFill>
                <a:srgbClr val="FAFDFF"/>
              </a:solidFill>
              <a:latin typeface="Helvetica" pitchFamily="2" charset="0"/>
              <a:ea typeface="Helvetica Neue"/>
              <a:cs typeface="Helvetica Neue"/>
              <a:sym typeface="Helvetica Neue"/>
            </a:endParaRPr>
          </a:p>
          <a:p>
            <a:pPr marL="0" marR="0" lvl="0" indent="0" algn="r" rtl="0">
              <a:lnSpc>
                <a:spcPct val="15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Audit &amp; Maintenance</a:t>
            </a:r>
            <a:endParaRPr sz="4800" u="none" strike="noStrike" cap="none" dirty="0">
              <a:solidFill>
                <a:srgbClr val="FAFDFF"/>
              </a:solidFill>
              <a:latin typeface="Helvetica" pitchFamily="2" charset="0"/>
              <a:ea typeface="Helvetica Neue"/>
              <a:cs typeface="Helvetica Neue"/>
              <a:sym typeface="Helvetica Neue"/>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pic>
        <p:nvPicPr>
          <p:cNvPr id="1197" name="Google Shape;1197;g1460cd1c241_4_107" descr="Shape&#10;&#10;Description automatically generated"/>
          <p:cNvPicPr preferRelativeResize="0"/>
          <p:nvPr/>
        </p:nvPicPr>
        <p:blipFill rotWithShape="1">
          <a:blip r:embed="rId3">
            <a:alphaModFix/>
          </a:blip>
          <a:srcRect b="70980"/>
          <a:stretch/>
        </p:blipFill>
        <p:spPr>
          <a:xfrm>
            <a:off x="-69957" y="0"/>
            <a:ext cx="24523907" cy="4035048"/>
          </a:xfrm>
          <a:prstGeom prst="rect">
            <a:avLst/>
          </a:prstGeom>
          <a:noFill/>
          <a:ln>
            <a:noFill/>
          </a:ln>
        </p:spPr>
      </p:pic>
      <p:pic>
        <p:nvPicPr>
          <p:cNvPr id="1198" name="Google Shape;1198;g1460cd1c241_4_107"/>
          <p:cNvPicPr preferRelativeResize="0"/>
          <p:nvPr/>
        </p:nvPicPr>
        <p:blipFill rotWithShape="1">
          <a:blip r:embed="rId4">
            <a:alphaModFix amt="29000"/>
          </a:blip>
          <a:srcRect/>
          <a:stretch/>
        </p:blipFill>
        <p:spPr>
          <a:xfrm>
            <a:off x="699969" y="721331"/>
            <a:ext cx="3143738" cy="435993"/>
          </a:xfrm>
          <a:prstGeom prst="rect">
            <a:avLst/>
          </a:prstGeom>
          <a:noFill/>
          <a:ln>
            <a:noFill/>
          </a:ln>
        </p:spPr>
      </p:pic>
      <p:sp>
        <p:nvSpPr>
          <p:cNvPr id="1199" name="Google Shape;1199;g1460cd1c241_4_107"/>
          <p:cNvSpPr txBox="1"/>
          <p:nvPr/>
        </p:nvSpPr>
        <p:spPr>
          <a:xfrm>
            <a:off x="716018" y="1738328"/>
            <a:ext cx="206787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Manufacturing</a:t>
            </a:r>
            <a:endParaRPr sz="14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80000"/>
              </a:lnSpc>
              <a:spcBef>
                <a:spcPts val="0"/>
              </a:spcBef>
              <a:spcAft>
                <a:spcPts val="0"/>
              </a:spcAft>
              <a:buClr>
                <a:srgbClr val="FAFDFF"/>
              </a:buClr>
              <a:buSzPts val="9600"/>
              <a:buFont typeface="Montserrat Medium"/>
              <a:buNone/>
            </a:pPr>
            <a:endParaRPr sz="1400" u="none" strike="noStrike" cap="none" dirty="0">
              <a:solidFill>
                <a:srgbClr val="000000"/>
              </a:solidFill>
              <a:latin typeface="Helvetica" pitchFamily="2" charset="0"/>
              <a:ea typeface="Helvetica Neue"/>
              <a:cs typeface="Helvetica Neue"/>
              <a:sym typeface="Helvetica Neue"/>
            </a:endParaRPr>
          </a:p>
        </p:txBody>
      </p:sp>
      <p:sp>
        <p:nvSpPr>
          <p:cNvPr id="1200" name="Google Shape;1200;g1460cd1c241_4_107"/>
          <p:cNvSpPr/>
          <p:nvPr/>
        </p:nvSpPr>
        <p:spPr>
          <a:xfrm>
            <a:off x="961144" y="12726153"/>
            <a:ext cx="4828200" cy="762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201" name="Google Shape;1201;g1460cd1c241_4_107"/>
          <p:cNvSpPr txBox="1"/>
          <p:nvPr/>
        </p:nvSpPr>
        <p:spPr>
          <a:xfrm>
            <a:off x="699975" y="4415500"/>
            <a:ext cx="12207900" cy="634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CHALLENGE: A retiring workforce and lack of replacement personnel </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GOALS: Move to a remote support model, utilizing digital technology to support the new age workforce remotely with veteran experts</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SOLUTION: Deploy smart glasses for remote support while servicing multi-function machines that require highly skilled operators. Camera and microphone allow the veteran worker to assess the problem and coach the junior technician through the repair. </a:t>
            </a: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endParaRPr sz="2500" u="none" strike="noStrike" cap="none" dirty="0">
              <a:solidFill>
                <a:srgbClr val="000000"/>
              </a:solidFill>
              <a:latin typeface="Helvetica" pitchFamily="2" charset="0"/>
              <a:ea typeface="Helvetica Neue"/>
              <a:cs typeface="Helvetica Neue"/>
              <a:sym typeface="Helvetica Neue"/>
            </a:endParaRPr>
          </a:p>
          <a:p>
            <a:pPr marL="0" marR="0" lvl="0" indent="0" algn="l" rtl="0">
              <a:lnSpc>
                <a:spcPct val="100000"/>
              </a:lnSpc>
              <a:spcBef>
                <a:spcPts val="0"/>
              </a:spcBef>
              <a:spcAft>
                <a:spcPts val="0"/>
              </a:spcAft>
              <a:buClr>
                <a:srgbClr val="000000"/>
              </a:buClr>
              <a:buSzPts val="2500"/>
              <a:buFont typeface="Arial"/>
              <a:buNone/>
            </a:pPr>
            <a:r>
              <a:rPr lang="en-US" sz="2500" u="none" strike="noStrike" cap="none" dirty="0">
                <a:solidFill>
                  <a:srgbClr val="000000"/>
                </a:solidFill>
                <a:latin typeface="Helvetica" pitchFamily="2" charset="0"/>
                <a:ea typeface="Helvetica Neue"/>
                <a:cs typeface="Helvetica Neue"/>
                <a:sym typeface="Helvetica Neue"/>
              </a:rPr>
              <a:t>RESULTS: </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00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Allows experienced veterans to share their knowledge with less experienced technicians</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00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Worker training while simultaneously reducing the time it takes to resolve the customer’s problem</a:t>
            </a:r>
            <a:endParaRPr sz="2500" u="none" strike="noStrike" cap="none" dirty="0">
              <a:solidFill>
                <a:srgbClr val="000000"/>
              </a:solidFill>
              <a:latin typeface="Helvetica" pitchFamily="2" charset="0"/>
              <a:ea typeface="Helvetica Neue"/>
              <a:cs typeface="Helvetica Neue"/>
              <a:sym typeface="Helvetica Neue"/>
            </a:endParaRPr>
          </a:p>
          <a:p>
            <a:pPr marL="457200" marR="0" lvl="0" indent="-387350" algn="l" rtl="0">
              <a:lnSpc>
                <a:spcPct val="100000"/>
              </a:lnSpc>
              <a:spcBef>
                <a:spcPts val="0"/>
              </a:spcBef>
              <a:spcAft>
                <a:spcPts val="0"/>
              </a:spcAft>
              <a:buClr>
                <a:srgbClr val="000000"/>
              </a:buClr>
              <a:buSzPts val="2500"/>
              <a:buFont typeface="Helvetica Neue"/>
              <a:buChar char="●"/>
            </a:pPr>
            <a:r>
              <a:rPr lang="en-US" sz="2500" u="none" strike="noStrike" cap="none" dirty="0">
                <a:solidFill>
                  <a:srgbClr val="000000"/>
                </a:solidFill>
                <a:latin typeface="Helvetica" pitchFamily="2" charset="0"/>
                <a:ea typeface="Helvetica Neue"/>
                <a:cs typeface="Helvetica Neue"/>
                <a:sym typeface="Helvetica Neue"/>
              </a:rPr>
              <a:t>Allows for a reduced number of on-site visits to solve the same problem</a:t>
            </a:r>
            <a:endParaRPr sz="2500" u="none" strike="noStrike" cap="none" dirty="0">
              <a:solidFill>
                <a:srgbClr val="000000"/>
              </a:solidFill>
              <a:latin typeface="Helvetica" pitchFamily="2" charset="0"/>
              <a:ea typeface="Helvetica Neue"/>
              <a:cs typeface="Helvetica Neue"/>
              <a:sym typeface="Helvetica Neue"/>
            </a:endParaRPr>
          </a:p>
        </p:txBody>
      </p:sp>
      <p:sp>
        <p:nvSpPr>
          <p:cNvPr id="1202" name="Google Shape;1202;g1460cd1c241_4_107"/>
          <p:cNvSpPr txBox="1"/>
          <p:nvPr/>
        </p:nvSpPr>
        <p:spPr>
          <a:xfrm>
            <a:off x="17932125" y="542625"/>
            <a:ext cx="5969400" cy="1598700"/>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3666" u="none" strike="noStrike" cap="none" dirty="0">
                <a:solidFill>
                  <a:srgbClr val="FAFDFF"/>
                </a:solidFill>
                <a:latin typeface="Helvetica" pitchFamily="2" charset="0"/>
                <a:ea typeface="Helvetica Neue"/>
                <a:cs typeface="Helvetica Neue"/>
                <a:sym typeface="Helvetica Neue"/>
              </a:rPr>
              <a:t>Use Case Example</a:t>
            </a:r>
            <a:endParaRPr sz="3666" u="none" strike="noStrike" cap="none" dirty="0">
              <a:solidFill>
                <a:srgbClr val="FAFDFF"/>
              </a:solidFill>
              <a:latin typeface="Helvetica" pitchFamily="2" charset="0"/>
              <a:ea typeface="Helvetica Neue"/>
              <a:cs typeface="Helvetica Neue"/>
              <a:sym typeface="Helvetica Neue"/>
            </a:endParaRPr>
          </a:p>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Remote Support</a:t>
            </a:r>
            <a:endParaRPr sz="4800" u="none" strike="noStrike" cap="none" dirty="0">
              <a:solidFill>
                <a:srgbClr val="FAFDFF"/>
              </a:solidFill>
              <a:latin typeface="Helvetica" pitchFamily="2" charset="0"/>
              <a:ea typeface="Helvetica Neue"/>
              <a:cs typeface="Helvetica Neue"/>
              <a:sym typeface="Helvetica Neue"/>
            </a:endParaRPr>
          </a:p>
        </p:txBody>
      </p:sp>
      <p:pic>
        <p:nvPicPr>
          <p:cNvPr id="1203" name="Google Shape;1203;g1460cd1c241_4_107"/>
          <p:cNvPicPr preferRelativeResize="0"/>
          <p:nvPr/>
        </p:nvPicPr>
        <p:blipFill rotWithShape="1">
          <a:blip r:embed="rId5">
            <a:alphaModFix/>
          </a:blip>
          <a:srcRect/>
          <a:stretch/>
        </p:blipFill>
        <p:spPr>
          <a:xfrm>
            <a:off x="13442900" y="4571800"/>
            <a:ext cx="10270351" cy="64641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pic>
        <p:nvPicPr>
          <p:cNvPr id="1208" name="Google Shape;1208;p53"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209" name="Google Shape;1209;p53"/>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210" name="Google Shape;1210;p53"/>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pic>
        <p:nvPicPr>
          <p:cNvPr id="1211" name="Google Shape;1211;p53" descr="A person wearing sunglasses&#10;&#10;Description automatically generated"/>
          <p:cNvPicPr preferRelativeResize="0"/>
          <p:nvPr/>
        </p:nvPicPr>
        <p:blipFill rotWithShape="1">
          <a:blip r:embed="rId5">
            <a:alphaModFix/>
          </a:blip>
          <a:srcRect/>
          <a:stretch/>
        </p:blipFill>
        <p:spPr>
          <a:xfrm>
            <a:off x="0" y="4005066"/>
            <a:ext cx="24384000" cy="8303795"/>
          </a:xfrm>
          <a:prstGeom prst="rect">
            <a:avLst/>
          </a:prstGeom>
          <a:noFill/>
          <a:ln>
            <a:noFill/>
          </a:ln>
        </p:spPr>
      </p:pic>
      <p:sp>
        <p:nvSpPr>
          <p:cNvPr id="1212" name="Google Shape;1212;p53"/>
          <p:cNvSpPr txBox="1"/>
          <p:nvPr/>
        </p:nvSpPr>
        <p:spPr>
          <a:xfrm>
            <a:off x="666143" y="1708347"/>
            <a:ext cx="7650474"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Healthcare</a:t>
            </a:r>
            <a:endParaRPr sz="9600" u="none" strike="noStrike" cap="none" dirty="0">
              <a:solidFill>
                <a:srgbClr val="FAFDFF"/>
              </a:solidFill>
              <a:latin typeface="Helvetica" pitchFamily="2" charset="0"/>
              <a:ea typeface="Helvetica Neue"/>
              <a:cs typeface="Helvetica Neue"/>
              <a:sym typeface="Helvetica Neue"/>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pic>
        <p:nvPicPr>
          <p:cNvPr id="1217" name="Google Shape;1217;p54"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218" name="Google Shape;1218;p54"/>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grpSp>
        <p:nvGrpSpPr>
          <p:cNvPr id="1219" name="Google Shape;1219;p54"/>
          <p:cNvGrpSpPr/>
          <p:nvPr/>
        </p:nvGrpSpPr>
        <p:grpSpPr>
          <a:xfrm>
            <a:off x="1731966" y="4669679"/>
            <a:ext cx="20920068" cy="8560401"/>
            <a:chOff x="257437" y="1119074"/>
            <a:chExt cx="8712509" cy="3565121"/>
          </a:xfrm>
        </p:grpSpPr>
        <p:pic>
          <p:nvPicPr>
            <p:cNvPr id="1220" name="Google Shape;1220;p54" descr="Welcome to URMC - Rochester, NY - University of Rochester Medical Center"/>
            <p:cNvPicPr preferRelativeResize="0"/>
            <p:nvPr/>
          </p:nvPicPr>
          <p:blipFill rotWithShape="1">
            <a:blip r:embed="rId5">
              <a:alphaModFix/>
            </a:blip>
            <a:srcRect/>
            <a:stretch/>
          </p:blipFill>
          <p:spPr>
            <a:xfrm>
              <a:off x="2694412" y="2710021"/>
              <a:ext cx="1486187" cy="404380"/>
            </a:xfrm>
            <a:prstGeom prst="rect">
              <a:avLst/>
            </a:prstGeom>
            <a:noFill/>
            <a:ln>
              <a:noFill/>
            </a:ln>
          </p:spPr>
        </p:pic>
        <p:pic>
          <p:nvPicPr>
            <p:cNvPr id="1221" name="Google Shape;1221;p54" descr="EvergreenHealth Selects Jvion to Improve Care and Outcomes"/>
            <p:cNvPicPr preferRelativeResize="0"/>
            <p:nvPr/>
          </p:nvPicPr>
          <p:blipFill rotWithShape="1">
            <a:blip r:embed="rId6">
              <a:alphaModFix/>
            </a:blip>
            <a:srcRect t="16381" b="24251"/>
            <a:stretch/>
          </p:blipFill>
          <p:spPr>
            <a:xfrm>
              <a:off x="2667851" y="1590446"/>
              <a:ext cx="1291178" cy="383272"/>
            </a:xfrm>
            <a:prstGeom prst="rect">
              <a:avLst/>
            </a:prstGeom>
            <a:noFill/>
            <a:ln>
              <a:noFill/>
            </a:ln>
          </p:spPr>
        </p:pic>
        <p:pic>
          <p:nvPicPr>
            <p:cNvPr id="1222" name="Google Shape;1222;p54" descr="New York-Presbyterian Hospital"/>
            <p:cNvPicPr preferRelativeResize="0"/>
            <p:nvPr/>
          </p:nvPicPr>
          <p:blipFill rotWithShape="1">
            <a:blip r:embed="rId7">
              <a:alphaModFix/>
            </a:blip>
            <a:srcRect t="41131" b="44282"/>
            <a:stretch/>
          </p:blipFill>
          <p:spPr>
            <a:xfrm>
              <a:off x="4941599" y="4168572"/>
              <a:ext cx="2165330" cy="315854"/>
            </a:xfrm>
            <a:prstGeom prst="rect">
              <a:avLst/>
            </a:prstGeom>
            <a:noFill/>
            <a:ln>
              <a:noFill/>
            </a:ln>
          </p:spPr>
        </p:pic>
        <p:pic>
          <p:nvPicPr>
            <p:cNvPr id="1223" name="Google Shape;1223;p54" descr="St. Luke's International Hospital - Wikipedia"/>
            <p:cNvPicPr preferRelativeResize="0"/>
            <p:nvPr/>
          </p:nvPicPr>
          <p:blipFill rotWithShape="1">
            <a:blip r:embed="rId8">
              <a:alphaModFix/>
            </a:blip>
            <a:srcRect/>
            <a:stretch/>
          </p:blipFill>
          <p:spPr>
            <a:xfrm>
              <a:off x="5785319" y="1163717"/>
              <a:ext cx="797539" cy="474725"/>
            </a:xfrm>
            <a:prstGeom prst="rect">
              <a:avLst/>
            </a:prstGeom>
            <a:noFill/>
            <a:ln>
              <a:noFill/>
            </a:ln>
          </p:spPr>
        </p:pic>
        <p:pic>
          <p:nvPicPr>
            <p:cNvPr id="1224" name="Google Shape;1224;p54" descr="Alliance | Health Smart Taiwan"/>
            <p:cNvPicPr preferRelativeResize="0"/>
            <p:nvPr/>
          </p:nvPicPr>
          <p:blipFill rotWithShape="1">
            <a:blip r:embed="rId9">
              <a:alphaModFix/>
            </a:blip>
            <a:srcRect/>
            <a:stretch/>
          </p:blipFill>
          <p:spPr>
            <a:xfrm>
              <a:off x="5695671" y="2063343"/>
              <a:ext cx="1436411" cy="430924"/>
            </a:xfrm>
            <a:prstGeom prst="rect">
              <a:avLst/>
            </a:prstGeom>
            <a:noFill/>
            <a:ln>
              <a:noFill/>
            </a:ln>
          </p:spPr>
        </p:pic>
        <p:pic>
          <p:nvPicPr>
            <p:cNvPr id="1225" name="Google Shape;1225;p54" descr="Argos Zorggroep: automated job management - Mimir"/>
            <p:cNvPicPr preferRelativeResize="0"/>
            <p:nvPr/>
          </p:nvPicPr>
          <p:blipFill rotWithShape="1">
            <a:blip r:embed="rId10">
              <a:alphaModFix/>
            </a:blip>
            <a:srcRect t="24807" b="24836"/>
            <a:stretch/>
          </p:blipFill>
          <p:spPr>
            <a:xfrm>
              <a:off x="1784029" y="4046717"/>
              <a:ext cx="1265934" cy="637478"/>
            </a:xfrm>
            <a:prstGeom prst="rect">
              <a:avLst/>
            </a:prstGeom>
            <a:noFill/>
            <a:ln>
              <a:noFill/>
            </a:ln>
          </p:spPr>
        </p:pic>
        <p:pic>
          <p:nvPicPr>
            <p:cNvPr id="1226" name="Google Shape;1226;p54" descr="Working at Centre Hospitalier d'Albi | Glassdoor"/>
            <p:cNvPicPr preferRelativeResize="0"/>
            <p:nvPr/>
          </p:nvPicPr>
          <p:blipFill rotWithShape="1">
            <a:blip r:embed="rId11">
              <a:alphaModFix/>
            </a:blip>
            <a:srcRect t="26096" b="26029"/>
            <a:stretch/>
          </p:blipFill>
          <p:spPr>
            <a:xfrm>
              <a:off x="3379587" y="3430238"/>
              <a:ext cx="761535" cy="364589"/>
            </a:xfrm>
            <a:prstGeom prst="rect">
              <a:avLst/>
            </a:prstGeom>
            <a:noFill/>
            <a:ln>
              <a:noFill/>
            </a:ln>
          </p:spPr>
        </p:pic>
        <p:pic>
          <p:nvPicPr>
            <p:cNvPr id="1227" name="Google Shape;1227;p54" descr="The things we do here make a difference out there - Newcastle University"/>
            <p:cNvPicPr preferRelativeResize="0"/>
            <p:nvPr/>
          </p:nvPicPr>
          <p:blipFill rotWithShape="1">
            <a:blip r:embed="rId12">
              <a:alphaModFix/>
            </a:blip>
            <a:srcRect/>
            <a:stretch/>
          </p:blipFill>
          <p:spPr>
            <a:xfrm>
              <a:off x="339032" y="2820485"/>
              <a:ext cx="1016906" cy="357241"/>
            </a:xfrm>
            <a:prstGeom prst="rect">
              <a:avLst/>
            </a:prstGeom>
            <a:noFill/>
            <a:ln>
              <a:noFill/>
            </a:ln>
          </p:spPr>
        </p:pic>
        <p:pic>
          <p:nvPicPr>
            <p:cNvPr id="1228" name="Google Shape;1228;p54" descr="Additional Logos – Brand Guidelines"/>
            <p:cNvPicPr preferRelativeResize="0"/>
            <p:nvPr/>
          </p:nvPicPr>
          <p:blipFill rotWithShape="1">
            <a:blip r:embed="rId13">
              <a:alphaModFix/>
            </a:blip>
            <a:srcRect l="14395" t="22364" r="14551" b="32144"/>
            <a:stretch/>
          </p:blipFill>
          <p:spPr>
            <a:xfrm>
              <a:off x="4831626" y="3462518"/>
              <a:ext cx="1206262" cy="505114"/>
            </a:xfrm>
            <a:prstGeom prst="rect">
              <a:avLst/>
            </a:prstGeom>
            <a:noFill/>
            <a:ln>
              <a:noFill/>
            </a:ln>
          </p:spPr>
        </p:pic>
        <p:pic>
          <p:nvPicPr>
            <p:cNvPr id="1229" name="Google Shape;1229;p54" descr="Sport clinic"/>
            <p:cNvPicPr preferRelativeResize="0"/>
            <p:nvPr/>
          </p:nvPicPr>
          <p:blipFill rotWithShape="1">
            <a:blip r:embed="rId14">
              <a:alphaModFix/>
            </a:blip>
            <a:srcRect/>
            <a:stretch/>
          </p:blipFill>
          <p:spPr>
            <a:xfrm>
              <a:off x="1113271" y="3430238"/>
              <a:ext cx="857402" cy="501157"/>
            </a:xfrm>
            <a:prstGeom prst="rect">
              <a:avLst/>
            </a:prstGeom>
            <a:noFill/>
            <a:ln>
              <a:noFill/>
            </a:ln>
          </p:spPr>
        </p:pic>
        <p:pic>
          <p:nvPicPr>
            <p:cNvPr id="1230" name="Google Shape;1230;p54" descr="Hopital Bernard Mevs - Home | Facebook"/>
            <p:cNvPicPr preferRelativeResize="0"/>
            <p:nvPr/>
          </p:nvPicPr>
          <p:blipFill rotWithShape="1">
            <a:blip r:embed="rId15">
              <a:alphaModFix/>
            </a:blip>
            <a:srcRect/>
            <a:stretch/>
          </p:blipFill>
          <p:spPr>
            <a:xfrm>
              <a:off x="402400" y="3439846"/>
              <a:ext cx="445085" cy="513232"/>
            </a:xfrm>
            <a:prstGeom prst="rect">
              <a:avLst/>
            </a:prstGeom>
            <a:noFill/>
            <a:ln>
              <a:noFill/>
            </a:ln>
          </p:spPr>
        </p:pic>
        <p:pic>
          <p:nvPicPr>
            <p:cNvPr id="1231" name="Google Shape;1231;p54" descr="Chakri Naruebodindra Medical Institute - Wikiwand"/>
            <p:cNvPicPr preferRelativeResize="0"/>
            <p:nvPr/>
          </p:nvPicPr>
          <p:blipFill rotWithShape="1">
            <a:blip r:embed="rId16">
              <a:alphaModFix/>
            </a:blip>
            <a:srcRect/>
            <a:stretch/>
          </p:blipFill>
          <p:spPr>
            <a:xfrm>
              <a:off x="257437" y="4151906"/>
              <a:ext cx="1418306" cy="435597"/>
            </a:xfrm>
            <a:prstGeom prst="rect">
              <a:avLst/>
            </a:prstGeom>
            <a:noFill/>
            <a:ln>
              <a:noFill/>
            </a:ln>
          </p:spPr>
        </p:pic>
        <p:pic>
          <p:nvPicPr>
            <p:cNvPr id="1232" name="Google Shape;1232;p54" descr="University of Alabama - Wikipedia"/>
            <p:cNvPicPr preferRelativeResize="0"/>
            <p:nvPr/>
          </p:nvPicPr>
          <p:blipFill rotWithShape="1">
            <a:blip r:embed="rId17">
              <a:alphaModFix/>
            </a:blip>
            <a:srcRect/>
            <a:stretch/>
          </p:blipFill>
          <p:spPr>
            <a:xfrm>
              <a:off x="1527705" y="1752736"/>
              <a:ext cx="761534" cy="747519"/>
            </a:xfrm>
            <a:prstGeom prst="rect">
              <a:avLst/>
            </a:prstGeom>
            <a:noFill/>
            <a:ln>
              <a:noFill/>
            </a:ln>
          </p:spPr>
        </p:pic>
        <p:pic>
          <p:nvPicPr>
            <p:cNvPr id="1233" name="Google Shape;1233;p54" descr="ChildrensAL (@ChildrensAL) | Twitter"/>
            <p:cNvPicPr preferRelativeResize="0"/>
            <p:nvPr/>
          </p:nvPicPr>
          <p:blipFill rotWithShape="1">
            <a:blip r:embed="rId18">
              <a:alphaModFix/>
            </a:blip>
            <a:srcRect/>
            <a:stretch/>
          </p:blipFill>
          <p:spPr>
            <a:xfrm>
              <a:off x="415171" y="1912094"/>
              <a:ext cx="606839" cy="606839"/>
            </a:xfrm>
            <a:prstGeom prst="rect">
              <a:avLst/>
            </a:prstGeom>
            <a:noFill/>
            <a:ln>
              <a:noFill/>
            </a:ln>
          </p:spPr>
        </p:pic>
        <p:pic>
          <p:nvPicPr>
            <p:cNvPr id="1234" name="Google Shape;1234;p54" descr="Brand | Cedars-Sinai"/>
            <p:cNvPicPr preferRelativeResize="0"/>
            <p:nvPr/>
          </p:nvPicPr>
          <p:blipFill rotWithShape="1">
            <a:blip r:embed="rId19">
              <a:alphaModFix/>
            </a:blip>
            <a:srcRect l="29696" r="30382"/>
            <a:stretch/>
          </p:blipFill>
          <p:spPr>
            <a:xfrm>
              <a:off x="1367300" y="1245438"/>
              <a:ext cx="953563" cy="296665"/>
            </a:xfrm>
            <a:prstGeom prst="rect">
              <a:avLst/>
            </a:prstGeom>
            <a:noFill/>
            <a:ln>
              <a:noFill/>
            </a:ln>
          </p:spPr>
        </p:pic>
        <p:pic>
          <p:nvPicPr>
            <p:cNvPr id="1235" name="Google Shape;1235;p54" descr="University of Louisville Department of Urology — School of Medicine  University of Louisville"/>
            <p:cNvPicPr preferRelativeResize="0"/>
            <p:nvPr/>
          </p:nvPicPr>
          <p:blipFill rotWithShape="1">
            <a:blip r:embed="rId20">
              <a:alphaModFix/>
            </a:blip>
            <a:srcRect/>
            <a:stretch/>
          </p:blipFill>
          <p:spPr>
            <a:xfrm>
              <a:off x="2647484" y="2145561"/>
              <a:ext cx="1071922" cy="378158"/>
            </a:xfrm>
            <a:prstGeom prst="rect">
              <a:avLst/>
            </a:prstGeom>
            <a:noFill/>
            <a:ln>
              <a:noFill/>
            </a:ln>
          </p:spPr>
        </p:pic>
        <p:pic>
          <p:nvPicPr>
            <p:cNvPr id="1236" name="Google Shape;1236;p54" descr="Harbor-UCLA Medical Center - Crunchbase Company Profile &amp; Funding"/>
            <p:cNvPicPr preferRelativeResize="0"/>
            <p:nvPr/>
          </p:nvPicPr>
          <p:blipFill rotWithShape="1">
            <a:blip r:embed="rId21">
              <a:alphaModFix/>
            </a:blip>
            <a:srcRect/>
            <a:stretch/>
          </p:blipFill>
          <p:spPr>
            <a:xfrm>
              <a:off x="6904686" y="3426865"/>
              <a:ext cx="710216" cy="710216"/>
            </a:xfrm>
            <a:prstGeom prst="rect">
              <a:avLst/>
            </a:prstGeom>
            <a:noFill/>
            <a:ln>
              <a:noFill/>
            </a:ln>
          </p:spPr>
        </p:pic>
        <p:pic>
          <p:nvPicPr>
            <p:cNvPr id="1237" name="Google Shape;1237;p54" descr="The Aga Khan University"/>
            <p:cNvPicPr preferRelativeResize="0"/>
            <p:nvPr/>
          </p:nvPicPr>
          <p:blipFill rotWithShape="1">
            <a:blip r:embed="rId22">
              <a:alphaModFix/>
            </a:blip>
            <a:srcRect l="5507" r="10123"/>
            <a:stretch/>
          </p:blipFill>
          <p:spPr>
            <a:xfrm>
              <a:off x="6493632" y="2668682"/>
              <a:ext cx="1226593" cy="628013"/>
            </a:xfrm>
            <a:prstGeom prst="rect">
              <a:avLst/>
            </a:prstGeom>
            <a:noFill/>
            <a:ln>
              <a:noFill/>
            </a:ln>
          </p:spPr>
        </p:pic>
        <p:pic>
          <p:nvPicPr>
            <p:cNvPr id="1238" name="Google Shape;1238;p54" descr="Urologist (1-Post) at Bugando Medical Centre September, 2018 | Mabumbe"/>
            <p:cNvPicPr preferRelativeResize="0"/>
            <p:nvPr/>
          </p:nvPicPr>
          <p:blipFill rotWithShape="1">
            <a:blip r:embed="rId23">
              <a:alphaModFix/>
            </a:blip>
            <a:srcRect/>
            <a:stretch/>
          </p:blipFill>
          <p:spPr>
            <a:xfrm>
              <a:off x="8089598" y="2854120"/>
              <a:ext cx="685848" cy="676744"/>
            </a:xfrm>
            <a:prstGeom prst="rect">
              <a:avLst/>
            </a:prstGeom>
            <a:noFill/>
            <a:ln>
              <a:noFill/>
            </a:ln>
          </p:spPr>
        </p:pic>
        <p:pic>
          <p:nvPicPr>
            <p:cNvPr id="1239" name="Google Shape;1239;p54" descr="Children's National Hospital - Home | Facebook"/>
            <p:cNvPicPr preferRelativeResize="0"/>
            <p:nvPr/>
          </p:nvPicPr>
          <p:blipFill rotWithShape="1">
            <a:blip r:embed="rId24">
              <a:alphaModFix/>
            </a:blip>
            <a:srcRect l="13261" t="14150" r="8730" b="14618"/>
            <a:stretch/>
          </p:blipFill>
          <p:spPr>
            <a:xfrm>
              <a:off x="5432125" y="2675196"/>
              <a:ext cx="664088" cy="606393"/>
            </a:xfrm>
            <a:prstGeom prst="rect">
              <a:avLst/>
            </a:prstGeom>
            <a:noFill/>
            <a:ln>
              <a:noFill/>
            </a:ln>
          </p:spPr>
        </p:pic>
        <p:pic>
          <p:nvPicPr>
            <p:cNvPr id="1240" name="Google Shape;1240;p54" descr="Cincinnati Children's Hospital Medical Center / Cincinnati Children's  Research Foundation"/>
            <p:cNvPicPr preferRelativeResize="0"/>
            <p:nvPr/>
          </p:nvPicPr>
          <p:blipFill rotWithShape="1">
            <a:blip r:embed="rId25">
              <a:alphaModFix/>
            </a:blip>
            <a:srcRect/>
            <a:stretch/>
          </p:blipFill>
          <p:spPr>
            <a:xfrm>
              <a:off x="7428514" y="2176129"/>
              <a:ext cx="1523944" cy="512045"/>
            </a:xfrm>
            <a:prstGeom prst="rect">
              <a:avLst/>
            </a:prstGeom>
            <a:noFill/>
            <a:ln>
              <a:noFill/>
            </a:ln>
          </p:spPr>
        </p:pic>
        <p:pic>
          <p:nvPicPr>
            <p:cNvPr id="1241" name="Google Shape;1241;p54" descr="Pôle Santé République - Elsan, Clinique privée à Clermont-Ferrand"/>
            <p:cNvPicPr preferRelativeResize="0"/>
            <p:nvPr/>
          </p:nvPicPr>
          <p:blipFill rotWithShape="1">
            <a:blip r:embed="rId26">
              <a:alphaModFix/>
            </a:blip>
            <a:srcRect t="27606" b="28138"/>
            <a:stretch/>
          </p:blipFill>
          <p:spPr>
            <a:xfrm>
              <a:off x="7833971" y="1158142"/>
              <a:ext cx="1010966" cy="447375"/>
            </a:xfrm>
            <a:prstGeom prst="rect">
              <a:avLst/>
            </a:prstGeom>
            <a:noFill/>
            <a:ln>
              <a:noFill/>
            </a:ln>
          </p:spPr>
        </p:pic>
        <p:pic>
          <p:nvPicPr>
            <p:cNvPr id="1242" name="Google Shape;1242;p54" descr="Kwaliteitsplan 2019"/>
            <p:cNvPicPr preferRelativeResize="0"/>
            <p:nvPr/>
          </p:nvPicPr>
          <p:blipFill rotWithShape="1">
            <a:blip r:embed="rId27">
              <a:alphaModFix/>
            </a:blip>
            <a:srcRect b="19120"/>
            <a:stretch/>
          </p:blipFill>
          <p:spPr>
            <a:xfrm>
              <a:off x="4458321" y="2782988"/>
              <a:ext cx="500405" cy="809455"/>
            </a:xfrm>
            <a:prstGeom prst="rect">
              <a:avLst/>
            </a:prstGeom>
            <a:noFill/>
            <a:ln>
              <a:noFill/>
            </a:ln>
          </p:spPr>
        </p:pic>
        <p:pic>
          <p:nvPicPr>
            <p:cNvPr id="1243" name="Google Shape;1243;p54" descr="Shrine Hospitals | Anah Shriners | Bangor, ME"/>
            <p:cNvPicPr preferRelativeResize="0"/>
            <p:nvPr/>
          </p:nvPicPr>
          <p:blipFill rotWithShape="1">
            <a:blip r:embed="rId28">
              <a:alphaModFix/>
            </a:blip>
            <a:srcRect b="17048"/>
            <a:stretch/>
          </p:blipFill>
          <p:spPr>
            <a:xfrm>
              <a:off x="7945422" y="3790947"/>
              <a:ext cx="899515" cy="746164"/>
            </a:xfrm>
            <a:prstGeom prst="rect">
              <a:avLst/>
            </a:prstGeom>
            <a:noFill/>
            <a:ln>
              <a:noFill/>
            </a:ln>
          </p:spPr>
        </p:pic>
        <p:pic>
          <p:nvPicPr>
            <p:cNvPr id="1244" name="Google Shape;1244;p54" descr="CataloniaConnects Mission to Boston in Medical 3D Printing &amp; Medical Devices"/>
            <p:cNvPicPr preferRelativeResize="0"/>
            <p:nvPr/>
          </p:nvPicPr>
          <p:blipFill rotWithShape="1">
            <a:blip r:embed="rId29">
              <a:alphaModFix/>
            </a:blip>
            <a:srcRect/>
            <a:stretch/>
          </p:blipFill>
          <p:spPr>
            <a:xfrm>
              <a:off x="6923674" y="1130657"/>
              <a:ext cx="594139" cy="581051"/>
            </a:xfrm>
            <a:prstGeom prst="rect">
              <a:avLst/>
            </a:prstGeom>
            <a:noFill/>
            <a:ln>
              <a:noFill/>
            </a:ln>
          </p:spPr>
        </p:pic>
        <p:pic>
          <p:nvPicPr>
            <p:cNvPr id="1245" name="Google Shape;1245;p54"/>
            <p:cNvPicPr preferRelativeResize="0"/>
            <p:nvPr/>
          </p:nvPicPr>
          <p:blipFill rotWithShape="1">
            <a:blip r:embed="rId30">
              <a:alphaModFix/>
            </a:blip>
            <a:srcRect l="3767" t="39499" r="56766" b="40104"/>
            <a:stretch/>
          </p:blipFill>
          <p:spPr>
            <a:xfrm>
              <a:off x="4572830" y="1674396"/>
              <a:ext cx="1099731" cy="319694"/>
            </a:xfrm>
            <a:prstGeom prst="rect">
              <a:avLst/>
            </a:prstGeom>
            <a:noFill/>
            <a:ln>
              <a:noFill/>
            </a:ln>
          </p:spPr>
        </p:pic>
        <p:pic>
          <p:nvPicPr>
            <p:cNvPr id="1246" name="Google Shape;1246;p54" descr="Media Tweets by HCL | Research (@HCL_research) | Twitter"/>
            <p:cNvPicPr preferRelativeResize="0"/>
            <p:nvPr/>
          </p:nvPicPr>
          <p:blipFill rotWithShape="1">
            <a:blip r:embed="rId31">
              <a:alphaModFix/>
            </a:blip>
            <a:srcRect t="22784" b="21323"/>
            <a:stretch/>
          </p:blipFill>
          <p:spPr>
            <a:xfrm>
              <a:off x="309603" y="1145455"/>
              <a:ext cx="817976" cy="457199"/>
            </a:xfrm>
            <a:prstGeom prst="rect">
              <a:avLst/>
            </a:prstGeom>
            <a:noFill/>
            <a:ln>
              <a:noFill/>
            </a:ln>
          </p:spPr>
        </p:pic>
        <p:pic>
          <p:nvPicPr>
            <p:cNvPr id="1247" name="Google Shape;1247;p54" descr="ELSAN - Clinique Sainte-Odile - Haguenau | Facebook"/>
            <p:cNvPicPr preferRelativeResize="0"/>
            <p:nvPr/>
          </p:nvPicPr>
          <p:blipFill rotWithShape="1">
            <a:blip r:embed="rId32">
              <a:alphaModFix/>
            </a:blip>
            <a:srcRect t="28690" b="38342"/>
            <a:stretch/>
          </p:blipFill>
          <p:spPr>
            <a:xfrm>
              <a:off x="3347837" y="4113806"/>
              <a:ext cx="1424174" cy="469527"/>
            </a:xfrm>
            <a:prstGeom prst="rect">
              <a:avLst/>
            </a:prstGeom>
            <a:noFill/>
            <a:ln>
              <a:noFill/>
            </a:ln>
          </p:spPr>
        </p:pic>
        <p:pic>
          <p:nvPicPr>
            <p:cNvPr id="1248" name="Google Shape;1248;p54" descr="Polyclinique Saint Privat | 领英"/>
            <p:cNvPicPr preferRelativeResize="0"/>
            <p:nvPr/>
          </p:nvPicPr>
          <p:blipFill rotWithShape="1">
            <a:blip r:embed="rId33">
              <a:alphaModFix/>
            </a:blip>
            <a:srcRect l="17181" t="10941" r="20978" b="19766"/>
            <a:stretch/>
          </p:blipFill>
          <p:spPr>
            <a:xfrm>
              <a:off x="2390747" y="3154583"/>
              <a:ext cx="671641" cy="752563"/>
            </a:xfrm>
            <a:prstGeom prst="rect">
              <a:avLst/>
            </a:prstGeom>
            <a:noFill/>
            <a:ln>
              <a:noFill/>
            </a:ln>
          </p:spPr>
        </p:pic>
        <p:pic>
          <p:nvPicPr>
            <p:cNvPr id="1249" name="Google Shape;1249;p54" descr="▷ Clinique de La Miotte Secrétariat Dr Louis - Chirurgie Urologique ▷  Belfort, Téléphone, Horaires, Adresse"/>
            <p:cNvPicPr preferRelativeResize="0"/>
            <p:nvPr/>
          </p:nvPicPr>
          <p:blipFill rotWithShape="1">
            <a:blip r:embed="rId34">
              <a:alphaModFix/>
            </a:blip>
            <a:srcRect/>
            <a:stretch/>
          </p:blipFill>
          <p:spPr>
            <a:xfrm>
              <a:off x="4208775" y="2176129"/>
              <a:ext cx="1064157" cy="404380"/>
            </a:xfrm>
            <a:prstGeom prst="rect">
              <a:avLst/>
            </a:prstGeom>
            <a:noFill/>
            <a:ln>
              <a:noFill/>
            </a:ln>
          </p:spPr>
        </p:pic>
        <p:pic>
          <p:nvPicPr>
            <p:cNvPr id="1250" name="Google Shape;1250;p54" descr="Istanbul University - Wikipedia"/>
            <p:cNvPicPr preferRelativeResize="0"/>
            <p:nvPr/>
          </p:nvPicPr>
          <p:blipFill rotWithShape="1">
            <a:blip r:embed="rId35">
              <a:alphaModFix/>
            </a:blip>
            <a:srcRect/>
            <a:stretch/>
          </p:blipFill>
          <p:spPr>
            <a:xfrm>
              <a:off x="1633660" y="2703715"/>
              <a:ext cx="590780" cy="590780"/>
            </a:xfrm>
            <a:prstGeom prst="rect">
              <a:avLst/>
            </a:prstGeom>
            <a:noFill/>
            <a:ln>
              <a:noFill/>
            </a:ln>
          </p:spPr>
        </p:pic>
        <p:pic>
          <p:nvPicPr>
            <p:cNvPr id="1251" name="Google Shape;1251;p54"/>
            <p:cNvPicPr preferRelativeResize="0"/>
            <p:nvPr/>
          </p:nvPicPr>
          <p:blipFill rotWithShape="1">
            <a:blip r:embed="rId36">
              <a:alphaModFix/>
            </a:blip>
            <a:srcRect l="1534" t="11659" r="70408" b="82768"/>
            <a:stretch/>
          </p:blipFill>
          <p:spPr>
            <a:xfrm>
              <a:off x="7027636" y="1817987"/>
              <a:ext cx="1942310" cy="217031"/>
            </a:xfrm>
            <a:prstGeom prst="rect">
              <a:avLst/>
            </a:prstGeom>
            <a:noFill/>
            <a:ln>
              <a:noFill/>
            </a:ln>
          </p:spPr>
        </p:pic>
        <p:pic>
          <p:nvPicPr>
            <p:cNvPr id="1252" name="Google Shape;1252;p54"/>
            <p:cNvPicPr preferRelativeResize="0"/>
            <p:nvPr/>
          </p:nvPicPr>
          <p:blipFill rotWithShape="1">
            <a:blip r:embed="rId37">
              <a:alphaModFix/>
            </a:blip>
            <a:srcRect l="16134" t="8812" r="55646" b="74815"/>
            <a:stretch/>
          </p:blipFill>
          <p:spPr>
            <a:xfrm>
              <a:off x="4180599" y="1128645"/>
              <a:ext cx="1213855" cy="396134"/>
            </a:xfrm>
            <a:prstGeom prst="rect">
              <a:avLst/>
            </a:prstGeom>
            <a:noFill/>
            <a:ln>
              <a:noFill/>
            </a:ln>
          </p:spPr>
        </p:pic>
        <p:pic>
          <p:nvPicPr>
            <p:cNvPr id="1253" name="Google Shape;1253;p54" descr="Thumb Image - Universiti Malaya Logo Png, Transparent Png - kindpng"/>
            <p:cNvPicPr preferRelativeResize="0"/>
            <p:nvPr/>
          </p:nvPicPr>
          <p:blipFill rotWithShape="1">
            <a:blip r:embed="rId38">
              <a:alphaModFix/>
            </a:blip>
            <a:srcRect/>
            <a:stretch/>
          </p:blipFill>
          <p:spPr>
            <a:xfrm>
              <a:off x="2667851" y="1119074"/>
              <a:ext cx="1161853" cy="416105"/>
            </a:xfrm>
            <a:prstGeom prst="rect">
              <a:avLst/>
            </a:prstGeom>
            <a:noFill/>
            <a:ln>
              <a:noFill/>
            </a:ln>
          </p:spPr>
        </p:pic>
      </p:grpSp>
      <p:sp>
        <p:nvSpPr>
          <p:cNvPr id="1254" name="Google Shape;1254;p54"/>
          <p:cNvSpPr txBox="1"/>
          <p:nvPr/>
        </p:nvSpPr>
        <p:spPr>
          <a:xfrm>
            <a:off x="7458255" y="1708354"/>
            <a:ext cx="11134200" cy="3342900"/>
          </a:xfrm>
          <a:prstGeom prst="rect">
            <a:avLst/>
          </a:prstGeom>
          <a:noFill/>
          <a:ln>
            <a:noFill/>
          </a:ln>
        </p:spPr>
        <p:txBody>
          <a:bodyPr spcFirstLastPara="1" wrap="square" lIns="0" tIns="0" rIns="0" bIns="0" anchor="t" anchorCtr="0">
            <a:normAutofit/>
          </a:bodyPr>
          <a:lstStyle/>
          <a:p>
            <a:pPr marL="0" marR="0" lvl="0" indent="0" algn="l" rtl="0">
              <a:lnSpc>
                <a:spcPct val="100000"/>
              </a:lnSpc>
              <a:spcBef>
                <a:spcPts val="0"/>
              </a:spcBef>
              <a:spcAft>
                <a:spcPts val="0"/>
              </a:spcAft>
              <a:buClr>
                <a:srgbClr val="FAFDFF"/>
              </a:buClr>
              <a:buSzPts val="4000"/>
              <a:buFont typeface="Montserrat"/>
              <a:buNone/>
            </a:pPr>
            <a:r>
              <a:rPr lang="en-US" sz="4000" u="none" strike="noStrike" cap="none" dirty="0">
                <a:solidFill>
                  <a:srgbClr val="FAFDFF"/>
                </a:solidFill>
                <a:latin typeface="Helvetica" pitchFamily="2" charset="0"/>
                <a:ea typeface="Montserrat"/>
                <a:cs typeface="Montserrat"/>
                <a:sym typeface="Montserrat"/>
              </a:rPr>
              <a:t>Hear directly from healthcare professionals about </a:t>
            </a:r>
            <a:r>
              <a:rPr lang="en-US" sz="4000" u="none" strike="noStrike" cap="none" dirty="0" err="1">
                <a:solidFill>
                  <a:srgbClr val="FAFDFF"/>
                </a:solidFill>
                <a:latin typeface="Helvetica" pitchFamily="2" charset="0"/>
                <a:ea typeface="Montserrat"/>
                <a:cs typeface="Montserrat"/>
                <a:sym typeface="Montserrat"/>
              </a:rPr>
              <a:t>Vuzix</a:t>
            </a:r>
            <a:r>
              <a:rPr lang="en-US" sz="4000" u="none" strike="noStrike" cap="none" dirty="0">
                <a:solidFill>
                  <a:srgbClr val="FAFDFF"/>
                </a:solidFill>
                <a:latin typeface="Helvetica" pitchFamily="2" charset="0"/>
                <a:ea typeface="Montserrat"/>
                <a:cs typeface="Montserrat"/>
                <a:sym typeface="Montserrat"/>
              </a:rPr>
              <a:t> Smart Glasses</a:t>
            </a:r>
            <a:endParaRPr sz="1400" b="0" i="0" u="none" strike="noStrike" cap="none" dirty="0">
              <a:solidFill>
                <a:srgbClr val="000000"/>
              </a:solidFill>
              <a:latin typeface="Arial"/>
              <a:ea typeface="Arial"/>
              <a:cs typeface="Arial"/>
              <a:sym typeface="Arial"/>
            </a:endParaRPr>
          </a:p>
        </p:txBody>
      </p:sp>
      <p:sp>
        <p:nvSpPr>
          <p:cNvPr id="1255" name="Google Shape;1255;p54"/>
          <p:cNvSpPr txBox="1"/>
          <p:nvPr/>
        </p:nvSpPr>
        <p:spPr>
          <a:xfrm>
            <a:off x="666143" y="1708347"/>
            <a:ext cx="76506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Healthcare</a:t>
            </a:r>
            <a:endParaRPr sz="9600" u="none" strike="noStrike" cap="none" dirty="0">
              <a:solidFill>
                <a:srgbClr val="FAFDFF"/>
              </a:solidFill>
              <a:latin typeface="Helvetica" pitchFamily="2" charset="0"/>
              <a:ea typeface="Helvetica Neue"/>
              <a:cs typeface="Helvetica Neue"/>
              <a:sym typeface="Helvetica Neue"/>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59"/>
        <p:cNvGrpSpPr/>
        <p:nvPr/>
      </p:nvGrpSpPr>
      <p:grpSpPr>
        <a:xfrm>
          <a:off x="0" y="0"/>
          <a:ext cx="0" cy="0"/>
          <a:chOff x="0" y="0"/>
          <a:chExt cx="0" cy="0"/>
        </a:xfrm>
      </p:grpSpPr>
      <p:pic>
        <p:nvPicPr>
          <p:cNvPr id="1260" name="Google Shape;1260;p55"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261" name="Google Shape;1261;p55" descr="Shape&#10;&#10;Description automatically generated"/>
          <p:cNvPicPr preferRelativeResize="0"/>
          <p:nvPr/>
        </p:nvPicPr>
        <p:blipFill rotWithShape="1">
          <a:blip r:embed="rId3">
            <a:alphaModFix/>
          </a:blip>
          <a:srcRect/>
          <a:stretch/>
        </p:blipFill>
        <p:spPr>
          <a:xfrm>
            <a:off x="-44970" y="-29980"/>
            <a:ext cx="24523908" cy="184964"/>
          </a:xfrm>
          <a:prstGeom prst="rect">
            <a:avLst/>
          </a:prstGeom>
          <a:noFill/>
          <a:ln>
            <a:noFill/>
          </a:ln>
        </p:spPr>
      </p:pic>
      <p:pic>
        <p:nvPicPr>
          <p:cNvPr id="1262" name="Google Shape;1262;p55" descr="Shape&#10;&#10;Description automatically generated"/>
          <p:cNvPicPr preferRelativeResize="0"/>
          <p:nvPr/>
        </p:nvPicPr>
        <p:blipFill rotWithShape="1">
          <a:blip r:embed="rId3">
            <a:alphaModFix/>
          </a:blip>
          <a:srcRect/>
          <a:stretch/>
        </p:blipFill>
        <p:spPr>
          <a:xfrm>
            <a:off x="-44970" y="13559020"/>
            <a:ext cx="24523908" cy="184964"/>
          </a:xfrm>
          <a:prstGeom prst="rect">
            <a:avLst/>
          </a:prstGeom>
          <a:noFill/>
          <a:ln>
            <a:noFill/>
          </a:ln>
        </p:spPr>
      </p:pic>
      <p:grpSp>
        <p:nvGrpSpPr>
          <p:cNvPr id="1263" name="Google Shape;1263;p55"/>
          <p:cNvGrpSpPr/>
          <p:nvPr/>
        </p:nvGrpSpPr>
        <p:grpSpPr>
          <a:xfrm>
            <a:off x="495610" y="2898867"/>
            <a:ext cx="23983328" cy="9703826"/>
            <a:chOff x="256295" y="2664348"/>
            <a:chExt cx="23983328" cy="9703826"/>
          </a:xfrm>
        </p:grpSpPr>
        <p:pic>
          <p:nvPicPr>
            <p:cNvPr id="1264" name="Google Shape;1264;p55" descr="These US hospitals ranked the best for medical care and treatment ..."/>
            <p:cNvPicPr preferRelativeResize="0"/>
            <p:nvPr/>
          </p:nvPicPr>
          <p:blipFill rotWithShape="1">
            <a:blip r:embed="rId4">
              <a:alphaModFix/>
            </a:blip>
            <a:srcRect l="4833" r="7823"/>
            <a:stretch/>
          </p:blipFill>
          <p:spPr>
            <a:xfrm>
              <a:off x="1125139" y="3788188"/>
              <a:ext cx="5120640" cy="3395048"/>
            </a:xfrm>
            <a:prstGeom prst="rect">
              <a:avLst/>
            </a:prstGeom>
            <a:noFill/>
            <a:ln>
              <a:noFill/>
            </a:ln>
          </p:spPr>
        </p:pic>
        <p:pic>
          <p:nvPicPr>
            <p:cNvPr id="1265" name="Google Shape;1265;p55" descr="Snapshot: Clinical &amp; Translational Research Building Opens ..."/>
            <p:cNvPicPr preferRelativeResize="0"/>
            <p:nvPr/>
          </p:nvPicPr>
          <p:blipFill rotWithShape="1">
            <a:blip r:embed="rId5">
              <a:alphaModFix/>
            </a:blip>
            <a:srcRect t="5335"/>
            <a:stretch/>
          </p:blipFill>
          <p:spPr>
            <a:xfrm>
              <a:off x="6735443" y="3790657"/>
              <a:ext cx="5120640" cy="3413187"/>
            </a:xfrm>
            <a:prstGeom prst="rect">
              <a:avLst/>
            </a:prstGeom>
            <a:noFill/>
            <a:ln>
              <a:noFill/>
            </a:ln>
          </p:spPr>
        </p:pic>
        <p:pic>
          <p:nvPicPr>
            <p:cNvPr id="1266" name="Google Shape;1266;p55" descr="Mattel Children s Hopital stock image. Image of angeles - 54767959"/>
            <p:cNvPicPr preferRelativeResize="0"/>
            <p:nvPr/>
          </p:nvPicPr>
          <p:blipFill rotWithShape="1">
            <a:blip r:embed="rId6">
              <a:alphaModFix/>
            </a:blip>
            <a:srcRect/>
            <a:stretch/>
          </p:blipFill>
          <p:spPr>
            <a:xfrm>
              <a:off x="12324211" y="3775683"/>
              <a:ext cx="5120640" cy="3407552"/>
            </a:xfrm>
            <a:prstGeom prst="rect">
              <a:avLst/>
            </a:prstGeom>
            <a:noFill/>
            <a:ln>
              <a:noFill/>
            </a:ln>
          </p:spPr>
        </p:pic>
        <p:pic>
          <p:nvPicPr>
            <p:cNvPr id="1267" name="Google Shape;1267;p55"/>
            <p:cNvPicPr preferRelativeResize="0"/>
            <p:nvPr/>
          </p:nvPicPr>
          <p:blipFill rotWithShape="1">
            <a:blip r:embed="rId7">
              <a:alphaModFix/>
            </a:blip>
            <a:srcRect l="29575" r="8938"/>
            <a:stretch/>
          </p:blipFill>
          <p:spPr>
            <a:xfrm>
              <a:off x="424867" y="7665580"/>
              <a:ext cx="4435451" cy="3405224"/>
            </a:xfrm>
            <a:prstGeom prst="rect">
              <a:avLst/>
            </a:prstGeom>
            <a:noFill/>
            <a:ln>
              <a:noFill/>
            </a:ln>
          </p:spPr>
        </p:pic>
        <p:pic>
          <p:nvPicPr>
            <p:cNvPr id="1268" name="Google Shape;1268;p55"/>
            <p:cNvPicPr preferRelativeResize="0"/>
            <p:nvPr/>
          </p:nvPicPr>
          <p:blipFill rotWithShape="1">
            <a:blip r:embed="rId8">
              <a:alphaModFix/>
            </a:blip>
            <a:srcRect t="2745"/>
            <a:stretch/>
          </p:blipFill>
          <p:spPr>
            <a:xfrm>
              <a:off x="17906379" y="3775683"/>
              <a:ext cx="5120640" cy="3416277"/>
            </a:xfrm>
            <a:prstGeom prst="rect">
              <a:avLst/>
            </a:prstGeom>
            <a:noFill/>
            <a:ln>
              <a:noFill/>
            </a:ln>
          </p:spPr>
        </p:pic>
        <p:sp>
          <p:nvSpPr>
            <p:cNvPr id="1269" name="Google Shape;1269;p55"/>
            <p:cNvSpPr txBox="1"/>
            <p:nvPr/>
          </p:nvSpPr>
          <p:spPr>
            <a:xfrm>
              <a:off x="1299161" y="2679320"/>
              <a:ext cx="4772700" cy="9852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dirty="0">
                  <a:solidFill>
                    <a:srgbClr val="FFFFFF"/>
                  </a:solidFill>
                  <a:latin typeface="Arial"/>
                  <a:ea typeface="Arial"/>
                  <a:cs typeface="Arial"/>
                  <a:sym typeface="Arial"/>
                </a:rPr>
                <a:t>Johns Hopkins,</a:t>
              </a:r>
              <a:endParaRPr sz="1400" b="0" i="0" u="none" strike="noStrike" cap="none" dirty="0">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dirty="0">
                  <a:solidFill>
                    <a:srgbClr val="FFFFFF"/>
                  </a:solidFill>
                  <a:latin typeface="Arial"/>
                  <a:ea typeface="Arial"/>
                  <a:cs typeface="Arial"/>
                  <a:sym typeface="Arial"/>
                </a:rPr>
                <a:t>USA</a:t>
              </a:r>
              <a:endParaRPr sz="1400" b="0" i="0" u="none" strike="noStrike" cap="none" dirty="0">
                <a:solidFill>
                  <a:srgbClr val="FFFFFF"/>
                </a:solidFill>
                <a:latin typeface="Arial"/>
                <a:ea typeface="Arial"/>
                <a:cs typeface="Arial"/>
                <a:sym typeface="Arial"/>
              </a:endParaRPr>
            </a:p>
          </p:txBody>
        </p:sp>
        <p:sp>
          <p:nvSpPr>
            <p:cNvPr id="1270" name="Google Shape;1270;p55"/>
            <p:cNvSpPr txBox="1"/>
            <p:nvPr/>
          </p:nvSpPr>
          <p:spPr>
            <a:xfrm>
              <a:off x="6898697" y="2673973"/>
              <a:ext cx="4772700" cy="9852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FFFFFF"/>
                  </a:solidFill>
                  <a:latin typeface="Arial"/>
                  <a:ea typeface="Arial"/>
                  <a:cs typeface="Arial"/>
                  <a:sym typeface="Arial"/>
                </a:rPr>
                <a:t>U of Louisville,</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FFFFFF"/>
                  </a:solidFill>
                  <a:latin typeface="Arial"/>
                  <a:ea typeface="Arial"/>
                  <a:cs typeface="Arial"/>
                  <a:sym typeface="Arial"/>
                </a:rPr>
                <a:t>USA</a:t>
              </a:r>
              <a:endParaRPr sz="1400" b="0" i="0" u="none" strike="noStrike" cap="none">
                <a:solidFill>
                  <a:srgbClr val="FFFFFF"/>
                </a:solidFill>
                <a:latin typeface="Arial"/>
                <a:ea typeface="Arial"/>
                <a:cs typeface="Arial"/>
                <a:sym typeface="Arial"/>
              </a:endParaRPr>
            </a:p>
          </p:txBody>
        </p:sp>
        <p:sp>
          <p:nvSpPr>
            <p:cNvPr id="1271" name="Google Shape;1271;p55"/>
            <p:cNvSpPr txBox="1"/>
            <p:nvPr/>
          </p:nvSpPr>
          <p:spPr>
            <a:xfrm>
              <a:off x="18080404" y="2740868"/>
              <a:ext cx="4772700" cy="9852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FFFFFF"/>
                  </a:solidFill>
                  <a:latin typeface="Arial"/>
                  <a:ea typeface="Arial"/>
                  <a:cs typeface="Arial"/>
                  <a:sym typeface="Arial"/>
                </a:rPr>
                <a:t>Chi-Mei,</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FFFFFF"/>
                  </a:solidFill>
                  <a:latin typeface="Arial"/>
                  <a:ea typeface="Arial"/>
                  <a:cs typeface="Arial"/>
                  <a:sym typeface="Arial"/>
                </a:rPr>
                <a:t>Taiwan</a:t>
              </a:r>
              <a:endParaRPr sz="1400" b="0" i="0" u="none" strike="noStrike" cap="none">
                <a:solidFill>
                  <a:srgbClr val="FFFFFF"/>
                </a:solidFill>
                <a:latin typeface="Arial"/>
                <a:ea typeface="Arial"/>
                <a:cs typeface="Arial"/>
                <a:sym typeface="Arial"/>
              </a:endParaRPr>
            </a:p>
          </p:txBody>
        </p:sp>
        <p:sp>
          <p:nvSpPr>
            <p:cNvPr id="1272" name="Google Shape;1272;p55"/>
            <p:cNvSpPr txBox="1"/>
            <p:nvPr/>
          </p:nvSpPr>
          <p:spPr>
            <a:xfrm>
              <a:off x="12489551" y="2664348"/>
              <a:ext cx="4772700" cy="9852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FFFFFF"/>
                  </a:solidFill>
                  <a:latin typeface="Arial"/>
                  <a:ea typeface="Arial"/>
                  <a:cs typeface="Arial"/>
                  <a:sym typeface="Arial"/>
                </a:rPr>
                <a:t>UCLA, </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FFFFFF"/>
                  </a:solidFill>
                  <a:latin typeface="Arial"/>
                  <a:ea typeface="Arial"/>
                  <a:cs typeface="Arial"/>
                  <a:sym typeface="Arial"/>
                </a:rPr>
                <a:t>USA</a:t>
              </a:r>
              <a:endParaRPr sz="1400" b="0" i="0" u="none" strike="noStrike" cap="none">
                <a:solidFill>
                  <a:srgbClr val="FFFFFF"/>
                </a:solidFill>
                <a:latin typeface="Arial"/>
                <a:ea typeface="Arial"/>
                <a:cs typeface="Arial"/>
                <a:sym typeface="Arial"/>
              </a:endParaRPr>
            </a:p>
          </p:txBody>
        </p:sp>
        <p:sp>
          <p:nvSpPr>
            <p:cNvPr id="1273" name="Google Shape;1273;p55"/>
            <p:cNvSpPr txBox="1"/>
            <p:nvPr/>
          </p:nvSpPr>
          <p:spPr>
            <a:xfrm>
              <a:off x="256295" y="11328565"/>
              <a:ext cx="4772595"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000000"/>
                  </a:solidFill>
                  <a:latin typeface="Arial"/>
                  <a:ea typeface="Arial"/>
                  <a:cs typeface="Arial"/>
                  <a:sym typeface="Arial"/>
                </a:rPr>
                <a:t>Chakri Naruebodindra, </a:t>
              </a:r>
              <a:r>
                <a:rPr lang="en-US" sz="3200" b="0" i="0" u="none" strike="noStrike" cap="none">
                  <a:solidFill>
                    <a:srgbClr val="000000"/>
                  </a:solidFill>
                  <a:latin typeface="Arial"/>
                  <a:ea typeface="Arial"/>
                  <a:cs typeface="Arial"/>
                  <a:sym typeface="Arial"/>
                </a:rPr>
                <a:t>Thailand</a:t>
              </a:r>
              <a:endParaRPr sz="1400" b="0" i="0" u="none" strike="noStrike" cap="none">
                <a:solidFill>
                  <a:srgbClr val="000000"/>
                </a:solidFill>
                <a:latin typeface="Arial"/>
                <a:ea typeface="Arial"/>
                <a:cs typeface="Arial"/>
                <a:sym typeface="Arial"/>
              </a:endParaRPr>
            </a:p>
          </p:txBody>
        </p:sp>
        <p:pic>
          <p:nvPicPr>
            <p:cNvPr id="1274" name="Google Shape;1274;p55"/>
            <p:cNvPicPr preferRelativeResize="0"/>
            <p:nvPr/>
          </p:nvPicPr>
          <p:blipFill rotWithShape="1">
            <a:blip r:embed="rId9">
              <a:alphaModFix/>
            </a:blip>
            <a:srcRect l="7974" t="11715" r="15671" b="11702"/>
            <a:stretch/>
          </p:blipFill>
          <p:spPr>
            <a:xfrm>
              <a:off x="5172957" y="7653525"/>
              <a:ext cx="4435451" cy="3405227"/>
            </a:xfrm>
            <a:prstGeom prst="rect">
              <a:avLst/>
            </a:prstGeom>
            <a:noFill/>
            <a:ln>
              <a:noFill/>
            </a:ln>
          </p:spPr>
        </p:pic>
        <p:sp>
          <p:nvSpPr>
            <p:cNvPr id="1275" name="Google Shape;1275;p55"/>
            <p:cNvSpPr txBox="1"/>
            <p:nvPr/>
          </p:nvSpPr>
          <p:spPr>
            <a:xfrm>
              <a:off x="5172957" y="11343508"/>
              <a:ext cx="4055632"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dirty="0">
                  <a:solidFill>
                    <a:srgbClr val="000000"/>
                  </a:solidFill>
                  <a:latin typeface="Arial"/>
                  <a:ea typeface="Arial"/>
                  <a:cs typeface="Arial"/>
                  <a:sym typeface="Arial"/>
                </a:rPr>
                <a:t>Argos </a:t>
              </a:r>
              <a:r>
                <a:rPr lang="en-US" sz="3200" b="1" i="0" u="none" strike="noStrike" cap="none" dirty="0" err="1">
                  <a:solidFill>
                    <a:srgbClr val="000000"/>
                  </a:solidFill>
                  <a:latin typeface="Arial"/>
                  <a:ea typeface="Arial"/>
                  <a:cs typeface="Arial"/>
                  <a:sym typeface="Arial"/>
                </a:rPr>
                <a:t>Zorggroep</a:t>
              </a:r>
              <a:r>
                <a:rPr lang="en-US" sz="3200" b="1" i="0" u="none" strike="noStrike" cap="none" dirty="0">
                  <a:solidFill>
                    <a:srgbClr val="000000"/>
                  </a:solidFill>
                  <a:latin typeface="Arial"/>
                  <a:ea typeface="Arial"/>
                  <a:cs typeface="Arial"/>
                  <a:sym typeface="Arial"/>
                </a:rPr>
                <a:t>, </a:t>
              </a:r>
              <a:r>
                <a:rPr lang="en-US" sz="3200" b="0" i="0" u="none" strike="noStrike" cap="none" dirty="0">
                  <a:solidFill>
                    <a:srgbClr val="000000"/>
                  </a:solidFill>
                  <a:latin typeface="Arial"/>
                  <a:ea typeface="Arial"/>
                  <a:cs typeface="Arial"/>
                  <a:sym typeface="Arial"/>
                </a:rPr>
                <a:t>Netherlands</a:t>
              </a:r>
              <a:endParaRPr sz="1400" b="0" i="0" u="none" strike="noStrike" cap="none" dirty="0">
                <a:solidFill>
                  <a:srgbClr val="000000"/>
                </a:solidFill>
                <a:latin typeface="Arial"/>
                <a:ea typeface="Arial"/>
                <a:cs typeface="Arial"/>
                <a:sym typeface="Arial"/>
              </a:endParaRPr>
            </a:p>
          </p:txBody>
        </p:sp>
        <p:pic>
          <p:nvPicPr>
            <p:cNvPr id="1276" name="Google Shape;1276;p55" descr="Fase III Hospital Sant Joan de Déu de la fundació Althaia - Grup Soler"/>
            <p:cNvPicPr preferRelativeResize="0"/>
            <p:nvPr/>
          </p:nvPicPr>
          <p:blipFill rotWithShape="1">
            <a:blip r:embed="rId10">
              <a:alphaModFix/>
            </a:blip>
            <a:srcRect r="26473"/>
            <a:stretch/>
          </p:blipFill>
          <p:spPr>
            <a:xfrm>
              <a:off x="9921048" y="7665579"/>
              <a:ext cx="4435451" cy="3420533"/>
            </a:xfrm>
            <a:prstGeom prst="rect">
              <a:avLst/>
            </a:prstGeom>
            <a:noFill/>
            <a:ln>
              <a:noFill/>
            </a:ln>
          </p:spPr>
        </p:pic>
        <p:sp>
          <p:nvSpPr>
            <p:cNvPr id="1277" name="Google Shape;1277;p55"/>
            <p:cNvSpPr txBox="1"/>
            <p:nvPr/>
          </p:nvSpPr>
          <p:spPr>
            <a:xfrm>
              <a:off x="10246391" y="11366558"/>
              <a:ext cx="3730291"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000000"/>
                  </a:solidFill>
                  <a:latin typeface="Arial"/>
                  <a:ea typeface="Arial"/>
                  <a:cs typeface="Arial"/>
                  <a:sym typeface="Arial"/>
                </a:rPr>
                <a:t>Althaia,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Spain</a:t>
              </a:r>
              <a:endParaRPr sz="3200" b="0" i="0" u="none" strike="noStrike" cap="none">
                <a:solidFill>
                  <a:srgbClr val="000000"/>
                </a:solidFill>
                <a:latin typeface="Arial"/>
                <a:ea typeface="Arial"/>
                <a:cs typeface="Arial"/>
                <a:sym typeface="Arial"/>
              </a:endParaRPr>
            </a:p>
          </p:txBody>
        </p:sp>
        <p:sp>
          <p:nvSpPr>
            <p:cNvPr id="1278" name="Google Shape;1278;p55"/>
            <p:cNvSpPr txBox="1"/>
            <p:nvPr/>
          </p:nvSpPr>
          <p:spPr>
            <a:xfrm>
              <a:off x="14500567" y="11366558"/>
              <a:ext cx="4772595"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000000"/>
                  </a:solidFill>
                  <a:latin typeface="Arial"/>
                  <a:ea typeface="Arial"/>
                  <a:cs typeface="Arial"/>
                  <a:sym typeface="Arial"/>
                </a:rPr>
                <a:t>St. Luke’s,</a:t>
              </a:r>
              <a:endParaRPr sz="3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a:ea typeface="Arial"/>
                  <a:cs typeface="Arial"/>
                  <a:sym typeface="Arial"/>
                </a:rPr>
                <a:t>Tokyo</a:t>
              </a:r>
              <a:endParaRPr sz="1400" b="0" i="0" u="none" strike="noStrike" cap="none">
                <a:solidFill>
                  <a:srgbClr val="000000"/>
                </a:solidFill>
                <a:latin typeface="Arial"/>
                <a:ea typeface="Arial"/>
                <a:cs typeface="Arial"/>
                <a:sym typeface="Arial"/>
              </a:endParaRPr>
            </a:p>
          </p:txBody>
        </p:sp>
        <p:pic>
          <p:nvPicPr>
            <p:cNvPr id="1279" name="Google Shape;1279;p55"/>
            <p:cNvPicPr preferRelativeResize="0"/>
            <p:nvPr/>
          </p:nvPicPr>
          <p:blipFill rotWithShape="1">
            <a:blip r:embed="rId11">
              <a:alphaModFix/>
            </a:blip>
            <a:srcRect l="19643" t="24994" r="34825" b="12142"/>
            <a:stretch/>
          </p:blipFill>
          <p:spPr>
            <a:xfrm>
              <a:off x="14669140" y="7665579"/>
              <a:ext cx="4435453" cy="3444640"/>
            </a:xfrm>
            <a:prstGeom prst="rect">
              <a:avLst/>
            </a:prstGeom>
            <a:noFill/>
            <a:ln>
              <a:noFill/>
            </a:ln>
          </p:spPr>
        </p:pic>
        <p:pic>
          <p:nvPicPr>
            <p:cNvPr id="1280" name="Google Shape;1280;p55"/>
            <p:cNvPicPr preferRelativeResize="0"/>
            <p:nvPr/>
          </p:nvPicPr>
          <p:blipFill rotWithShape="1">
            <a:blip r:embed="rId12">
              <a:alphaModFix/>
            </a:blip>
            <a:srcRect l="369" t="12122" r="54351" b="25926"/>
            <a:stretch/>
          </p:blipFill>
          <p:spPr>
            <a:xfrm>
              <a:off x="19417231" y="7672352"/>
              <a:ext cx="4435453" cy="3413760"/>
            </a:xfrm>
            <a:prstGeom prst="rect">
              <a:avLst/>
            </a:prstGeom>
            <a:noFill/>
            <a:ln>
              <a:noFill/>
            </a:ln>
          </p:spPr>
        </p:pic>
        <p:sp>
          <p:nvSpPr>
            <p:cNvPr id="1281" name="Google Shape;1281;p55"/>
            <p:cNvSpPr txBox="1"/>
            <p:nvPr/>
          </p:nvSpPr>
          <p:spPr>
            <a:xfrm>
              <a:off x="19417231" y="11383289"/>
              <a:ext cx="4772595"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rgbClr val="000000"/>
                  </a:solidFill>
                  <a:latin typeface="Arial"/>
                  <a:ea typeface="Arial"/>
                  <a:cs typeface="Arial"/>
                  <a:sym typeface="Arial"/>
                </a:rPr>
                <a:t>UMSC, </a:t>
              </a:r>
              <a:br>
                <a:rPr lang="en-US" sz="3200" b="1" i="0" u="none" strike="noStrike" cap="none">
                  <a:solidFill>
                    <a:srgbClr val="000000"/>
                  </a:solidFill>
                  <a:latin typeface="Arial"/>
                  <a:ea typeface="Arial"/>
                  <a:cs typeface="Arial"/>
                  <a:sym typeface="Arial"/>
                </a:rPr>
              </a:br>
              <a:r>
                <a:rPr lang="en-US" sz="3200" b="0" i="0" u="none" strike="noStrike" cap="none">
                  <a:solidFill>
                    <a:srgbClr val="000000"/>
                  </a:solidFill>
                  <a:latin typeface="Arial"/>
                  <a:ea typeface="Arial"/>
                  <a:cs typeface="Arial"/>
                  <a:sym typeface="Arial"/>
                </a:rPr>
                <a:t>Malaysia</a:t>
              </a:r>
              <a:endParaRPr sz="1400" b="0" i="0" u="none" strike="noStrike" cap="none">
                <a:solidFill>
                  <a:srgbClr val="000000"/>
                </a:solidFill>
                <a:latin typeface="Arial"/>
                <a:ea typeface="Arial"/>
                <a:cs typeface="Arial"/>
                <a:sym typeface="Arial"/>
              </a:endParaRPr>
            </a:p>
          </p:txBody>
        </p:sp>
        <p:pic>
          <p:nvPicPr>
            <p:cNvPr id="1282" name="Google Shape;1282;p55" descr="Taiwan Flag Circle Shap Png Image Transparent Background"/>
            <p:cNvPicPr preferRelativeResize="0"/>
            <p:nvPr/>
          </p:nvPicPr>
          <p:blipFill rotWithShape="1">
            <a:blip r:embed="rId13">
              <a:alphaModFix/>
            </a:blip>
            <a:srcRect l="22697" t="17412" r="21306" b="14621"/>
            <a:stretch/>
          </p:blipFill>
          <p:spPr>
            <a:xfrm>
              <a:off x="21822660" y="3114160"/>
              <a:ext cx="1607347" cy="1610107"/>
            </a:xfrm>
            <a:prstGeom prst="rect">
              <a:avLst/>
            </a:prstGeom>
            <a:noFill/>
            <a:ln>
              <a:noFill/>
            </a:ln>
          </p:spPr>
        </p:pic>
        <p:pic>
          <p:nvPicPr>
            <p:cNvPr id="1283" name="Google Shape;1283;p55" descr="The Netherlands flag icon - Country flags"/>
            <p:cNvPicPr preferRelativeResize="0"/>
            <p:nvPr/>
          </p:nvPicPr>
          <p:blipFill rotWithShape="1">
            <a:blip r:embed="rId14">
              <a:alphaModFix/>
            </a:blip>
            <a:srcRect/>
            <a:stretch/>
          </p:blipFill>
          <p:spPr>
            <a:xfrm>
              <a:off x="8366548" y="7525876"/>
              <a:ext cx="1509299" cy="1509299"/>
            </a:xfrm>
            <a:prstGeom prst="rect">
              <a:avLst/>
            </a:prstGeom>
            <a:noFill/>
            <a:ln>
              <a:noFill/>
            </a:ln>
          </p:spPr>
        </p:pic>
        <p:pic>
          <p:nvPicPr>
            <p:cNvPr id="1284" name="Google Shape;1284;p55" descr="Malaysia Flag Circle Shap Png Image No Background High Quality"/>
            <p:cNvPicPr preferRelativeResize="0"/>
            <p:nvPr/>
          </p:nvPicPr>
          <p:blipFill rotWithShape="1">
            <a:blip r:embed="rId15">
              <a:alphaModFix/>
            </a:blip>
            <a:srcRect/>
            <a:stretch/>
          </p:blipFill>
          <p:spPr>
            <a:xfrm>
              <a:off x="22439690" y="7046858"/>
              <a:ext cx="1799933" cy="2328989"/>
            </a:xfrm>
            <a:prstGeom prst="rect">
              <a:avLst/>
            </a:prstGeom>
            <a:noFill/>
            <a:ln>
              <a:noFill/>
            </a:ln>
          </p:spPr>
        </p:pic>
        <p:pic>
          <p:nvPicPr>
            <p:cNvPr id="1285" name="Google Shape;1285;p55" descr="Thailand flag classic round sticker | Zazzle.com | Thailand flag, Round  stickers, Flag"/>
            <p:cNvPicPr preferRelativeResize="0"/>
            <p:nvPr/>
          </p:nvPicPr>
          <p:blipFill rotWithShape="1">
            <a:blip r:embed="rId16">
              <a:alphaModFix/>
            </a:blip>
            <a:srcRect/>
            <a:stretch/>
          </p:blipFill>
          <p:spPr>
            <a:xfrm>
              <a:off x="3312319" y="7203799"/>
              <a:ext cx="2015107" cy="2015107"/>
            </a:xfrm>
            <a:prstGeom prst="rect">
              <a:avLst/>
            </a:prstGeom>
            <a:noFill/>
            <a:ln>
              <a:noFill/>
            </a:ln>
          </p:spPr>
        </p:pic>
        <p:pic>
          <p:nvPicPr>
            <p:cNvPr id="1286" name="Google Shape;1286;p55"/>
            <p:cNvPicPr preferRelativeResize="0"/>
            <p:nvPr/>
          </p:nvPicPr>
          <p:blipFill rotWithShape="1">
            <a:blip r:embed="rId17">
              <a:alphaModFix/>
            </a:blip>
            <a:srcRect/>
            <a:stretch/>
          </p:blipFill>
          <p:spPr>
            <a:xfrm>
              <a:off x="4895503" y="3114161"/>
              <a:ext cx="1490307" cy="1490307"/>
            </a:xfrm>
            <a:prstGeom prst="rect">
              <a:avLst/>
            </a:prstGeom>
            <a:noFill/>
            <a:ln>
              <a:noFill/>
            </a:ln>
          </p:spPr>
        </p:pic>
        <p:pic>
          <p:nvPicPr>
            <p:cNvPr id="1287" name="Google Shape;1287;p55" descr="Spain flag icon - Country flags"/>
            <p:cNvPicPr preferRelativeResize="0"/>
            <p:nvPr/>
          </p:nvPicPr>
          <p:blipFill rotWithShape="1">
            <a:blip r:embed="rId18">
              <a:alphaModFix/>
            </a:blip>
            <a:srcRect/>
            <a:stretch/>
          </p:blipFill>
          <p:spPr>
            <a:xfrm>
              <a:off x="13087903" y="7518607"/>
              <a:ext cx="1523837" cy="1523837"/>
            </a:xfrm>
            <a:prstGeom prst="rect">
              <a:avLst/>
            </a:prstGeom>
            <a:noFill/>
            <a:ln>
              <a:noFill/>
            </a:ln>
          </p:spPr>
        </p:pic>
        <p:pic>
          <p:nvPicPr>
            <p:cNvPr id="1288" name="Google Shape;1288;p55"/>
            <p:cNvPicPr preferRelativeResize="0"/>
            <p:nvPr/>
          </p:nvPicPr>
          <p:blipFill rotWithShape="1">
            <a:blip r:embed="rId17">
              <a:alphaModFix/>
            </a:blip>
            <a:srcRect/>
            <a:stretch/>
          </p:blipFill>
          <p:spPr>
            <a:xfrm>
              <a:off x="10537889" y="3114161"/>
              <a:ext cx="1490307" cy="1490307"/>
            </a:xfrm>
            <a:prstGeom prst="rect">
              <a:avLst/>
            </a:prstGeom>
            <a:noFill/>
            <a:ln>
              <a:noFill/>
            </a:ln>
          </p:spPr>
        </p:pic>
        <p:pic>
          <p:nvPicPr>
            <p:cNvPr id="1289" name="Google Shape;1289;p55"/>
            <p:cNvPicPr preferRelativeResize="0"/>
            <p:nvPr/>
          </p:nvPicPr>
          <p:blipFill rotWithShape="1">
            <a:blip r:embed="rId17">
              <a:alphaModFix/>
            </a:blip>
            <a:srcRect/>
            <a:stretch/>
          </p:blipFill>
          <p:spPr>
            <a:xfrm>
              <a:off x="16180276" y="3114161"/>
              <a:ext cx="1490307" cy="1490307"/>
            </a:xfrm>
            <a:prstGeom prst="rect">
              <a:avLst/>
            </a:prstGeom>
            <a:noFill/>
            <a:ln>
              <a:noFill/>
            </a:ln>
          </p:spPr>
        </p:pic>
        <p:grpSp>
          <p:nvGrpSpPr>
            <p:cNvPr id="1290" name="Google Shape;1290;p55"/>
            <p:cNvGrpSpPr/>
            <p:nvPr/>
          </p:nvGrpSpPr>
          <p:grpSpPr>
            <a:xfrm>
              <a:off x="17771916" y="7444604"/>
              <a:ext cx="1490307" cy="1468531"/>
              <a:chOff x="-1403188" y="2188555"/>
              <a:chExt cx="731520" cy="731520"/>
            </a:xfrm>
          </p:grpSpPr>
          <p:sp>
            <p:nvSpPr>
              <p:cNvPr id="1291" name="Google Shape;1291;p55"/>
              <p:cNvSpPr/>
              <p:nvPr/>
            </p:nvSpPr>
            <p:spPr>
              <a:xfrm>
                <a:off x="-1403188" y="2188555"/>
                <a:ext cx="731520" cy="731520"/>
              </a:xfrm>
              <a:prstGeom prst="ellipse">
                <a:avLst/>
              </a:prstGeom>
              <a:solidFill>
                <a:schemeClr val="lt1"/>
              </a:solidFill>
              <a:ln w="9525" cap="flat" cmpd="sng">
                <a:solidFill>
                  <a:srgbClr val="005E5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733"/>
                  <a:buFont typeface="Arial"/>
                  <a:buNone/>
                </a:pPr>
                <a:endParaRPr sz="3733" b="0" i="0" u="none" strike="noStrike" cap="none">
                  <a:solidFill>
                    <a:schemeClr val="lt1"/>
                  </a:solidFill>
                  <a:latin typeface="Arial"/>
                  <a:ea typeface="Arial"/>
                  <a:cs typeface="Arial"/>
                  <a:sym typeface="Arial"/>
                </a:endParaRPr>
              </a:p>
            </p:txBody>
          </p:sp>
          <p:sp>
            <p:nvSpPr>
              <p:cNvPr id="1292" name="Google Shape;1292;p55"/>
              <p:cNvSpPr/>
              <p:nvPr/>
            </p:nvSpPr>
            <p:spPr>
              <a:xfrm>
                <a:off x="-1220308" y="2371435"/>
                <a:ext cx="365760" cy="365760"/>
              </a:xfrm>
              <a:prstGeom prst="ellipse">
                <a:avLst/>
              </a:prstGeom>
              <a:solidFill>
                <a:schemeClr val="accent2"/>
              </a:solidFill>
              <a:ln w="952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733"/>
                  <a:buFont typeface="Arial"/>
                  <a:buNone/>
                </a:pPr>
                <a:endParaRPr sz="3733" b="0" i="0" u="none" strike="noStrike" cap="none">
                  <a:solidFill>
                    <a:schemeClr val="lt1"/>
                  </a:solidFill>
                  <a:latin typeface="Arial"/>
                  <a:ea typeface="Arial"/>
                  <a:cs typeface="Arial"/>
                  <a:sym typeface="Arial"/>
                </a:endParaRPr>
              </a:p>
            </p:txBody>
          </p:sp>
        </p:grpSp>
      </p:grpSp>
      <p:sp>
        <p:nvSpPr>
          <p:cNvPr id="1293" name="Google Shape;1293;p55"/>
          <p:cNvSpPr/>
          <p:nvPr/>
        </p:nvSpPr>
        <p:spPr>
          <a:xfrm>
            <a:off x="773373" y="1556608"/>
            <a:ext cx="23427900" cy="9129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5333"/>
              <a:buFont typeface="Arial"/>
              <a:buNone/>
            </a:pPr>
            <a:r>
              <a:rPr lang="en-US" sz="5333" u="none" strike="noStrike" cap="none" dirty="0">
                <a:solidFill>
                  <a:srgbClr val="E9E9E9"/>
                </a:solidFill>
                <a:latin typeface="Helvetica" pitchFamily="2" charset="0"/>
                <a:ea typeface="Helvetica Neue"/>
                <a:cs typeface="Helvetica Neue"/>
                <a:sym typeface="Helvetica Neue"/>
              </a:rPr>
              <a:t>Enabling Frontline Healthcare Professionals Around the World</a:t>
            </a:r>
            <a:endParaRPr sz="5333" u="none" strike="noStrike" cap="none" dirty="0">
              <a:solidFill>
                <a:srgbClr val="E9E9E9"/>
              </a:solidFill>
              <a:latin typeface="Helvetica" pitchFamily="2" charset="0"/>
              <a:ea typeface="Helvetica Neue"/>
              <a:cs typeface="Helvetica Neue"/>
              <a:sym typeface="Helvetica Neue"/>
            </a:endParaRPr>
          </a:p>
        </p:txBody>
      </p:sp>
      <p:pic>
        <p:nvPicPr>
          <p:cNvPr id="1294" name="Google Shape;1294;p55"/>
          <p:cNvPicPr preferRelativeResize="0"/>
          <p:nvPr/>
        </p:nvPicPr>
        <p:blipFill rotWithShape="1">
          <a:blip r:embed="rId19">
            <a:alphaModFix amt="29000"/>
          </a:blip>
          <a:srcRect/>
          <a:stretch/>
        </p:blipFill>
        <p:spPr>
          <a:xfrm>
            <a:off x="650093" y="691350"/>
            <a:ext cx="3143738" cy="435993"/>
          </a:xfrm>
          <a:prstGeom prst="rect">
            <a:avLst/>
          </a:prstGeom>
          <a:noFill/>
          <a:ln>
            <a:noFill/>
          </a:ln>
        </p:spPr>
      </p:pic>
      <p:sp>
        <p:nvSpPr>
          <p:cNvPr id="1295" name="Google Shape;1295;p55"/>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9"/>
        <p:cNvGrpSpPr/>
        <p:nvPr/>
      </p:nvGrpSpPr>
      <p:grpSpPr>
        <a:xfrm>
          <a:off x="0" y="0"/>
          <a:ext cx="0" cy="0"/>
          <a:chOff x="0" y="0"/>
          <a:chExt cx="0" cy="0"/>
        </a:xfrm>
      </p:grpSpPr>
      <p:pic>
        <p:nvPicPr>
          <p:cNvPr id="1300" name="Google Shape;1300;p56" descr="Shape&#10;&#10;Description automatically generated"/>
          <p:cNvPicPr preferRelativeResize="0"/>
          <p:nvPr/>
        </p:nvPicPr>
        <p:blipFill rotWithShape="1">
          <a:blip r:embed="rId3">
            <a:alphaModFix/>
          </a:blip>
          <a:srcRect b="70980"/>
          <a:stretch/>
        </p:blipFill>
        <p:spPr>
          <a:xfrm>
            <a:off x="11074400" y="-29981"/>
            <a:ext cx="13309600" cy="13816084"/>
          </a:xfrm>
          <a:prstGeom prst="rect">
            <a:avLst/>
          </a:prstGeom>
          <a:noFill/>
          <a:ln>
            <a:noFill/>
          </a:ln>
        </p:spPr>
      </p:pic>
      <p:sp>
        <p:nvSpPr>
          <p:cNvPr id="1302" name="Google Shape;1302;p56"/>
          <p:cNvSpPr/>
          <p:nvPr/>
        </p:nvSpPr>
        <p:spPr>
          <a:xfrm>
            <a:off x="683079" y="12852400"/>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chemeClr val="dk1"/>
              </a:buClr>
              <a:buSzPts val="1800"/>
              <a:buFont typeface="Montserrat"/>
              <a:buNone/>
            </a:pPr>
            <a:r>
              <a:rPr lang="en-US" sz="1800" u="none" strike="noStrike" cap="none" dirty="0">
                <a:solidFill>
                  <a:schemeClr val="dk1"/>
                </a:solidFill>
                <a:latin typeface="Helvetica" pitchFamily="2" charset="0"/>
                <a:ea typeface="Montserrat"/>
                <a:cs typeface="Montserrat"/>
                <a:sym typeface="Montserrat"/>
              </a:rPr>
              <a:t>NASDAQ: VUZI   WWW.VUZIX.COM</a:t>
            </a:r>
            <a:endParaRPr sz="1800" u="none" strike="noStrike" cap="none" dirty="0">
              <a:solidFill>
                <a:schemeClr val="dk1"/>
              </a:solidFill>
              <a:latin typeface="Helvetica" pitchFamily="2" charset="0"/>
              <a:ea typeface="Montserrat"/>
              <a:cs typeface="Montserrat"/>
              <a:sym typeface="Montserrat"/>
            </a:endParaRPr>
          </a:p>
        </p:txBody>
      </p:sp>
      <p:pic>
        <p:nvPicPr>
          <p:cNvPr id="1303" name="Google Shape;1303;p56" descr="A picture containing text, person&#10;&#10;Description automatically generated"/>
          <p:cNvPicPr preferRelativeResize="0"/>
          <p:nvPr/>
        </p:nvPicPr>
        <p:blipFill rotWithShape="1">
          <a:blip r:embed="rId4">
            <a:alphaModFix/>
          </a:blip>
          <a:srcRect/>
          <a:stretch/>
        </p:blipFill>
        <p:spPr>
          <a:xfrm>
            <a:off x="683079" y="1733116"/>
            <a:ext cx="6298303" cy="2979560"/>
          </a:xfrm>
          <a:prstGeom prst="rect">
            <a:avLst/>
          </a:prstGeom>
          <a:noFill/>
          <a:ln>
            <a:noFill/>
          </a:ln>
        </p:spPr>
      </p:pic>
      <p:pic>
        <p:nvPicPr>
          <p:cNvPr id="1304" name="Google Shape;1304;p56" descr="A doctor attending to a patient&#10;&#10;Description automatically generated with low confidence"/>
          <p:cNvPicPr preferRelativeResize="0"/>
          <p:nvPr/>
        </p:nvPicPr>
        <p:blipFill rotWithShape="1">
          <a:blip r:embed="rId5">
            <a:alphaModFix/>
          </a:blip>
          <a:srcRect t="14127"/>
          <a:stretch/>
        </p:blipFill>
        <p:spPr>
          <a:xfrm>
            <a:off x="4110248" y="4023780"/>
            <a:ext cx="6298306" cy="2979560"/>
          </a:xfrm>
          <a:prstGeom prst="rect">
            <a:avLst/>
          </a:prstGeom>
          <a:noFill/>
          <a:ln>
            <a:noFill/>
          </a:ln>
        </p:spPr>
      </p:pic>
      <p:pic>
        <p:nvPicPr>
          <p:cNvPr id="1305" name="Google Shape;1305;p56" descr="Gafas Smart usadas en el Quirón por Diego González Rivas"/>
          <p:cNvPicPr preferRelativeResize="0"/>
          <p:nvPr/>
        </p:nvPicPr>
        <p:blipFill rotWithShape="1">
          <a:blip r:embed="rId6">
            <a:alphaModFix/>
          </a:blip>
          <a:srcRect b="8484"/>
          <a:stretch/>
        </p:blipFill>
        <p:spPr>
          <a:xfrm>
            <a:off x="4236859" y="9574324"/>
            <a:ext cx="6281505" cy="2965291"/>
          </a:xfrm>
          <a:prstGeom prst="rect">
            <a:avLst/>
          </a:prstGeom>
          <a:noFill/>
          <a:ln>
            <a:noFill/>
          </a:ln>
        </p:spPr>
      </p:pic>
      <p:pic>
        <p:nvPicPr>
          <p:cNvPr id="1306" name="Google Shape;1306;p56" descr="A picture containing text, person, indoor&#10;&#10;Description automatically generated"/>
          <p:cNvPicPr preferRelativeResize="0"/>
          <p:nvPr/>
        </p:nvPicPr>
        <p:blipFill rotWithShape="1">
          <a:blip r:embed="rId7">
            <a:alphaModFix/>
          </a:blip>
          <a:srcRect b="18478"/>
          <a:stretch/>
        </p:blipFill>
        <p:spPr>
          <a:xfrm>
            <a:off x="621992" y="6685193"/>
            <a:ext cx="6282177" cy="2979562"/>
          </a:xfrm>
          <a:prstGeom prst="rect">
            <a:avLst/>
          </a:prstGeom>
          <a:noFill/>
          <a:ln>
            <a:noFill/>
          </a:ln>
        </p:spPr>
      </p:pic>
      <p:sp>
        <p:nvSpPr>
          <p:cNvPr id="1307" name="Google Shape;1307;p56"/>
          <p:cNvSpPr/>
          <p:nvPr/>
        </p:nvSpPr>
        <p:spPr>
          <a:xfrm>
            <a:off x="11496134" y="1283880"/>
            <a:ext cx="12043100" cy="3047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933"/>
              <a:buFont typeface="Arial"/>
              <a:buNone/>
            </a:pPr>
            <a:r>
              <a:rPr lang="en-US" sz="2933" b="1" i="0" u="none" strike="noStrike" cap="none">
                <a:solidFill>
                  <a:srgbClr val="FFFFFF"/>
                </a:solidFill>
                <a:latin typeface="Arial"/>
                <a:ea typeface="Arial"/>
                <a:cs typeface="Arial"/>
                <a:sym typeface="Arial"/>
              </a:rPr>
              <a:t>Verizon 5G EMS solutions</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933"/>
              <a:buFont typeface="Arial"/>
              <a:buNone/>
            </a:pPr>
            <a:endParaRPr sz="2933" b="1"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67"/>
              <a:buFont typeface="Arial"/>
              <a:buNone/>
            </a:pPr>
            <a:r>
              <a:rPr lang="en-US" sz="2667" b="0" i="0" u="none" strike="noStrike" cap="none">
                <a:solidFill>
                  <a:srgbClr val="FFFFFF"/>
                </a:solidFill>
                <a:latin typeface="Arial"/>
                <a:ea typeface="Arial"/>
                <a:cs typeface="Arial"/>
                <a:sym typeface="Arial"/>
              </a:rPr>
              <a:t>May 2021 – (Verizon) </a:t>
            </a:r>
            <a:r>
              <a:rPr lang="en-US" sz="2667" b="0" i="0" u="sng" strike="noStrike" cap="none">
                <a:solidFill>
                  <a:srgbClr val="FFFFFF"/>
                </a:solidFill>
                <a:latin typeface="Arial"/>
                <a:ea typeface="Arial"/>
                <a:cs typeface="Arial"/>
                <a:sym typeface="Arial"/>
                <a:hlinkClick r:id="rId8">
                  <a:extLst>
                    <a:ext uri="{A12FA001-AC4F-418D-AE19-62706E023703}">
                      <ahyp:hlinkClr xmlns:ahyp="http://schemas.microsoft.com/office/drawing/2018/hyperlinkcolor" val="tx"/>
                    </a:ext>
                  </a:extLst>
                </a:hlinkClick>
              </a:rPr>
              <a:t>Public safety: A future powered by 5G</a:t>
            </a:r>
            <a:r>
              <a:rPr lang="en-US" sz="2667" b="1" i="0" u="sng" strike="noStrike" cap="none">
                <a:solidFill>
                  <a:srgbClr val="FFFFFF"/>
                </a:solidFill>
                <a:latin typeface="Arial"/>
                <a:ea typeface="Arial"/>
                <a:cs typeface="Arial"/>
                <a:sym typeface="Arial"/>
                <a:hlinkClick r:id="rId8">
                  <a:extLst>
                    <a:ext uri="{A12FA001-AC4F-418D-AE19-62706E023703}">
                      <ahyp:hlinkClr xmlns:ahyp="http://schemas.microsoft.com/office/drawing/2018/hyperlinkcolor" val="tx"/>
                    </a:ext>
                  </a:extLst>
                </a:hlinkClick>
              </a:rPr>
              <a:t> </a:t>
            </a:r>
            <a:r>
              <a:rPr lang="en-US" sz="2667" b="1" i="0" u="none" strike="noStrike" cap="none">
                <a:solidFill>
                  <a:srgbClr val="FFFFFF"/>
                </a:solidFill>
                <a:latin typeface="Arial"/>
                <a:ea typeface="Arial"/>
                <a:cs typeface="Arial"/>
                <a:sym typeface="Arial"/>
              </a:rPr>
              <a:t>- </a:t>
            </a:r>
            <a:r>
              <a:rPr lang="en-US" sz="2667" b="0" i="0" u="none" strike="noStrike" cap="none">
                <a:solidFill>
                  <a:srgbClr val="FFFFFF"/>
                </a:solidFill>
                <a:latin typeface="Arial"/>
                <a:ea typeface="Arial"/>
                <a:cs typeface="Arial"/>
                <a:sym typeface="Arial"/>
              </a:rPr>
              <a:t>Learn about 5G innovations that could help first responders and other public safety professionals working on the front lines keep our communities safe and protected.</a:t>
            </a:r>
            <a:br>
              <a:rPr lang="en-US" sz="2667" b="0" i="0" u="none" strike="noStrike" cap="none">
                <a:solidFill>
                  <a:srgbClr val="FFFFFF"/>
                </a:solidFill>
                <a:latin typeface="Arial"/>
                <a:ea typeface="Arial"/>
                <a:cs typeface="Arial"/>
                <a:sym typeface="Arial"/>
              </a:rPr>
            </a:br>
            <a:r>
              <a:rPr lang="en-US" sz="2667" b="0" i="0" u="sng" strike="noStrike" cap="none">
                <a:solidFill>
                  <a:srgbClr val="FFFFFF"/>
                </a:solidFill>
                <a:latin typeface="Arial"/>
                <a:ea typeface="Arial"/>
                <a:cs typeface="Arial"/>
                <a:sym typeface="Arial"/>
                <a:hlinkClick r:id="rId9">
                  <a:extLst>
                    <a:ext uri="{A12FA001-AC4F-418D-AE19-62706E023703}">
                      <ahyp:hlinkClr xmlns:ahyp="http://schemas.microsoft.com/office/drawing/2018/hyperlinkcolor" val="tx"/>
                    </a:ext>
                  </a:extLst>
                </a:hlinkClick>
              </a:rPr>
              <a:t>Video link</a:t>
            </a:r>
            <a:endParaRPr sz="2667" b="0" i="0" u="sng" strike="noStrike" cap="none">
              <a:solidFill>
                <a:srgbClr val="FFFFFF"/>
              </a:solidFill>
              <a:latin typeface="Arial"/>
              <a:ea typeface="Arial"/>
              <a:cs typeface="Arial"/>
              <a:sym typeface="Arial"/>
              <a:hlinkClick r:id="rId10">
                <a:extLst>
                  <a:ext uri="{A12FA001-AC4F-418D-AE19-62706E023703}">
                    <ahyp:hlinkClr xmlns:ahyp="http://schemas.microsoft.com/office/drawing/2018/hyperlinkcolor" val="tx"/>
                  </a:ext>
                </a:extLst>
              </a:hlinkClick>
            </a:endParaRPr>
          </a:p>
        </p:txBody>
      </p:sp>
      <p:sp>
        <p:nvSpPr>
          <p:cNvPr id="1308" name="Google Shape;1308;p56"/>
          <p:cNvSpPr/>
          <p:nvPr/>
        </p:nvSpPr>
        <p:spPr>
          <a:xfrm>
            <a:off x="11593471" y="4248097"/>
            <a:ext cx="12043100" cy="26367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933"/>
              <a:buFont typeface="Arial"/>
              <a:buNone/>
            </a:pPr>
            <a:r>
              <a:rPr lang="en-US" sz="2933" b="1" i="0" u="none" strike="noStrike" cap="none">
                <a:solidFill>
                  <a:srgbClr val="FFFFFF"/>
                </a:solidFill>
                <a:latin typeface="Arial"/>
                <a:ea typeface="Arial"/>
                <a:cs typeface="Arial"/>
                <a:sym typeface="Arial"/>
              </a:rPr>
              <a:t>Remote wound care in senior care center</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933"/>
              <a:buFont typeface="Arial"/>
              <a:buNone/>
            </a:pPr>
            <a:endParaRPr sz="2933"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667"/>
              <a:buFont typeface="Arial"/>
              <a:buNone/>
            </a:pPr>
            <a:r>
              <a:rPr lang="en-US" sz="2667" b="0" i="0" u="none" strike="noStrike" cap="none">
                <a:solidFill>
                  <a:srgbClr val="FFFFFF"/>
                </a:solidFill>
                <a:latin typeface="Arial"/>
                <a:ea typeface="Arial"/>
                <a:cs typeface="Arial"/>
                <a:sym typeface="Arial"/>
              </a:rPr>
              <a:t>January 2021 – 1Minuut Innovation Places Further Follow-On Orders for Vuzix M400 Smart Glasses as it Prepares to Deploy its 500th Unit to Support Healthcare and COVID-19 Needs in the Netherlands</a:t>
            </a:r>
            <a:endParaRPr sz="1400" b="0"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67"/>
              <a:buFont typeface="Arial"/>
              <a:buNone/>
            </a:pPr>
            <a:r>
              <a:rPr lang="en-US" sz="2667" b="0" i="0" u="sng" strike="noStrike" cap="none">
                <a:solidFill>
                  <a:srgbClr val="FFFFFF"/>
                </a:solidFill>
                <a:latin typeface="Arial"/>
                <a:ea typeface="Arial"/>
                <a:cs typeface="Arial"/>
                <a:sym typeface="Arial"/>
                <a:hlinkClick r:id="rId11">
                  <a:extLst>
                    <a:ext uri="{A12FA001-AC4F-418D-AE19-62706E023703}">
                      <ahyp:hlinkClr xmlns:ahyp="http://schemas.microsoft.com/office/drawing/2018/hyperlinkcolor" val="tx"/>
                    </a:ext>
                  </a:extLst>
                </a:hlinkClick>
              </a:rPr>
              <a:t>Video link</a:t>
            </a:r>
            <a:endParaRPr sz="2933" b="0" i="0" u="none" strike="noStrike" cap="none">
              <a:solidFill>
                <a:srgbClr val="FFFFFF"/>
              </a:solidFill>
              <a:latin typeface="Arial"/>
              <a:ea typeface="Arial"/>
              <a:cs typeface="Arial"/>
              <a:sym typeface="Arial"/>
            </a:endParaRPr>
          </a:p>
        </p:txBody>
      </p:sp>
      <p:sp>
        <p:nvSpPr>
          <p:cNvPr id="1309" name="Google Shape;1309;p56"/>
          <p:cNvSpPr/>
          <p:nvPr/>
        </p:nvSpPr>
        <p:spPr>
          <a:xfrm>
            <a:off x="11562636" y="10092685"/>
            <a:ext cx="12043100" cy="222631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933"/>
              <a:buFont typeface="Arial"/>
              <a:buNone/>
            </a:pPr>
            <a:r>
              <a:rPr lang="en-US" sz="2933" b="1" i="0" u="none" strike="noStrike" cap="none">
                <a:solidFill>
                  <a:srgbClr val="FFFFFF"/>
                </a:solidFill>
                <a:latin typeface="Arial"/>
                <a:ea typeface="Arial"/>
                <a:cs typeface="Arial"/>
                <a:sym typeface="Arial"/>
              </a:rPr>
              <a:t>The "smart" glasses arrive in Galicia as operating room assistants</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933"/>
              <a:buFont typeface="Arial"/>
              <a:buNone/>
            </a:pPr>
            <a:endParaRPr sz="2933"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667"/>
              <a:buFont typeface="Arial"/>
              <a:buNone/>
            </a:pPr>
            <a:r>
              <a:rPr lang="en-US" sz="2667" b="0" i="0" u="none" strike="noStrike" cap="none">
                <a:solidFill>
                  <a:srgbClr val="FFFFFF"/>
                </a:solidFill>
                <a:latin typeface="Arial"/>
                <a:ea typeface="Arial"/>
                <a:cs typeface="Arial"/>
                <a:sym typeface="Arial"/>
              </a:rPr>
              <a:t>González Rivas brings together in A Coruña 14 international experts in the first course of uniportal surgery of lung cancer with this technology</a:t>
            </a:r>
            <a:endParaRPr sz="1400" b="0"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67"/>
              <a:buFont typeface="Arial"/>
              <a:buNone/>
            </a:pPr>
            <a:r>
              <a:rPr lang="en-US" sz="2667" b="0" i="0" u="sng" strike="noStrike" cap="none">
                <a:solidFill>
                  <a:srgbClr val="FFFFFF"/>
                </a:solidFill>
                <a:latin typeface="Arial"/>
                <a:ea typeface="Arial"/>
                <a:cs typeface="Arial"/>
                <a:sym typeface="Arial"/>
                <a:hlinkClick r:id="rId12">
                  <a:extLst>
                    <a:ext uri="{A12FA001-AC4F-418D-AE19-62706E023703}">
                      <ahyp:hlinkClr xmlns:ahyp="http://schemas.microsoft.com/office/drawing/2018/hyperlinkcolor" val="tx"/>
                    </a:ext>
                  </a:extLst>
                </a:hlinkClick>
              </a:rPr>
              <a:t>News link</a:t>
            </a:r>
            <a:endParaRPr sz="2667" b="0" i="0" u="none" strike="noStrike" cap="none">
              <a:solidFill>
                <a:srgbClr val="FFFFFF"/>
              </a:solidFill>
              <a:latin typeface="Arial"/>
              <a:ea typeface="Arial"/>
              <a:cs typeface="Arial"/>
              <a:sym typeface="Arial"/>
            </a:endParaRPr>
          </a:p>
        </p:txBody>
      </p:sp>
      <p:sp>
        <p:nvSpPr>
          <p:cNvPr id="1310" name="Google Shape;1310;p56"/>
          <p:cNvSpPr/>
          <p:nvPr/>
        </p:nvSpPr>
        <p:spPr>
          <a:xfrm>
            <a:off x="11429632" y="6856600"/>
            <a:ext cx="12043100" cy="263674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933"/>
              <a:buFont typeface="Arial"/>
              <a:buNone/>
            </a:pPr>
            <a:r>
              <a:rPr lang="en-US" sz="2933" b="1" i="0" u="none" strike="noStrike" cap="none">
                <a:solidFill>
                  <a:srgbClr val="FFFFFF"/>
                </a:solidFill>
                <a:latin typeface="Arial"/>
                <a:ea typeface="Arial"/>
                <a:cs typeface="Arial"/>
                <a:sym typeface="Arial"/>
              </a:rPr>
              <a:t>MD Air Support Demo</a:t>
            </a:r>
            <a:endParaRPr sz="1400" b="0"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933"/>
              <a:buFont typeface="Arial"/>
              <a:buNone/>
            </a:pPr>
            <a:endParaRPr sz="2933" b="1" i="0"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667"/>
              <a:buFont typeface="Arial"/>
              <a:buNone/>
            </a:pPr>
            <a:r>
              <a:rPr lang="en-US" sz="2667" b="0" i="0" u="none" strike="noStrike" cap="none">
                <a:solidFill>
                  <a:srgbClr val="FFFFFF"/>
                </a:solidFill>
                <a:latin typeface="Arial"/>
                <a:ea typeface="Arial"/>
                <a:cs typeface="Arial"/>
                <a:sym typeface="Arial"/>
              </a:rPr>
              <a:t>MD AirSupport is being used pre-hospital in assisted living, home health care and urgent care facilities, EMS &amp; transport, and in the hospital for surgical proctoring, ICU rounding, medical education, and more.</a:t>
            </a:r>
            <a:endParaRPr sz="1400" b="0"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667"/>
              <a:buFont typeface="Arial"/>
              <a:buNone/>
            </a:pPr>
            <a:r>
              <a:rPr lang="en-US" sz="2667" b="0" i="0" u="sng" strike="noStrike" cap="none">
                <a:solidFill>
                  <a:srgbClr val="FFFFFF"/>
                </a:solidFill>
                <a:latin typeface="Arial"/>
                <a:ea typeface="Arial"/>
                <a:cs typeface="Arial"/>
                <a:sym typeface="Arial"/>
                <a:hlinkClick r:id="rId13">
                  <a:extLst>
                    <a:ext uri="{A12FA001-AC4F-418D-AE19-62706E023703}">
                      <ahyp:hlinkClr xmlns:ahyp="http://schemas.microsoft.com/office/drawing/2018/hyperlinkcolor" val="tx"/>
                    </a:ext>
                  </a:extLst>
                </a:hlinkClick>
              </a:rPr>
              <a:t>Video link</a:t>
            </a:r>
            <a:endParaRPr sz="2933" b="0" i="0" u="sng" strike="noStrike" cap="none">
              <a:solidFill>
                <a:srgbClr val="FFFFFF"/>
              </a:solidFill>
              <a:latin typeface="Arial"/>
              <a:ea typeface="Arial"/>
              <a:cs typeface="Arial"/>
              <a:sym typeface="Arial"/>
              <a:hlinkClick r:id="rId10">
                <a:extLst>
                  <a:ext uri="{A12FA001-AC4F-418D-AE19-62706E023703}">
                    <ahyp:hlinkClr xmlns:ahyp="http://schemas.microsoft.com/office/drawing/2018/hyperlinkcolor" val="tx"/>
                  </a:ext>
                </a:extLst>
              </a:hlinkClick>
            </a:endParaRPr>
          </a:p>
        </p:txBody>
      </p:sp>
      <p:pic>
        <p:nvPicPr>
          <p:cNvPr id="1311" name="Google Shape;1311;p56"/>
          <p:cNvPicPr preferRelativeResize="0"/>
          <p:nvPr/>
        </p:nvPicPr>
        <p:blipFill rotWithShape="1">
          <a:blip r:embed="rId14">
            <a:alphaModFix amt="43000"/>
          </a:blip>
          <a:srcRect/>
          <a:stretch/>
        </p:blipFill>
        <p:spPr>
          <a:xfrm>
            <a:off x="650093" y="691350"/>
            <a:ext cx="3112988" cy="43599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5" descr="Shape&#10;&#10;Description automatically generated"/>
          <p:cNvPicPr preferRelativeResize="0"/>
          <p:nvPr/>
        </p:nvPicPr>
        <p:blipFill rotWithShape="1">
          <a:blip r:embed="rId3">
            <a:alphaModFix/>
          </a:blip>
          <a:srcRect/>
          <a:stretch/>
        </p:blipFill>
        <p:spPr>
          <a:xfrm>
            <a:off x="-44970" y="-29980"/>
            <a:ext cx="24523907" cy="13791801"/>
          </a:xfrm>
          <a:prstGeom prst="rect">
            <a:avLst/>
          </a:prstGeom>
          <a:noFill/>
          <a:ln>
            <a:noFill/>
          </a:ln>
        </p:spPr>
      </p:pic>
      <p:sp>
        <p:nvSpPr>
          <p:cNvPr id="69" name="Google Shape;69;p5"/>
          <p:cNvSpPr txBox="1">
            <a:spLocks noGrp="1"/>
          </p:cNvSpPr>
          <p:nvPr>
            <p:ph type="sldNum" idx="12"/>
          </p:nvPr>
        </p:nvSpPr>
        <p:spPr>
          <a:xfrm>
            <a:off x="22123280" y="12319000"/>
            <a:ext cx="30296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5</a:t>
            </a:fld>
            <a:endParaRPr dirty="0">
              <a:solidFill>
                <a:srgbClr val="FAFDFF"/>
              </a:solidFill>
            </a:endParaRPr>
          </a:p>
        </p:txBody>
      </p:sp>
      <p:pic>
        <p:nvPicPr>
          <p:cNvPr id="70" name="Google Shape;70;p5"/>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71" name="Google Shape;71;p5"/>
          <p:cNvSpPr txBox="1"/>
          <p:nvPr/>
        </p:nvSpPr>
        <p:spPr>
          <a:xfrm>
            <a:off x="2035075"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Background</a:t>
            </a:r>
            <a:endParaRPr sz="1400" u="none" strike="noStrike" cap="none" dirty="0">
              <a:solidFill>
                <a:srgbClr val="000000"/>
              </a:solidFill>
              <a:latin typeface="Helvetica" pitchFamily="2" charset="0"/>
              <a:ea typeface="Helvetica Neue"/>
              <a:cs typeface="Helvetica Neue"/>
              <a:sym typeface="Helvetica Neue"/>
            </a:endParaRPr>
          </a:p>
        </p:txBody>
      </p:sp>
      <p:sp>
        <p:nvSpPr>
          <p:cNvPr id="72" name="Google Shape;72;p5"/>
          <p:cNvSpPr/>
          <p:nvPr/>
        </p:nvSpPr>
        <p:spPr>
          <a:xfrm>
            <a:off x="6707592" y="4357476"/>
            <a:ext cx="7079400" cy="13242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Company founded in 1997</a:t>
            </a:r>
            <a:b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b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IPO in 2009</a:t>
            </a:r>
            <a:endParaRPr sz="3600" u="none" strike="noStrike" cap="none" dirty="0">
              <a:solidFill>
                <a:srgbClr val="FAFDFF"/>
              </a:solidFill>
              <a:latin typeface="Helvetica Light" panose="020B0403020202020204" pitchFamily="34" charset="0"/>
              <a:ea typeface="Helvetica Neue Light"/>
              <a:cs typeface="Helvetica Neue Light"/>
              <a:sym typeface="Helvetica Neue Light"/>
            </a:endParaRPr>
          </a:p>
        </p:txBody>
      </p:sp>
      <p:sp>
        <p:nvSpPr>
          <p:cNvPr id="73" name="Google Shape;73;p5"/>
          <p:cNvSpPr/>
          <p:nvPr/>
        </p:nvSpPr>
        <p:spPr>
          <a:xfrm>
            <a:off x="6707592" y="3746503"/>
            <a:ext cx="7079286" cy="88491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600" u="none" strike="noStrike" cap="none" dirty="0">
                <a:solidFill>
                  <a:srgbClr val="FAFDFF"/>
                </a:solidFill>
                <a:latin typeface="Helvetica" pitchFamily="2" charset="0"/>
                <a:ea typeface="Helvetica Neue"/>
                <a:cs typeface="Helvetica Neue"/>
                <a:sym typeface="Helvetica Neue"/>
              </a:rPr>
              <a:t>HISTORY</a:t>
            </a:r>
            <a:endParaRPr sz="3600" u="none" strike="noStrike" cap="none" dirty="0">
              <a:solidFill>
                <a:srgbClr val="FAFDFF"/>
              </a:solidFill>
              <a:latin typeface="Helvetica" pitchFamily="2" charset="0"/>
              <a:ea typeface="Helvetica Neue"/>
              <a:cs typeface="Helvetica Neue"/>
              <a:sym typeface="Helvetica Neue"/>
            </a:endParaRPr>
          </a:p>
        </p:txBody>
      </p:sp>
      <p:sp>
        <p:nvSpPr>
          <p:cNvPr id="74" name="Google Shape;74;p5"/>
          <p:cNvSpPr/>
          <p:nvPr/>
        </p:nvSpPr>
        <p:spPr>
          <a:xfrm>
            <a:off x="6707592" y="8281617"/>
            <a:ext cx="7079400" cy="13242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West Henrietta, NY</a:t>
            </a:r>
            <a:b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b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(Suburb of Rochester)</a:t>
            </a:r>
            <a:endParaRPr sz="3600" u="none" strike="noStrike" cap="none" dirty="0">
              <a:solidFill>
                <a:srgbClr val="FAFDFF"/>
              </a:solidFill>
              <a:latin typeface="Helvetica Light" panose="020B0403020202020204" pitchFamily="34" charset="0"/>
              <a:ea typeface="Helvetica Neue Light"/>
              <a:cs typeface="Helvetica Neue Light"/>
              <a:sym typeface="Helvetica Neue Light"/>
            </a:endParaRPr>
          </a:p>
        </p:txBody>
      </p:sp>
      <p:sp>
        <p:nvSpPr>
          <p:cNvPr id="75" name="Google Shape;75;p5"/>
          <p:cNvSpPr/>
          <p:nvPr/>
        </p:nvSpPr>
        <p:spPr>
          <a:xfrm>
            <a:off x="6707592" y="7670643"/>
            <a:ext cx="7079400" cy="885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600" u="none" strike="noStrike" cap="none" dirty="0">
                <a:solidFill>
                  <a:srgbClr val="FAFDFF"/>
                </a:solidFill>
                <a:latin typeface="Helvetica" pitchFamily="2" charset="0"/>
                <a:ea typeface="Montserrat"/>
                <a:cs typeface="Montserrat"/>
                <a:sym typeface="Montserrat"/>
              </a:rPr>
              <a:t>HEADQUARTERS</a:t>
            </a:r>
            <a:endParaRPr sz="3600" u="none" strike="noStrike" cap="none" dirty="0">
              <a:solidFill>
                <a:srgbClr val="FAFDFF"/>
              </a:solidFill>
              <a:latin typeface="Helvetica" pitchFamily="2" charset="0"/>
              <a:ea typeface="Montserrat"/>
              <a:cs typeface="Montserrat"/>
              <a:sym typeface="Montserrat"/>
            </a:endParaRPr>
          </a:p>
        </p:txBody>
      </p:sp>
      <p:sp>
        <p:nvSpPr>
          <p:cNvPr id="76" name="Google Shape;76;p5"/>
          <p:cNvSpPr/>
          <p:nvPr/>
        </p:nvSpPr>
        <p:spPr>
          <a:xfrm>
            <a:off x="6707592" y="6616210"/>
            <a:ext cx="7079400" cy="13242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~100 (&gt;80% HQ-based)</a:t>
            </a:r>
            <a:endParaRPr sz="3600" u="none" strike="noStrike" cap="none" dirty="0">
              <a:solidFill>
                <a:srgbClr val="FAFDFF"/>
              </a:solidFill>
              <a:latin typeface="Helvetica Light" panose="020B0403020202020204" pitchFamily="34" charset="0"/>
              <a:ea typeface="Helvetica Neue Light"/>
              <a:cs typeface="Helvetica Neue Light"/>
              <a:sym typeface="Helvetica Neue Light"/>
            </a:endParaRPr>
          </a:p>
        </p:txBody>
      </p:sp>
      <p:sp>
        <p:nvSpPr>
          <p:cNvPr id="77" name="Google Shape;77;p5"/>
          <p:cNvSpPr/>
          <p:nvPr/>
        </p:nvSpPr>
        <p:spPr>
          <a:xfrm>
            <a:off x="6707592" y="6005236"/>
            <a:ext cx="7079400" cy="885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600" u="none" strike="noStrike" cap="none" dirty="0">
                <a:solidFill>
                  <a:srgbClr val="FAFDFF"/>
                </a:solidFill>
                <a:latin typeface="Helvetica" pitchFamily="2" charset="0"/>
                <a:ea typeface="Helvetica Neue"/>
                <a:cs typeface="Helvetica Neue"/>
                <a:sym typeface="Helvetica Neue"/>
              </a:rPr>
              <a:t>EMPLOYEES</a:t>
            </a:r>
            <a:endParaRPr sz="3600" u="none" strike="noStrike" cap="none" dirty="0">
              <a:solidFill>
                <a:srgbClr val="FAFDFF"/>
              </a:solidFill>
              <a:latin typeface="Helvetica" pitchFamily="2" charset="0"/>
              <a:ea typeface="Helvetica Neue"/>
              <a:cs typeface="Helvetica Neue"/>
              <a:sym typeface="Helvetica Neue"/>
            </a:endParaRPr>
          </a:p>
        </p:txBody>
      </p:sp>
      <p:sp>
        <p:nvSpPr>
          <p:cNvPr id="78" name="Google Shape;78;p5"/>
          <p:cNvSpPr/>
          <p:nvPr/>
        </p:nvSpPr>
        <p:spPr>
          <a:xfrm>
            <a:off x="14444272" y="7342641"/>
            <a:ext cx="7079400" cy="13242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$526M market cap</a:t>
            </a:r>
            <a:b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b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$128M cash</a:t>
            </a:r>
            <a:endParaRPr sz="3600" u="none" strike="noStrike" cap="none" dirty="0">
              <a:solidFill>
                <a:srgbClr val="FAFDFF"/>
              </a:solidFill>
              <a:latin typeface="Helvetica Light" panose="020B0403020202020204" pitchFamily="34" charset="0"/>
              <a:ea typeface="Helvetica Neue Light"/>
              <a:cs typeface="Helvetica Neue Light"/>
              <a:sym typeface="Helvetica Neue Light"/>
            </a:endParaRPr>
          </a:p>
        </p:txBody>
      </p:sp>
      <p:sp>
        <p:nvSpPr>
          <p:cNvPr id="79" name="Google Shape;79;p5"/>
          <p:cNvSpPr/>
          <p:nvPr/>
        </p:nvSpPr>
        <p:spPr>
          <a:xfrm>
            <a:off x="14444272" y="6731668"/>
            <a:ext cx="7079400" cy="8850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600" u="none" strike="noStrike" cap="none" dirty="0">
                <a:solidFill>
                  <a:srgbClr val="FAFDFF"/>
                </a:solidFill>
                <a:latin typeface="Helvetica" pitchFamily="2" charset="0"/>
                <a:ea typeface="Helvetica Neue"/>
                <a:cs typeface="Helvetica Neue"/>
                <a:sym typeface="Helvetica Neue"/>
              </a:rPr>
              <a:t>FINANCIAL STATISTICS</a:t>
            </a:r>
            <a:endParaRPr sz="3600" u="none" strike="noStrike" cap="none" dirty="0">
              <a:solidFill>
                <a:srgbClr val="FAFDFF"/>
              </a:solidFill>
              <a:latin typeface="Helvetica" pitchFamily="2" charset="0"/>
              <a:ea typeface="Helvetica Neue"/>
              <a:cs typeface="Helvetica Neue"/>
              <a:sym typeface="Helvetica Neue"/>
            </a:endParaRPr>
          </a:p>
        </p:txBody>
      </p:sp>
      <p:sp>
        <p:nvSpPr>
          <p:cNvPr id="80" name="Google Shape;80;p5"/>
          <p:cNvSpPr/>
          <p:nvPr/>
        </p:nvSpPr>
        <p:spPr>
          <a:xfrm>
            <a:off x="14444272" y="4351672"/>
            <a:ext cx="7079400" cy="1324200"/>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7% CEO+COO</a:t>
            </a:r>
            <a:b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b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~35% institutional</a:t>
            </a:r>
            <a:b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br>
            <a:r>
              <a:rPr lang="en-US" sz="3600" u="none" strike="noStrike" cap="none" dirty="0">
                <a:solidFill>
                  <a:srgbClr val="FAFDFF"/>
                </a:solidFill>
                <a:latin typeface="Helvetica Light" panose="020B0403020202020204" pitchFamily="34" charset="0"/>
                <a:ea typeface="Helvetica Neue Light"/>
                <a:cs typeface="Helvetica Neue Light"/>
                <a:sym typeface="Helvetica Neue Light"/>
              </a:rPr>
              <a:t>~7% State Street KOMP ETF</a:t>
            </a:r>
            <a:endParaRPr sz="18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1" name="Google Shape;81;p5"/>
          <p:cNvSpPr/>
          <p:nvPr/>
        </p:nvSpPr>
        <p:spPr>
          <a:xfrm>
            <a:off x="14444272" y="3740698"/>
            <a:ext cx="7079286" cy="88491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600" u="none" strike="noStrike" cap="none" dirty="0">
                <a:solidFill>
                  <a:srgbClr val="FAFDFF"/>
                </a:solidFill>
                <a:latin typeface="Helvetica" pitchFamily="2" charset="0"/>
                <a:ea typeface="Helvetica Neue"/>
                <a:cs typeface="Helvetica Neue"/>
                <a:sym typeface="Helvetica Neue"/>
              </a:rPr>
              <a:t>OWNERSHIP</a:t>
            </a:r>
            <a:endParaRPr sz="3600" u="none" strike="noStrike" cap="none" dirty="0">
              <a:solidFill>
                <a:srgbClr val="FAFDFF"/>
              </a:solidFill>
              <a:latin typeface="Helvetica" pitchFamily="2" charset="0"/>
              <a:ea typeface="Helvetica Neue"/>
              <a:cs typeface="Helvetica Neue"/>
              <a:sym typeface="Helvetica Neue"/>
            </a:endParaRPr>
          </a:p>
        </p:txBody>
      </p:sp>
      <p:sp>
        <p:nvSpPr>
          <p:cNvPr id="82" name="Google Shape;82;p5"/>
          <p:cNvSpPr/>
          <p:nvPr/>
        </p:nvSpPr>
        <p:spPr>
          <a:xfrm>
            <a:off x="911272" y="11750580"/>
            <a:ext cx="21802500" cy="589500"/>
          </a:xfrm>
          <a:prstGeom prst="rect">
            <a:avLst/>
          </a:prstGeom>
          <a:noFill/>
          <a:ln>
            <a:noFill/>
          </a:ln>
        </p:spPr>
        <p:txBody>
          <a:bodyPr spcFirstLastPara="1" wrap="square" lIns="48750" tIns="48750" rIns="48750" bIns="48750" anchor="t" anchorCtr="0">
            <a:noAutofit/>
          </a:bodyPr>
          <a:lstStyle/>
          <a:p>
            <a:pPr marL="0" marR="0" lvl="0" indent="0" algn="l" rtl="0">
              <a:lnSpc>
                <a:spcPct val="150000"/>
              </a:lnSpc>
              <a:spcBef>
                <a:spcPts val="0"/>
              </a:spcBef>
              <a:spcAft>
                <a:spcPts val="0"/>
              </a:spcAft>
              <a:buClr>
                <a:srgbClr val="FAFDFF"/>
              </a:buClr>
              <a:buSzPts val="2000"/>
              <a:buFont typeface="Montserrat Light"/>
              <a:buNone/>
            </a:pPr>
            <a:r>
              <a:rPr lang="en-US" sz="2000" u="none" strike="noStrike" cap="none" dirty="0">
                <a:solidFill>
                  <a:srgbClr val="FAFDFF"/>
                </a:solidFill>
                <a:latin typeface="Helvetica Light" panose="020B0403020202020204" pitchFamily="34" charset="0"/>
                <a:ea typeface="Helvetica Neue Light"/>
                <a:cs typeface="Helvetica Neue Light"/>
                <a:sym typeface="Helvetica Neue Light"/>
              </a:rPr>
              <a:t>(1) As of January 4, 2022.  (2) Pro forma cash as of 9/1/21. Actual cash as of 3/31/21 is $132.7M</a:t>
            </a:r>
            <a:endParaRPr sz="14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3" name="Google Shape;83;p5"/>
          <p:cNvSpPr/>
          <p:nvPr/>
        </p:nvSpPr>
        <p:spPr>
          <a:xfrm>
            <a:off x="18268252" y="7367235"/>
            <a:ext cx="612600" cy="762000"/>
          </a:xfrm>
          <a:prstGeom prst="rect">
            <a:avLst/>
          </a:prstGeom>
          <a:noFill/>
          <a:ln>
            <a:noFill/>
          </a:ln>
        </p:spPr>
        <p:txBody>
          <a:bodyPr spcFirstLastPara="1" wrap="square" lIns="48750" tIns="48750" rIns="48750" bIns="48750" anchor="t" anchorCtr="0">
            <a:noAutofit/>
          </a:bodyPr>
          <a:lstStyle/>
          <a:p>
            <a:pPr marL="0" marR="0" lvl="0" indent="0" algn="l" rtl="0">
              <a:lnSpc>
                <a:spcPct val="150000"/>
              </a:lnSpc>
              <a:spcBef>
                <a:spcPts val="0"/>
              </a:spcBef>
              <a:spcAft>
                <a:spcPts val="0"/>
              </a:spcAft>
              <a:buClr>
                <a:srgbClr val="FAFDFF"/>
              </a:buClr>
              <a:buSzPts val="2000"/>
              <a:buFont typeface="Montserrat Light"/>
              <a:buNone/>
            </a:pPr>
            <a:r>
              <a:rPr lang="en-US" sz="2000" u="none" strike="noStrike" cap="none" dirty="0">
                <a:solidFill>
                  <a:srgbClr val="FAFDFF"/>
                </a:solidFill>
                <a:latin typeface="Helvetica Light" panose="020B0403020202020204" pitchFamily="34" charset="0"/>
                <a:ea typeface="Helvetica Neue Light"/>
                <a:cs typeface="Helvetica Neue Light"/>
                <a:sym typeface="Helvetica Neue Light"/>
              </a:rPr>
              <a:t>(1)</a:t>
            </a:r>
            <a:endParaRPr sz="14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sp>
        <p:nvSpPr>
          <p:cNvPr id="84" name="Google Shape;84;p5"/>
          <p:cNvSpPr/>
          <p:nvPr/>
        </p:nvSpPr>
        <p:spPr>
          <a:xfrm>
            <a:off x="17001475" y="7976828"/>
            <a:ext cx="612600" cy="762000"/>
          </a:xfrm>
          <a:prstGeom prst="rect">
            <a:avLst/>
          </a:prstGeom>
          <a:noFill/>
          <a:ln>
            <a:noFill/>
          </a:ln>
        </p:spPr>
        <p:txBody>
          <a:bodyPr spcFirstLastPara="1" wrap="square" lIns="48750" tIns="48750" rIns="48750" bIns="48750" anchor="t" anchorCtr="0">
            <a:noAutofit/>
          </a:bodyPr>
          <a:lstStyle/>
          <a:p>
            <a:pPr marL="0" marR="0" lvl="0" indent="0" algn="l" rtl="0">
              <a:lnSpc>
                <a:spcPct val="150000"/>
              </a:lnSpc>
              <a:spcBef>
                <a:spcPts val="0"/>
              </a:spcBef>
              <a:spcAft>
                <a:spcPts val="0"/>
              </a:spcAft>
              <a:buClr>
                <a:srgbClr val="FAFDFF"/>
              </a:buClr>
              <a:buSzPts val="2000"/>
              <a:buFont typeface="Montserrat Light"/>
              <a:buNone/>
            </a:pPr>
            <a:r>
              <a:rPr lang="en-US" sz="2000" u="none" strike="noStrike" cap="none" dirty="0">
                <a:solidFill>
                  <a:srgbClr val="FAFDFF"/>
                </a:solidFill>
                <a:latin typeface="Helvetica Light" panose="020B0403020202020204" pitchFamily="34" charset="0"/>
                <a:ea typeface="Helvetica Neue Light"/>
                <a:cs typeface="Helvetica Neue Light"/>
                <a:sym typeface="Helvetica Neue Light"/>
              </a:rPr>
              <a:t>(2)</a:t>
            </a:r>
            <a:endParaRPr sz="1400" u="none" strike="noStrike" cap="none" dirty="0">
              <a:solidFill>
                <a:srgbClr val="000000"/>
              </a:solidFill>
              <a:latin typeface="Helvetica Light" panose="020B0403020202020204" pitchFamily="34" charset="0"/>
              <a:ea typeface="Helvetica Neue Light"/>
              <a:cs typeface="Helvetica Neue Light"/>
              <a:sym typeface="Helvetica Neue Light"/>
            </a:endParaRPr>
          </a:p>
        </p:txBody>
      </p:sp>
      <p:pic>
        <p:nvPicPr>
          <p:cNvPr id="85" name="Google Shape;85;p5" descr="A black and white image of a person's face&#10;&#10;Description automatically generated with low confidence"/>
          <p:cNvPicPr preferRelativeResize="0"/>
          <p:nvPr/>
        </p:nvPicPr>
        <p:blipFill rotWithShape="1">
          <a:blip r:embed="rId5">
            <a:alphaModFix/>
          </a:blip>
          <a:srcRect/>
          <a:stretch/>
        </p:blipFill>
        <p:spPr>
          <a:xfrm>
            <a:off x="1926620" y="3915841"/>
            <a:ext cx="3340324" cy="3176046"/>
          </a:xfrm>
          <a:prstGeom prst="rect">
            <a:avLst/>
          </a:prstGeom>
          <a:noFill/>
          <a:ln>
            <a:noFill/>
          </a:ln>
        </p:spPr>
      </p:pic>
      <p:sp>
        <p:nvSpPr>
          <p:cNvPr id="86" name="Google Shape;86;p5"/>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Montserrat Medium"/>
                <a:cs typeface="Montserrat Medium"/>
                <a:sym typeface="Montserrat Medium"/>
              </a:rPr>
              <a:t>The Company</a:t>
            </a:r>
            <a:endParaRPr sz="1400" b="0" i="0" u="none" strike="noStrike" cap="none" dirty="0">
              <a:solidFill>
                <a:srgbClr val="000000"/>
              </a:solidFill>
              <a:latin typeface="Arial"/>
              <a:ea typeface="Arial"/>
              <a:cs typeface="Arial"/>
              <a:sym typeface="Arial"/>
            </a:endParaRPr>
          </a:p>
        </p:txBody>
      </p:sp>
      <p:sp>
        <p:nvSpPr>
          <p:cNvPr id="87" name="Google Shape;87;p5"/>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15"/>
        <p:cNvGrpSpPr/>
        <p:nvPr/>
      </p:nvGrpSpPr>
      <p:grpSpPr>
        <a:xfrm>
          <a:off x="0" y="0"/>
          <a:ext cx="0" cy="0"/>
          <a:chOff x="0" y="0"/>
          <a:chExt cx="0" cy="0"/>
        </a:xfrm>
      </p:grpSpPr>
      <p:pic>
        <p:nvPicPr>
          <p:cNvPr id="1316" name="Google Shape;1316;p57" descr="Shape&#10;&#10;Description automatically generated"/>
          <p:cNvPicPr preferRelativeResize="0"/>
          <p:nvPr/>
        </p:nvPicPr>
        <p:blipFill rotWithShape="1">
          <a:blip r:embed="rId3">
            <a:alphaModFix/>
          </a:blip>
          <a:srcRect b="70980"/>
          <a:stretch/>
        </p:blipFill>
        <p:spPr>
          <a:xfrm>
            <a:off x="-18288" y="-29981"/>
            <a:ext cx="10728420" cy="13816084"/>
          </a:xfrm>
          <a:prstGeom prst="rect">
            <a:avLst/>
          </a:prstGeom>
          <a:noFill/>
          <a:ln>
            <a:noFill/>
          </a:ln>
        </p:spPr>
      </p:pic>
      <p:pic>
        <p:nvPicPr>
          <p:cNvPr id="1317" name="Google Shape;1317;p57"/>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318" name="Google Shape;1318;p57"/>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Medium"/>
                <a:cs typeface="Montserrat Medium"/>
                <a:sym typeface="Montserrat Medium"/>
              </a:rPr>
              <a:t>NASDAQ: VUZI   WWW.VUZIX.COM</a:t>
            </a:r>
            <a:endParaRPr sz="1800" u="none" strike="noStrike" cap="none" dirty="0">
              <a:solidFill>
                <a:srgbClr val="FAFDFF"/>
              </a:solidFill>
              <a:latin typeface="Helvetica" pitchFamily="2" charset="0"/>
              <a:ea typeface="Montserrat Medium"/>
              <a:cs typeface="Montserrat Medium"/>
              <a:sym typeface="Montserrat Medium"/>
            </a:endParaRPr>
          </a:p>
        </p:txBody>
      </p:sp>
      <p:sp>
        <p:nvSpPr>
          <p:cNvPr id="1319" name="Google Shape;1319;p57"/>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ctr" rtl="0">
              <a:lnSpc>
                <a:spcPct val="80000"/>
              </a:lnSpc>
              <a:spcBef>
                <a:spcPts val="0"/>
              </a:spcBef>
              <a:spcAft>
                <a:spcPts val="0"/>
              </a:spcAft>
              <a:buClr>
                <a:srgbClr val="FAFDFF"/>
              </a:buClr>
              <a:buSzPts val="4800"/>
              <a:buFont typeface="Montserrat Medium"/>
              <a:buNone/>
            </a:pPr>
            <a:r>
              <a:rPr lang="en-US" sz="4800" strike="noStrike" cap="none" dirty="0">
                <a:solidFill>
                  <a:srgbClr val="000000"/>
                </a:solidFill>
                <a:latin typeface="Helvetica" pitchFamily="2" charset="0"/>
                <a:ea typeface="Montserrat Medium"/>
                <a:cs typeface="Montserrat Medium"/>
                <a:sym typeface="Montserrat Medium"/>
                <a:hlinkClick r:id="rId5">
                  <a:extLst>
                    <a:ext uri="{A12FA001-AC4F-418D-AE19-62706E023703}">
                      <ahyp:hlinkClr xmlns:ahyp="http://schemas.microsoft.com/office/drawing/2018/hyperlinkcolor" val="tx"/>
                    </a:ext>
                  </a:extLst>
                </a:hlinkClick>
              </a:rPr>
              <a:t>Webinars</a:t>
            </a:r>
            <a:endParaRPr sz="4800" strike="noStrike" cap="none" dirty="0">
              <a:solidFill>
                <a:srgbClr val="000000"/>
              </a:solidFill>
              <a:latin typeface="Helvetica" pitchFamily="2" charset="0"/>
              <a:ea typeface="Montserrat Medium"/>
              <a:cs typeface="Montserrat Medium"/>
              <a:sym typeface="Montserrat Medium"/>
            </a:endParaRPr>
          </a:p>
        </p:txBody>
      </p:sp>
      <p:sp>
        <p:nvSpPr>
          <p:cNvPr id="1320" name="Google Shape;1320;p57"/>
          <p:cNvSpPr txBox="1"/>
          <p:nvPr/>
        </p:nvSpPr>
        <p:spPr>
          <a:xfrm>
            <a:off x="1625600" y="2078768"/>
            <a:ext cx="21945600" cy="1058389"/>
          </a:xfrm>
          <a:prstGeom prst="rect">
            <a:avLst/>
          </a:prstGeom>
          <a:noFill/>
          <a:ln>
            <a:noFill/>
          </a:ln>
        </p:spPr>
        <p:txBody>
          <a:bodyPr spcFirstLastPara="1" wrap="square" lIns="0" tIns="0" rIns="0" bIns="0" anchor="ctr" anchorCtr="0">
            <a:normAutofit/>
          </a:bodyPr>
          <a:lstStyle/>
          <a:p>
            <a:pPr marL="0" marR="0" lvl="0" indent="0" algn="l" rtl="0">
              <a:lnSpc>
                <a:spcPct val="100000"/>
              </a:lnSpc>
              <a:spcBef>
                <a:spcPts val="0"/>
              </a:spcBef>
              <a:spcAft>
                <a:spcPts val="0"/>
              </a:spcAft>
              <a:buClr>
                <a:srgbClr val="000000"/>
              </a:buClr>
              <a:buSzPts val="5333"/>
              <a:buFont typeface="Arial"/>
              <a:buNone/>
            </a:pPr>
            <a:endParaRPr sz="5333" u="none" strike="noStrike" cap="none" dirty="0">
              <a:solidFill>
                <a:schemeClr val="dk1"/>
              </a:solidFill>
              <a:latin typeface="Helvetica" pitchFamily="2" charset="0"/>
              <a:ea typeface="Montserrat Medium"/>
              <a:cs typeface="Montserrat Medium"/>
              <a:sym typeface="Montserrat Medium"/>
            </a:endParaRPr>
          </a:p>
        </p:txBody>
      </p:sp>
      <p:sp>
        <p:nvSpPr>
          <p:cNvPr id="1321" name="Google Shape;1321;p57"/>
          <p:cNvSpPr/>
          <p:nvPr/>
        </p:nvSpPr>
        <p:spPr>
          <a:xfrm>
            <a:off x="439235" y="1621104"/>
            <a:ext cx="8150400" cy="5847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u="none" strike="noStrike" cap="none" dirty="0">
                <a:solidFill>
                  <a:srgbClr val="E9E9E9"/>
                </a:solidFill>
                <a:latin typeface="Helvetica" pitchFamily="2" charset="0"/>
                <a:ea typeface="Helvetica Neue"/>
                <a:cs typeface="Helvetica Neue"/>
                <a:sym typeface="Helvetica Neue"/>
              </a:rPr>
              <a:t>Intensive Care Unit (ICU)</a:t>
            </a:r>
            <a:endParaRPr sz="1400" b="1" u="none" strike="noStrike" cap="none" dirty="0">
              <a:solidFill>
                <a:srgbClr val="000000"/>
              </a:solidFill>
              <a:latin typeface="Helvetica" pitchFamily="2" charset="0"/>
              <a:ea typeface="Helvetica Neue"/>
              <a:cs typeface="Helvetica Neue"/>
              <a:sym typeface="Helvetica Neue"/>
            </a:endParaRPr>
          </a:p>
        </p:txBody>
      </p:sp>
      <p:sp>
        <p:nvSpPr>
          <p:cNvPr id="1322" name="Google Shape;1322;p57"/>
          <p:cNvSpPr/>
          <p:nvPr/>
        </p:nvSpPr>
        <p:spPr>
          <a:xfrm>
            <a:off x="439235" y="5106836"/>
            <a:ext cx="5129700" cy="5847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u="none" strike="noStrike" cap="none" dirty="0">
                <a:solidFill>
                  <a:srgbClr val="E9E9E9"/>
                </a:solidFill>
                <a:latin typeface="Helvetica" pitchFamily="2" charset="0"/>
                <a:ea typeface="Helvetica Neue"/>
                <a:cs typeface="Helvetica Neue"/>
                <a:sym typeface="Helvetica Neue"/>
              </a:rPr>
              <a:t>Operating Theater</a:t>
            </a:r>
            <a:endParaRPr sz="1400" b="1" u="none" strike="noStrike" cap="none" dirty="0">
              <a:solidFill>
                <a:srgbClr val="000000"/>
              </a:solidFill>
              <a:latin typeface="Helvetica" pitchFamily="2" charset="0"/>
              <a:ea typeface="Helvetica Neue"/>
              <a:cs typeface="Helvetica Neue"/>
              <a:sym typeface="Helvetica Neue"/>
            </a:endParaRPr>
          </a:p>
        </p:txBody>
      </p:sp>
      <p:pic>
        <p:nvPicPr>
          <p:cNvPr id="1323" name="Google Shape;1323;p57" descr="Vuzix announces the World's First Orthopedic Navigation System Using  Augmented Reality Smart Glasses developed by Pixee Medical | News | wfmz.com"/>
          <p:cNvPicPr preferRelativeResize="0"/>
          <p:nvPr/>
        </p:nvPicPr>
        <p:blipFill rotWithShape="1">
          <a:blip r:embed="rId6">
            <a:alphaModFix/>
          </a:blip>
          <a:srcRect/>
          <a:stretch/>
        </p:blipFill>
        <p:spPr>
          <a:xfrm>
            <a:off x="12373977" y="9141478"/>
            <a:ext cx="4583084" cy="3483144"/>
          </a:xfrm>
          <a:prstGeom prst="rect">
            <a:avLst/>
          </a:prstGeom>
          <a:noFill/>
          <a:ln>
            <a:noFill/>
          </a:ln>
        </p:spPr>
      </p:pic>
      <p:pic>
        <p:nvPicPr>
          <p:cNvPr id="1324" name="Google Shape;1324;p57"/>
          <p:cNvPicPr preferRelativeResize="0"/>
          <p:nvPr/>
        </p:nvPicPr>
        <p:blipFill rotWithShape="1">
          <a:blip r:embed="rId7">
            <a:alphaModFix/>
          </a:blip>
          <a:srcRect/>
          <a:stretch/>
        </p:blipFill>
        <p:spPr>
          <a:xfrm>
            <a:off x="18958438" y="8806636"/>
            <a:ext cx="3118317" cy="4152828"/>
          </a:xfrm>
          <a:prstGeom prst="rect">
            <a:avLst/>
          </a:prstGeom>
          <a:noFill/>
          <a:ln>
            <a:noFill/>
          </a:ln>
        </p:spPr>
      </p:pic>
      <p:sp>
        <p:nvSpPr>
          <p:cNvPr id="1325" name="Google Shape;1325;p57"/>
          <p:cNvSpPr txBox="1">
            <a:spLocks noGrp="1"/>
          </p:cNvSpPr>
          <p:nvPr>
            <p:ph type="title"/>
          </p:nvPr>
        </p:nvSpPr>
        <p:spPr>
          <a:xfrm>
            <a:off x="559533" y="7747866"/>
            <a:ext cx="7689900" cy="529200"/>
          </a:xfrm>
          <a:prstGeom prst="rect">
            <a:avLst/>
          </a:prstGeom>
          <a:noFill/>
          <a:ln>
            <a:noFill/>
          </a:ln>
        </p:spPr>
        <p:txBody>
          <a:bodyPr spcFirstLastPara="1" wrap="square" lIns="0" tIns="0" rIns="0" bIns="0" anchor="t" anchorCtr="0">
            <a:normAutofit/>
          </a:bodyPr>
          <a:lstStyle/>
          <a:p>
            <a:pPr marL="0" lvl="0" indent="0" algn="l" rtl="0">
              <a:lnSpc>
                <a:spcPct val="80000"/>
              </a:lnSpc>
              <a:spcBef>
                <a:spcPts val="0"/>
              </a:spcBef>
              <a:spcAft>
                <a:spcPts val="0"/>
              </a:spcAft>
              <a:buSzPts val="1800"/>
              <a:buNone/>
            </a:pPr>
            <a:r>
              <a:rPr lang="en-US" sz="3200" dirty="0">
                <a:solidFill>
                  <a:srgbClr val="E9E9E9"/>
                </a:solidFill>
                <a:latin typeface="Helvetica" pitchFamily="2" charset="0"/>
                <a:ea typeface="Helvetica Neue"/>
                <a:cs typeface="Helvetica Neue"/>
                <a:sym typeface="Helvetica Neue"/>
              </a:rPr>
              <a:t>Augmented Reality Guided Surgery</a:t>
            </a:r>
            <a:endParaRPr dirty="0">
              <a:latin typeface="Helvetica" pitchFamily="2" charset="0"/>
              <a:ea typeface="Helvetica Neue"/>
              <a:cs typeface="Helvetica Neue"/>
              <a:sym typeface="Helvetica Neue"/>
            </a:endParaRPr>
          </a:p>
        </p:txBody>
      </p:sp>
      <p:grpSp>
        <p:nvGrpSpPr>
          <p:cNvPr id="1326" name="Google Shape;1326;p57"/>
          <p:cNvGrpSpPr/>
          <p:nvPr/>
        </p:nvGrpSpPr>
        <p:grpSpPr>
          <a:xfrm>
            <a:off x="11500683" y="1554480"/>
            <a:ext cx="11798609" cy="3276188"/>
            <a:chOff x="457200" y="1176433"/>
            <a:chExt cx="7854052" cy="2182305"/>
          </a:xfrm>
        </p:grpSpPr>
        <p:pic>
          <p:nvPicPr>
            <p:cNvPr id="1327" name="Google Shape;1327;p57" descr="page7image26211120"/>
            <p:cNvPicPr preferRelativeResize="0"/>
            <p:nvPr/>
          </p:nvPicPr>
          <p:blipFill rotWithShape="1">
            <a:blip r:embed="rId8">
              <a:alphaModFix/>
            </a:blip>
            <a:srcRect/>
            <a:stretch/>
          </p:blipFill>
          <p:spPr>
            <a:xfrm>
              <a:off x="4470397" y="1176434"/>
              <a:ext cx="3840855" cy="2182304"/>
            </a:xfrm>
            <a:prstGeom prst="rect">
              <a:avLst/>
            </a:prstGeom>
            <a:noFill/>
            <a:ln>
              <a:noFill/>
            </a:ln>
          </p:spPr>
        </p:pic>
        <p:pic>
          <p:nvPicPr>
            <p:cNvPr id="1328" name="Google Shape;1328;p57" descr="page7image26206960"/>
            <p:cNvPicPr preferRelativeResize="0"/>
            <p:nvPr/>
          </p:nvPicPr>
          <p:blipFill rotWithShape="1">
            <a:blip r:embed="rId9">
              <a:alphaModFix/>
            </a:blip>
            <a:srcRect/>
            <a:stretch/>
          </p:blipFill>
          <p:spPr>
            <a:xfrm>
              <a:off x="457200" y="1176433"/>
              <a:ext cx="3840856" cy="2182305"/>
            </a:xfrm>
            <a:prstGeom prst="rect">
              <a:avLst/>
            </a:prstGeom>
            <a:noFill/>
            <a:ln>
              <a:noFill/>
            </a:ln>
          </p:spPr>
        </p:pic>
      </p:grpSp>
      <p:grpSp>
        <p:nvGrpSpPr>
          <p:cNvPr id="1329" name="Google Shape;1329;p57"/>
          <p:cNvGrpSpPr/>
          <p:nvPr/>
        </p:nvGrpSpPr>
        <p:grpSpPr>
          <a:xfrm>
            <a:off x="11388436" y="5245906"/>
            <a:ext cx="12037758" cy="3339065"/>
            <a:chOff x="1219195" y="3137155"/>
            <a:chExt cx="21945606" cy="6671733"/>
          </a:xfrm>
        </p:grpSpPr>
        <p:pic>
          <p:nvPicPr>
            <p:cNvPr id="1330" name="Google Shape;1330;p57" descr="page8image26076720"/>
            <p:cNvPicPr preferRelativeResize="0"/>
            <p:nvPr/>
          </p:nvPicPr>
          <p:blipFill rotWithShape="1">
            <a:blip r:embed="rId10">
              <a:alphaModFix/>
            </a:blip>
            <a:srcRect/>
            <a:stretch/>
          </p:blipFill>
          <p:spPr>
            <a:xfrm>
              <a:off x="1219195" y="3137155"/>
              <a:ext cx="10732027" cy="6671733"/>
            </a:xfrm>
            <a:prstGeom prst="rect">
              <a:avLst/>
            </a:prstGeom>
            <a:noFill/>
            <a:ln>
              <a:noFill/>
            </a:ln>
          </p:spPr>
        </p:pic>
        <p:pic>
          <p:nvPicPr>
            <p:cNvPr id="1331" name="Google Shape;1331;p57" descr="page8image26075888"/>
            <p:cNvPicPr preferRelativeResize="0"/>
            <p:nvPr/>
          </p:nvPicPr>
          <p:blipFill rotWithShape="1">
            <a:blip r:embed="rId11">
              <a:alphaModFix/>
            </a:blip>
            <a:srcRect/>
            <a:stretch/>
          </p:blipFill>
          <p:spPr>
            <a:xfrm>
              <a:off x="12432777" y="3137155"/>
              <a:ext cx="10732024" cy="6671733"/>
            </a:xfrm>
            <a:prstGeom prst="rect">
              <a:avLst/>
            </a:prstGeom>
            <a:noFill/>
            <a:ln>
              <a:noFill/>
            </a:ln>
          </p:spPr>
        </p:pic>
      </p:grpSp>
      <p:sp>
        <p:nvSpPr>
          <p:cNvPr id="1332" name="Google Shape;1332;p57"/>
          <p:cNvSpPr/>
          <p:nvPr/>
        </p:nvSpPr>
        <p:spPr>
          <a:xfrm>
            <a:off x="439225" y="2253400"/>
            <a:ext cx="9763200" cy="2554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ICU staff can share a live video and test results with the attending physician, who can evaluate the patient’s condition and provide instruction to onsite health care provider - from any location, and in real time. </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333" name="Google Shape;1333;p57"/>
          <p:cNvSpPr/>
          <p:nvPr/>
        </p:nvSpPr>
        <p:spPr>
          <a:xfrm>
            <a:off x="437626" y="5685675"/>
            <a:ext cx="9639300"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Surgeons wearing </a:t>
            </a:r>
            <a:r>
              <a:rPr lang="en-US" sz="3200" u="none" strike="noStrike" cap="none" dirty="0" err="1">
                <a:solidFill>
                  <a:srgbClr val="E9E9E9"/>
                </a:solidFill>
                <a:latin typeface="Helvetica" pitchFamily="2" charset="0"/>
                <a:ea typeface="Helvetica Neue"/>
                <a:cs typeface="Helvetica Neue"/>
                <a:sym typeface="Helvetica Neue"/>
              </a:rPr>
              <a:t>Vuzix</a:t>
            </a:r>
            <a:r>
              <a:rPr lang="en-US" sz="3200" u="none" strike="noStrike" cap="none" dirty="0">
                <a:solidFill>
                  <a:srgbClr val="E9E9E9"/>
                </a:solidFill>
                <a:latin typeface="Helvetica" pitchFamily="2" charset="0"/>
                <a:ea typeface="Helvetica Neue"/>
                <a:cs typeface="Helvetica Neue"/>
                <a:sym typeface="Helvetica Neue"/>
              </a:rPr>
              <a:t> Smart Glasses collaborate with an off-site specialist while operating. No onsite trainees are more requested due to remote views.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334" name="Google Shape;1334;p57"/>
          <p:cNvSpPr txBox="1"/>
          <p:nvPr/>
        </p:nvSpPr>
        <p:spPr>
          <a:xfrm>
            <a:off x="439225" y="8224667"/>
            <a:ext cx="10710000" cy="1569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u="none" strike="noStrike" cap="none" dirty="0">
                <a:solidFill>
                  <a:srgbClr val="E9E9E9"/>
                </a:solidFill>
                <a:latin typeface="Helvetica" pitchFamily="2" charset="0"/>
                <a:ea typeface="Helvetica Neue"/>
                <a:cs typeface="Helvetica Neue"/>
                <a:sym typeface="Helvetica Neue"/>
              </a:rPr>
              <a:t>40+ Knee replacement surgeries completed to date in Europe.</a:t>
            </a:r>
            <a:r>
              <a:rPr lang="en-US" sz="1400" u="none" strike="noStrike" cap="none" dirty="0">
                <a:solidFill>
                  <a:srgbClr val="000000"/>
                </a:solidFill>
                <a:latin typeface="Helvetica" pitchFamily="2" charset="0"/>
                <a:ea typeface="Helvetica Neue"/>
                <a:cs typeface="Helvetica Neue"/>
                <a:sym typeface="Helvetica Neue"/>
              </a:rPr>
              <a:t> </a:t>
            </a:r>
            <a:r>
              <a:rPr lang="en-US" sz="3200" u="none" strike="noStrike" cap="none" dirty="0">
                <a:solidFill>
                  <a:srgbClr val="E9E9E9"/>
                </a:solidFill>
                <a:latin typeface="Helvetica" pitchFamily="2" charset="0"/>
                <a:ea typeface="Helvetica Neue"/>
                <a:cs typeface="Helvetica Neue"/>
                <a:sym typeface="Helvetica Neue"/>
              </a:rPr>
              <a:t>Surgeon guided by smart glasses and </a:t>
            </a:r>
            <a:r>
              <a:rPr lang="en-US" sz="3200" u="none" strike="noStrike" cap="none" dirty="0" err="1">
                <a:solidFill>
                  <a:srgbClr val="E9E9E9"/>
                </a:solidFill>
                <a:latin typeface="Helvetica" pitchFamily="2" charset="0"/>
                <a:ea typeface="Helvetica Neue"/>
                <a:cs typeface="Helvetica Neue"/>
                <a:sym typeface="Helvetica Neue"/>
              </a:rPr>
              <a:t>Pixee</a:t>
            </a:r>
            <a:r>
              <a:rPr lang="en-US" sz="3200" u="none" strike="noStrike" cap="none" dirty="0">
                <a:solidFill>
                  <a:srgbClr val="E9E9E9"/>
                </a:solidFill>
                <a:latin typeface="Helvetica" pitchFamily="2" charset="0"/>
                <a:ea typeface="Helvetica Neue"/>
                <a:cs typeface="Helvetica Neue"/>
                <a:sym typeface="Helvetica Neue"/>
              </a:rPr>
              <a:t> Medical’s AR navigation software</a:t>
            </a:r>
            <a:endParaRPr sz="1400" u="none" strike="noStrike" cap="none" dirty="0">
              <a:solidFill>
                <a:srgbClr val="000000"/>
              </a:solidFill>
              <a:latin typeface="Helvetica" pitchFamily="2" charset="0"/>
              <a:ea typeface="Helvetica Neue"/>
              <a:cs typeface="Helvetica Neue"/>
              <a:sym typeface="Helvetica Neue"/>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338"/>
        <p:cNvGrpSpPr/>
        <p:nvPr/>
      </p:nvGrpSpPr>
      <p:grpSpPr>
        <a:xfrm>
          <a:off x="0" y="0"/>
          <a:ext cx="0" cy="0"/>
          <a:chOff x="0" y="0"/>
          <a:chExt cx="0" cy="0"/>
        </a:xfrm>
      </p:grpSpPr>
      <p:pic>
        <p:nvPicPr>
          <p:cNvPr id="1339" name="Google Shape;1339;p58" descr="Shape&#10;&#10;Description automatically generated"/>
          <p:cNvPicPr preferRelativeResize="0"/>
          <p:nvPr/>
        </p:nvPicPr>
        <p:blipFill rotWithShape="1">
          <a:blip r:embed="rId3">
            <a:alphaModFix/>
          </a:blip>
          <a:srcRect b="70980"/>
          <a:stretch/>
        </p:blipFill>
        <p:spPr>
          <a:xfrm>
            <a:off x="11074400" y="-29981"/>
            <a:ext cx="13309600" cy="13816084"/>
          </a:xfrm>
          <a:prstGeom prst="rect">
            <a:avLst/>
          </a:prstGeom>
          <a:noFill/>
          <a:ln>
            <a:noFill/>
          </a:ln>
        </p:spPr>
      </p:pic>
      <p:sp>
        <p:nvSpPr>
          <p:cNvPr id="1340" name="Google Shape;1340;p58"/>
          <p:cNvSpPr txBox="1">
            <a:spLocks noGrp="1"/>
          </p:cNvSpPr>
          <p:nvPr>
            <p:ph type="sldNum" idx="12"/>
          </p:nvPr>
        </p:nvSpPr>
        <p:spPr>
          <a:xfrm>
            <a:off x="21848960" y="12319000"/>
            <a:ext cx="312015" cy="1136721"/>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797979"/>
              </a:buClr>
              <a:buSzPts val="2800"/>
              <a:buFont typeface="Helvetica Neue Light"/>
              <a:buNone/>
            </a:pPr>
            <a:fld id="{00000000-1234-1234-1234-123412341234}" type="slidenum">
              <a:rPr lang="en-US"/>
              <a:t>51</a:t>
            </a:fld>
            <a:endParaRPr dirty="0"/>
          </a:p>
        </p:txBody>
      </p:sp>
      <p:sp>
        <p:nvSpPr>
          <p:cNvPr id="1341" name="Google Shape;1341;p58"/>
          <p:cNvSpPr/>
          <p:nvPr/>
        </p:nvSpPr>
        <p:spPr>
          <a:xfrm>
            <a:off x="4086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chemeClr val="dk1"/>
              </a:buClr>
              <a:buSzPts val="1800"/>
              <a:buFont typeface="Montserrat"/>
              <a:buNone/>
            </a:pPr>
            <a:r>
              <a:rPr lang="en-US" sz="1800" u="none" strike="noStrike" cap="none" dirty="0">
                <a:solidFill>
                  <a:schemeClr val="dk1"/>
                </a:solidFill>
                <a:latin typeface="Helvetica" pitchFamily="2" charset="0"/>
                <a:ea typeface="Montserrat"/>
                <a:cs typeface="Montserrat"/>
                <a:sym typeface="Montserrat"/>
              </a:rPr>
              <a:t>NASDAQ: VUZI   WWW.VUZIX.COM</a:t>
            </a:r>
            <a:endParaRPr sz="1800" u="none" strike="noStrike" cap="none" dirty="0">
              <a:solidFill>
                <a:schemeClr val="dk1"/>
              </a:solidFill>
              <a:latin typeface="Helvetica" pitchFamily="2" charset="0"/>
              <a:ea typeface="Montserrat"/>
              <a:cs typeface="Montserrat"/>
              <a:sym typeface="Montserrat"/>
            </a:endParaRPr>
          </a:p>
        </p:txBody>
      </p:sp>
      <p:pic>
        <p:nvPicPr>
          <p:cNvPr id="1342" name="Google Shape;1342;p58"/>
          <p:cNvPicPr preferRelativeResize="0"/>
          <p:nvPr/>
        </p:nvPicPr>
        <p:blipFill rotWithShape="1">
          <a:blip r:embed="rId4">
            <a:alphaModFix amt="43000"/>
          </a:blip>
          <a:srcRect/>
          <a:stretch/>
        </p:blipFill>
        <p:spPr>
          <a:xfrm>
            <a:off x="650093" y="12578550"/>
            <a:ext cx="3112988" cy="435993"/>
          </a:xfrm>
          <a:prstGeom prst="rect">
            <a:avLst/>
          </a:prstGeom>
          <a:noFill/>
          <a:ln>
            <a:noFill/>
          </a:ln>
        </p:spPr>
      </p:pic>
      <p:sp>
        <p:nvSpPr>
          <p:cNvPr id="1343" name="Google Shape;1343;p58"/>
          <p:cNvSpPr txBox="1"/>
          <p:nvPr/>
        </p:nvSpPr>
        <p:spPr>
          <a:xfrm>
            <a:off x="12280026" y="1279700"/>
            <a:ext cx="10885200" cy="3406800"/>
          </a:xfrm>
          <a:prstGeom prst="rect">
            <a:avLst/>
          </a:prstGeom>
          <a:noFill/>
          <a:ln>
            <a:noFill/>
          </a:ln>
        </p:spPr>
        <p:txBody>
          <a:bodyPr spcFirstLastPara="1" wrap="square" lIns="0" tIns="0" rIns="0" bIns="0" anchor="t" anchorCtr="0">
            <a:spAutoFit/>
          </a:bodyPr>
          <a:lstStyle/>
          <a:p>
            <a:pPr marL="0" marR="0" lvl="0" indent="0" algn="l" rtl="0">
              <a:lnSpc>
                <a:spcPct val="50000"/>
              </a:lnSpc>
              <a:spcBef>
                <a:spcPts val="0"/>
              </a:spcBef>
              <a:spcAft>
                <a:spcPts val="0"/>
              </a:spcAft>
              <a:buClr>
                <a:srgbClr val="000000"/>
              </a:buClr>
              <a:buSzPts val="4267"/>
              <a:buFont typeface="Arial"/>
              <a:buNone/>
            </a:pPr>
            <a:r>
              <a:rPr lang="en-US" sz="4267" u="none" strike="noStrike" cap="none" dirty="0">
                <a:solidFill>
                  <a:srgbClr val="E9E9E9"/>
                </a:solidFill>
                <a:latin typeface="Helvetica" pitchFamily="2" charset="0"/>
                <a:ea typeface="Helvetica Neue"/>
                <a:cs typeface="Helvetica Neue"/>
                <a:sym typeface="Helvetica Neue"/>
              </a:rPr>
              <a:t>M-Series Mounting Devices</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00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Each user should have and use their own personal mounts. EX: headband, safety glasses etc.</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00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Follow CDC guidelines for cleaning and disinfecting mounting equipment regularly</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00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Clorox, Lysol and alcohol wipes safe for </a:t>
            </a:r>
            <a:r>
              <a:rPr lang="en-US" sz="3200" u="none" strike="noStrike" cap="none" dirty="0" err="1">
                <a:solidFill>
                  <a:srgbClr val="E9E9E9"/>
                </a:solidFill>
                <a:latin typeface="Helvetica" pitchFamily="2" charset="0"/>
                <a:ea typeface="Helvetica Neue"/>
                <a:cs typeface="Helvetica Neue"/>
                <a:sym typeface="Helvetica Neue"/>
              </a:rPr>
              <a:t>Vuzix</a:t>
            </a:r>
            <a:r>
              <a:rPr lang="en-US" sz="3200" u="none" strike="noStrike" cap="none" dirty="0">
                <a:solidFill>
                  <a:srgbClr val="E9E9E9"/>
                </a:solidFill>
                <a:latin typeface="Helvetica" pitchFamily="2" charset="0"/>
                <a:ea typeface="Helvetica Neue"/>
                <a:cs typeface="Helvetica Neue"/>
                <a:sym typeface="Helvetica Neue"/>
              </a:rPr>
              <a:t> devices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344" name="Google Shape;1344;p58"/>
          <p:cNvSpPr txBox="1"/>
          <p:nvPr/>
        </p:nvSpPr>
        <p:spPr>
          <a:xfrm>
            <a:off x="12280025" y="5399675"/>
            <a:ext cx="10395900" cy="4638642"/>
          </a:xfrm>
          <a:prstGeom prst="rect">
            <a:avLst/>
          </a:prstGeom>
          <a:noFill/>
          <a:ln>
            <a:noFill/>
          </a:ln>
        </p:spPr>
        <p:txBody>
          <a:bodyPr spcFirstLastPara="1" wrap="square" lIns="0" tIns="0" rIns="0" bIns="0" anchor="t" anchorCtr="0">
            <a:spAutoFit/>
          </a:bodyPr>
          <a:lstStyle/>
          <a:p>
            <a:pPr marL="0" marR="0" lvl="0" indent="0" algn="l" rtl="0">
              <a:lnSpc>
                <a:spcPct val="114000"/>
              </a:lnSpc>
              <a:spcBef>
                <a:spcPts val="0"/>
              </a:spcBef>
              <a:spcAft>
                <a:spcPts val="0"/>
              </a:spcAft>
              <a:buClr>
                <a:srgbClr val="000000"/>
              </a:buClr>
              <a:buSzPts val="3733"/>
              <a:buFont typeface="Arial"/>
              <a:buNone/>
            </a:pPr>
            <a:r>
              <a:rPr lang="en-US" sz="3733" u="none" strike="noStrike" cap="none" dirty="0">
                <a:solidFill>
                  <a:srgbClr val="E9E9E9"/>
                </a:solidFill>
                <a:latin typeface="Helvetica" pitchFamily="2" charset="0"/>
                <a:ea typeface="Helvetica Neue"/>
                <a:cs typeface="Helvetica Neue"/>
                <a:sym typeface="Helvetica Neue"/>
              </a:rPr>
              <a:t>M-Series Hardware</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14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Follow CDC cleaning and disinfecting guidelines for hard surfaces (ABS plastics)</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14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Wiping with damp cloth recommended vs spraying devices directly</a:t>
            </a:r>
            <a:endParaRPr sz="1400" u="none" strike="noStrike" cap="none" dirty="0">
              <a:solidFill>
                <a:srgbClr val="000000"/>
              </a:solidFill>
              <a:latin typeface="Helvetica" pitchFamily="2" charset="0"/>
              <a:ea typeface="Helvetica Neue"/>
              <a:cs typeface="Helvetica Neue"/>
              <a:sym typeface="Helvetica Neue"/>
            </a:endParaRPr>
          </a:p>
          <a:p>
            <a:pPr marL="304804" marR="0" lvl="0" indent="-304804" algn="l" rtl="0">
              <a:lnSpc>
                <a:spcPct val="114000"/>
              </a:lnSpc>
              <a:spcBef>
                <a:spcPts val="1600"/>
              </a:spcBef>
              <a:spcAft>
                <a:spcPts val="0"/>
              </a:spcAft>
              <a:buClr>
                <a:srgbClr val="E9E9E9"/>
              </a:buClr>
              <a:buSzPts val="3200"/>
              <a:buFont typeface="Helvetica Neue"/>
              <a:buChar char="•"/>
            </a:pPr>
            <a:r>
              <a:rPr lang="en-US" sz="3200" u="none" strike="noStrike" cap="none" dirty="0">
                <a:solidFill>
                  <a:srgbClr val="E9E9E9"/>
                </a:solidFill>
                <a:latin typeface="Helvetica" pitchFamily="2" charset="0"/>
                <a:ea typeface="Helvetica Neue"/>
                <a:cs typeface="Helvetica Neue"/>
                <a:sym typeface="Helvetica Neue"/>
              </a:rPr>
              <a:t>The M400 Main Unit, batteries and bulk charger should be cleaned and disinfected before and after each shift</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1345" name="Google Shape;1345;p58" descr="A picture containing person&#10;&#10;Description automatically generated"/>
          <p:cNvPicPr preferRelativeResize="0"/>
          <p:nvPr/>
        </p:nvPicPr>
        <p:blipFill rotWithShape="1">
          <a:blip r:embed="rId5">
            <a:alphaModFix/>
          </a:blip>
          <a:srcRect l="11369" r="4864"/>
          <a:stretch/>
        </p:blipFill>
        <p:spPr>
          <a:xfrm>
            <a:off x="984356" y="5619251"/>
            <a:ext cx="9010060" cy="6050218"/>
          </a:xfrm>
          <a:prstGeom prst="rect">
            <a:avLst/>
          </a:prstGeom>
          <a:noFill/>
          <a:ln>
            <a:noFill/>
          </a:ln>
        </p:spPr>
      </p:pic>
      <p:pic>
        <p:nvPicPr>
          <p:cNvPr id="1346" name="Google Shape;1346;p58"/>
          <p:cNvPicPr preferRelativeResize="0"/>
          <p:nvPr/>
        </p:nvPicPr>
        <p:blipFill rotWithShape="1">
          <a:blip r:embed="rId4">
            <a:alphaModFix amt="43000"/>
          </a:blip>
          <a:srcRect/>
          <a:stretch/>
        </p:blipFill>
        <p:spPr>
          <a:xfrm>
            <a:off x="650093" y="691350"/>
            <a:ext cx="3112988" cy="435993"/>
          </a:xfrm>
          <a:prstGeom prst="rect">
            <a:avLst/>
          </a:prstGeom>
          <a:noFill/>
          <a:ln>
            <a:noFill/>
          </a:ln>
        </p:spPr>
      </p:pic>
      <p:sp>
        <p:nvSpPr>
          <p:cNvPr id="1347" name="Google Shape;1347;p58"/>
          <p:cNvSpPr txBox="1"/>
          <p:nvPr/>
        </p:nvSpPr>
        <p:spPr>
          <a:xfrm>
            <a:off x="666143" y="1708347"/>
            <a:ext cx="8477858" cy="577653"/>
          </a:xfrm>
          <a:prstGeom prst="rect">
            <a:avLst/>
          </a:prstGeom>
          <a:noFill/>
          <a:ln>
            <a:noFill/>
          </a:ln>
        </p:spPr>
        <p:txBody>
          <a:bodyPr spcFirstLastPara="1" wrap="square" lIns="0" tIns="0" rIns="0" bIns="0" anchor="t" anchorCtr="0">
            <a:normAutofit fontScale="62500" lnSpcReduction="20000"/>
          </a:bodyPr>
          <a:lstStyle/>
          <a:p>
            <a:pPr marL="0" marR="0" lvl="0" indent="0" algn="l" rtl="0">
              <a:lnSpc>
                <a:spcPct val="80000"/>
              </a:lnSpc>
              <a:spcBef>
                <a:spcPts val="0"/>
              </a:spcBef>
              <a:spcAft>
                <a:spcPts val="0"/>
              </a:spcAft>
              <a:buClr>
                <a:srgbClr val="FAFDFF"/>
              </a:buClr>
              <a:buSzPct val="181818"/>
              <a:buFont typeface="Montserrat Medium"/>
              <a:buNone/>
            </a:pPr>
            <a:r>
              <a:rPr lang="en-US" sz="9600" u="none" strike="noStrike" cap="none" dirty="0">
                <a:solidFill>
                  <a:srgbClr val="000000"/>
                </a:solidFill>
                <a:latin typeface="Helvetica" pitchFamily="2" charset="0"/>
                <a:ea typeface="Montserrat Medium"/>
                <a:cs typeface="Montserrat Medium"/>
                <a:sym typeface="Montserrat Medium"/>
              </a:rPr>
              <a:t>Cleaning &amp; Disinfecting  </a:t>
            </a:r>
            <a:endParaRPr sz="1400" b="0" i="0" u="none" strike="noStrike" cap="none" dirty="0">
              <a:solidFill>
                <a:srgbClr val="000000"/>
              </a:solidFill>
              <a:latin typeface="Arial"/>
              <a:ea typeface="Arial"/>
              <a:cs typeface="Arial"/>
              <a:sym typeface="Arial"/>
            </a:endParaRPr>
          </a:p>
        </p:txBody>
      </p:sp>
      <p:pic>
        <p:nvPicPr>
          <p:cNvPr id="1348" name="Google Shape;1348;p58"/>
          <p:cNvPicPr preferRelativeResize="0"/>
          <p:nvPr/>
        </p:nvPicPr>
        <p:blipFill rotWithShape="1">
          <a:blip r:embed="rId6">
            <a:alphaModFix/>
          </a:blip>
          <a:srcRect l="54494" t="54660" r="18362" b="30711"/>
          <a:stretch/>
        </p:blipFill>
        <p:spPr>
          <a:xfrm>
            <a:off x="1319810" y="2562402"/>
            <a:ext cx="8256112" cy="278044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352"/>
        <p:cNvGrpSpPr/>
        <p:nvPr/>
      </p:nvGrpSpPr>
      <p:grpSpPr>
        <a:xfrm>
          <a:off x="0" y="0"/>
          <a:ext cx="0" cy="0"/>
          <a:chOff x="0" y="0"/>
          <a:chExt cx="0" cy="0"/>
        </a:xfrm>
      </p:grpSpPr>
      <p:pic>
        <p:nvPicPr>
          <p:cNvPr id="1353" name="Google Shape;1353;p59"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354" name="Google Shape;1354;p59"/>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355" name="Google Shape;1355;p59"/>
          <p:cNvSpPr txBox="1"/>
          <p:nvPr/>
        </p:nvSpPr>
        <p:spPr>
          <a:xfrm>
            <a:off x="666142"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Security  </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356" name="Google Shape;1356;p59"/>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3E4247"/>
              </a:buClr>
              <a:buSzPts val="1800"/>
              <a:buFont typeface="Montserrat"/>
              <a:buNone/>
            </a:pPr>
            <a:r>
              <a:rPr lang="en-US" sz="1800" u="none" strike="noStrike" cap="none" dirty="0">
                <a:solidFill>
                  <a:srgbClr val="3E4247"/>
                </a:solidFill>
                <a:latin typeface="Helvetica" pitchFamily="2" charset="0"/>
                <a:ea typeface="Montserrat"/>
                <a:cs typeface="Montserrat"/>
                <a:sym typeface="Montserrat"/>
              </a:rPr>
              <a:t>NASDAQ: VUZI   WWW.VUZIX.COM</a:t>
            </a:r>
            <a:endParaRPr sz="1800" u="none" strike="noStrike" cap="none" dirty="0">
              <a:solidFill>
                <a:srgbClr val="3E4247"/>
              </a:solidFill>
              <a:latin typeface="Helvetica" pitchFamily="2" charset="0"/>
              <a:ea typeface="Montserrat"/>
              <a:cs typeface="Montserrat"/>
              <a:sym typeface="Montserrat"/>
            </a:endParaRPr>
          </a:p>
        </p:txBody>
      </p:sp>
      <p:sp>
        <p:nvSpPr>
          <p:cNvPr id="1357" name="Google Shape;1357;p59"/>
          <p:cNvSpPr txBox="1">
            <a:spLocks noGrp="1"/>
          </p:cNvSpPr>
          <p:nvPr>
            <p:ph type="title"/>
          </p:nvPr>
        </p:nvSpPr>
        <p:spPr>
          <a:xfrm>
            <a:off x="6064951" y="2213402"/>
            <a:ext cx="8140500" cy="8862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rgbClr val="FAFDFF"/>
              </a:buClr>
              <a:buSzPts val="4000"/>
              <a:buFont typeface="Montserrat"/>
              <a:buNone/>
            </a:pPr>
            <a:r>
              <a:rPr lang="en-US" sz="4000" b="0" dirty="0">
                <a:solidFill>
                  <a:srgbClr val="FAFDFF"/>
                </a:solidFill>
                <a:latin typeface="Helvetica" pitchFamily="2" charset="0"/>
                <a:ea typeface="Helvetica Neue"/>
                <a:cs typeface="Helvetica Neue"/>
                <a:sym typeface="Helvetica Neue"/>
              </a:rPr>
              <a:t>Contact </a:t>
            </a:r>
            <a:r>
              <a:rPr lang="en-US" sz="4000" b="0" dirty="0" err="1">
                <a:solidFill>
                  <a:srgbClr val="FAFDFF"/>
                </a:solidFill>
                <a:latin typeface="Helvetica" pitchFamily="2" charset="0"/>
                <a:ea typeface="Helvetica Neue"/>
                <a:cs typeface="Helvetica Neue"/>
                <a:sym typeface="Helvetica Neue"/>
              </a:rPr>
              <a:t>Vuzix</a:t>
            </a:r>
            <a:r>
              <a:rPr lang="en-US" sz="4000" b="0" dirty="0">
                <a:solidFill>
                  <a:srgbClr val="FAFDFF"/>
                </a:solidFill>
                <a:latin typeface="Helvetica" pitchFamily="2" charset="0"/>
                <a:ea typeface="Helvetica Neue"/>
                <a:cs typeface="Helvetica Neue"/>
                <a:sym typeface="Helvetica Neue"/>
              </a:rPr>
              <a:t> to talk more</a:t>
            </a:r>
            <a:endParaRPr sz="4000" b="0" dirty="0">
              <a:solidFill>
                <a:srgbClr val="FAFDFF"/>
              </a:solidFill>
              <a:latin typeface="Helvetica" pitchFamily="2" charset="0"/>
              <a:ea typeface="Helvetica Neue"/>
              <a:cs typeface="Helvetica Neue"/>
              <a:sym typeface="Helvetica Neue"/>
            </a:endParaRPr>
          </a:p>
        </p:txBody>
      </p:sp>
      <p:pic>
        <p:nvPicPr>
          <p:cNvPr id="1358" name="Google Shape;1358;p59" descr="Vuzix Corp"/>
          <p:cNvPicPr preferRelativeResize="0"/>
          <p:nvPr/>
        </p:nvPicPr>
        <p:blipFill rotWithShape="1">
          <a:blip r:embed="rId5">
            <a:alphaModFix/>
          </a:blip>
          <a:srcRect/>
          <a:stretch/>
        </p:blipFill>
        <p:spPr>
          <a:xfrm>
            <a:off x="7213468" y="4237142"/>
            <a:ext cx="10007032" cy="3518096"/>
          </a:xfrm>
          <a:prstGeom prst="rect">
            <a:avLst/>
          </a:prstGeom>
          <a:noFill/>
          <a:ln>
            <a:noFill/>
          </a:ln>
        </p:spPr>
      </p:pic>
      <p:pic>
        <p:nvPicPr>
          <p:cNvPr id="1359" name="Google Shape;1359;p59" title="NNTC Face Recognition Solutions"/>
          <p:cNvPicPr preferRelativeResize="0"/>
          <p:nvPr/>
        </p:nvPicPr>
        <p:blipFill rotWithShape="1">
          <a:blip r:embed="rId6">
            <a:alphaModFix/>
          </a:blip>
          <a:srcRect/>
          <a:stretch/>
        </p:blipFill>
        <p:spPr>
          <a:xfrm>
            <a:off x="9633857" y="8719083"/>
            <a:ext cx="5533363" cy="3126350"/>
          </a:xfrm>
          <a:prstGeom prst="rect">
            <a:avLst/>
          </a:prstGeom>
          <a:noFill/>
          <a:ln>
            <a:noFill/>
          </a:ln>
        </p:spPr>
      </p:pic>
      <p:sp>
        <p:nvSpPr>
          <p:cNvPr id="1360" name="Google Shape;1360;p59"/>
          <p:cNvSpPr txBox="1"/>
          <p:nvPr/>
        </p:nvSpPr>
        <p:spPr>
          <a:xfrm>
            <a:off x="17444356" y="8719083"/>
            <a:ext cx="5963060" cy="304694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2400" u="sng" strike="noStrike" cap="none" dirty="0">
                <a:solidFill>
                  <a:srgbClr val="000000"/>
                </a:solidFill>
                <a:latin typeface="Helvetica" pitchFamily="2" charset="0"/>
                <a:ea typeface="Montserrat Medium"/>
                <a:cs typeface="Montserrat Medium"/>
                <a:sym typeface="Montserrat Medium"/>
                <a:hlinkClick r:id="rId7">
                  <a:extLst>
                    <a:ext uri="{A12FA001-AC4F-418D-AE19-62706E023703}">
                      <ahyp:hlinkClr xmlns:ahyp="http://schemas.microsoft.com/office/drawing/2018/hyperlinkcolor" val="tx"/>
                    </a:ext>
                  </a:extLst>
                </a:hlinkClick>
              </a:rPr>
              <a:t>JAN 04, 2021 9:32AM EST</a:t>
            </a:r>
            <a:endParaRPr sz="2400" u="none" strike="noStrike" cap="none" dirty="0">
              <a:solidFill>
                <a:srgbClr val="000000"/>
              </a:solidFill>
              <a:latin typeface="Helvetica" pitchFamily="2" charset="0"/>
              <a:ea typeface="Montserrat Medium"/>
              <a:cs typeface="Montserrat Medium"/>
              <a:sym typeface="Montserrat Medium"/>
            </a:endParaRPr>
          </a:p>
          <a:p>
            <a:pPr marL="0" marR="0" lvl="0" indent="0" rtl="0">
              <a:lnSpc>
                <a:spcPct val="100000"/>
              </a:lnSpc>
              <a:spcBef>
                <a:spcPts val="0"/>
              </a:spcBef>
              <a:spcAft>
                <a:spcPts val="0"/>
              </a:spcAft>
              <a:buClr>
                <a:srgbClr val="000000"/>
              </a:buClr>
              <a:buSzPts val="2400"/>
              <a:buFont typeface="Arial"/>
              <a:buNone/>
            </a:pPr>
            <a:endParaRPr sz="2400" u="none" strike="noStrike" cap="none" dirty="0">
              <a:solidFill>
                <a:srgbClr val="000000"/>
              </a:solidFill>
              <a:latin typeface="Helvetica" pitchFamily="2" charset="0"/>
              <a:ea typeface="Montserrat Medium"/>
              <a:cs typeface="Montserrat Medium"/>
              <a:sym typeface="Montserrat Medium"/>
            </a:endParaRPr>
          </a:p>
          <a:p>
            <a:pPr marL="0" marR="0" lvl="0" indent="0" rtl="0">
              <a:lnSpc>
                <a:spcPct val="100000"/>
              </a:lnSpc>
              <a:spcBef>
                <a:spcPts val="0"/>
              </a:spcBef>
              <a:spcAft>
                <a:spcPts val="0"/>
              </a:spcAft>
              <a:buClr>
                <a:srgbClr val="000000"/>
              </a:buClr>
              <a:buSzPts val="2400"/>
              <a:buFont typeface="Arial"/>
              <a:buNone/>
            </a:pPr>
            <a:r>
              <a:rPr lang="en-US" sz="2400" u="none" strike="noStrike" cap="none" dirty="0" err="1">
                <a:solidFill>
                  <a:srgbClr val="2E3F4C"/>
                </a:solidFill>
                <a:latin typeface="Helvetica" pitchFamily="2" charset="0"/>
                <a:ea typeface="Montserrat Medium"/>
                <a:cs typeface="Montserrat Medium"/>
                <a:sym typeface="Montserrat Medium"/>
              </a:rPr>
              <a:t>Vuzix</a:t>
            </a:r>
            <a:r>
              <a:rPr lang="en-US" sz="2400" u="none" strike="noStrike" cap="none" dirty="0">
                <a:solidFill>
                  <a:srgbClr val="2E3F4C"/>
                </a:solidFill>
                <a:latin typeface="Helvetica" pitchFamily="2" charset="0"/>
                <a:ea typeface="Montserrat Medium"/>
                <a:cs typeface="Montserrat Medium"/>
                <a:sym typeface="Montserrat Medium"/>
              </a:rPr>
              <a:t> Completes Phase 2 Development and Delivers Customized Waveguide-Based Head-Worn Display Engine to a Major US Defense Contractor</a:t>
            </a:r>
            <a:endParaRPr sz="1400" b="0" i="0" u="none" strike="noStrike" cap="none" dirty="0">
              <a:solidFill>
                <a:srgbClr val="000000"/>
              </a:solidFill>
              <a:latin typeface="Arial"/>
              <a:ea typeface="Arial"/>
              <a:cs typeface="Arial"/>
              <a:sym typeface="Arial"/>
            </a:endParaRPr>
          </a:p>
          <a:p>
            <a:pPr marL="0" marR="0" lvl="0" indent="0" rtl="0">
              <a:lnSpc>
                <a:spcPct val="100000"/>
              </a:lnSpc>
              <a:spcBef>
                <a:spcPts val="0"/>
              </a:spcBef>
              <a:spcAft>
                <a:spcPts val="0"/>
              </a:spcAft>
              <a:buClr>
                <a:srgbClr val="000000"/>
              </a:buClr>
              <a:buSzPts val="2400"/>
              <a:buFont typeface="Arial"/>
              <a:buNone/>
            </a:pPr>
            <a:endParaRPr sz="2400" u="none" strike="noStrike" cap="none" dirty="0">
              <a:solidFill>
                <a:srgbClr val="2E3F4C"/>
              </a:solidFill>
              <a:latin typeface="Helvetica" pitchFamily="2" charset="0"/>
              <a:ea typeface="Montserrat Medium"/>
              <a:cs typeface="Montserrat Medium"/>
              <a:sym typeface="Montserrat Medium"/>
            </a:endParaRPr>
          </a:p>
          <a:p>
            <a:pPr marL="0" marR="0" lvl="0" indent="0" rtl="0">
              <a:lnSpc>
                <a:spcPct val="100000"/>
              </a:lnSpc>
              <a:spcBef>
                <a:spcPts val="0"/>
              </a:spcBef>
              <a:spcAft>
                <a:spcPts val="0"/>
              </a:spcAft>
              <a:buClr>
                <a:srgbClr val="000000"/>
              </a:buClr>
              <a:buSzPts val="2400"/>
              <a:buFont typeface="Arial"/>
              <a:buNone/>
            </a:pPr>
            <a:r>
              <a:rPr lang="en-US" sz="2400" u="none" strike="noStrike" cap="none" dirty="0">
                <a:solidFill>
                  <a:srgbClr val="000000"/>
                </a:solidFill>
                <a:latin typeface="Helvetica" pitchFamily="2" charset="0"/>
                <a:ea typeface="Montserrat Medium"/>
                <a:cs typeface="Montserrat Medium"/>
                <a:sym typeface="Montserrat Medium"/>
              </a:rPr>
              <a:t>DEC 29, 2020 9:41AM E</a:t>
            </a:r>
            <a:endParaRPr sz="1400" b="0" i="0" u="none" strike="noStrike" cap="none" dirty="0">
              <a:solidFill>
                <a:srgbClr val="000000"/>
              </a:solidFill>
              <a:latin typeface="Arial"/>
              <a:ea typeface="Arial"/>
              <a:cs typeface="Arial"/>
              <a:sym typeface="Arial"/>
            </a:endParaRPr>
          </a:p>
        </p:txBody>
      </p:sp>
      <p:sp>
        <p:nvSpPr>
          <p:cNvPr id="1361" name="Google Shape;1361;p59"/>
          <p:cNvSpPr txBox="1"/>
          <p:nvPr/>
        </p:nvSpPr>
        <p:spPr>
          <a:xfrm>
            <a:off x="17444356" y="5139896"/>
            <a:ext cx="6386637" cy="156962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2400" u="none" strike="noStrike" cap="none" dirty="0" err="1">
                <a:solidFill>
                  <a:srgbClr val="000000"/>
                </a:solidFill>
                <a:latin typeface="Helvetica" pitchFamily="2" charset="0"/>
                <a:ea typeface="Montserrat Medium"/>
                <a:cs typeface="Montserrat Medium"/>
                <a:sym typeface="Montserrat Medium"/>
              </a:rPr>
              <a:t>Vuzix</a:t>
            </a:r>
            <a:r>
              <a:rPr lang="en-US" sz="2400" u="none" strike="noStrike" cap="none" dirty="0">
                <a:solidFill>
                  <a:srgbClr val="000000"/>
                </a:solidFill>
                <a:latin typeface="Helvetica" pitchFamily="2" charset="0"/>
                <a:ea typeface="Montserrat Medium"/>
                <a:cs typeface="Montserrat Medium"/>
                <a:sym typeface="Montserrat Medium"/>
              </a:rPr>
              <a:t> Corp. brings augmented reality to Netherlands National Police investigations</a:t>
            </a:r>
            <a:endParaRPr sz="1400" b="0" i="0" u="none" strike="noStrike" cap="none" dirty="0">
              <a:solidFill>
                <a:srgbClr val="000000"/>
              </a:solidFill>
              <a:latin typeface="Arial"/>
              <a:ea typeface="Arial"/>
              <a:cs typeface="Arial"/>
              <a:sym typeface="Arial"/>
            </a:endParaRPr>
          </a:p>
          <a:p>
            <a:pPr marL="0" marR="0" lvl="0" indent="0" rtl="0">
              <a:lnSpc>
                <a:spcPct val="100000"/>
              </a:lnSpc>
              <a:spcBef>
                <a:spcPts val="0"/>
              </a:spcBef>
              <a:spcAft>
                <a:spcPts val="0"/>
              </a:spcAft>
              <a:buClr>
                <a:srgbClr val="000000"/>
              </a:buClr>
              <a:buSzPts val="2400"/>
              <a:buFont typeface="Arial"/>
              <a:buNone/>
            </a:pPr>
            <a:endParaRPr sz="2400" u="none" strike="noStrike" cap="none" dirty="0">
              <a:solidFill>
                <a:srgbClr val="000000"/>
              </a:solidFill>
              <a:latin typeface="Helvetica" pitchFamily="2" charset="0"/>
              <a:ea typeface="Montserrat Medium"/>
              <a:cs typeface="Montserrat Medium"/>
              <a:sym typeface="Montserrat Medium"/>
            </a:endParaRPr>
          </a:p>
          <a:p>
            <a:pPr marL="0" marR="0" lvl="0" indent="0" rtl="0">
              <a:lnSpc>
                <a:spcPct val="100000"/>
              </a:lnSpc>
              <a:spcBef>
                <a:spcPts val="0"/>
              </a:spcBef>
              <a:spcAft>
                <a:spcPts val="0"/>
              </a:spcAft>
              <a:buClr>
                <a:srgbClr val="000000"/>
              </a:buClr>
              <a:buSzPts val="2400"/>
              <a:buFont typeface="Arial"/>
              <a:buNone/>
            </a:pPr>
            <a:r>
              <a:rPr lang="en-US" sz="2400" u="sng" strike="noStrike" cap="none" dirty="0">
                <a:solidFill>
                  <a:srgbClr val="000000"/>
                </a:solidFill>
                <a:latin typeface="Helvetica" pitchFamily="2" charset="0"/>
                <a:ea typeface="Montserrat Medium"/>
                <a:cs typeface="Montserrat Medium"/>
                <a:sym typeface="Montserrat Medium"/>
                <a:hlinkClick r:id="rId8">
                  <a:extLst>
                    <a:ext uri="{A12FA001-AC4F-418D-AE19-62706E023703}">
                      <ahyp:hlinkClr xmlns:ahyp="http://schemas.microsoft.com/office/drawing/2018/hyperlinkcolor" val="tx"/>
                    </a:ext>
                  </a:extLst>
                </a:hlinkClick>
              </a:rPr>
              <a:t>News Link</a:t>
            </a:r>
            <a:endParaRPr sz="2400" u="none" strike="noStrike" cap="none" dirty="0">
              <a:solidFill>
                <a:srgbClr val="000000"/>
              </a:solidFill>
              <a:latin typeface="Helvetica" pitchFamily="2" charset="0"/>
              <a:ea typeface="Montserrat Medium"/>
              <a:cs typeface="Montserrat Medium"/>
              <a:sym typeface="Montserrat Medium"/>
            </a:endParaRPr>
          </a:p>
        </p:txBody>
      </p:sp>
      <p:sp>
        <p:nvSpPr>
          <p:cNvPr id="1362" name="Google Shape;1362;p59"/>
          <p:cNvSpPr txBox="1"/>
          <p:nvPr/>
        </p:nvSpPr>
        <p:spPr>
          <a:xfrm>
            <a:off x="8395737" y="12007653"/>
            <a:ext cx="8009602"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u="none" strike="noStrike" cap="none" dirty="0">
                <a:solidFill>
                  <a:srgbClr val="4C4C4E"/>
                </a:solidFill>
                <a:latin typeface="Helvetica" pitchFamily="2" charset="0"/>
                <a:ea typeface="Montserrat Medium"/>
                <a:cs typeface="Montserrat Medium"/>
                <a:sym typeface="Montserrat Medium"/>
              </a:rPr>
              <a:t>Fully Autonomous AI-Powered Face Recognition Integrated on </a:t>
            </a:r>
            <a:r>
              <a:rPr lang="en-US" sz="2400" u="none" strike="noStrike" cap="none" dirty="0" err="1">
                <a:solidFill>
                  <a:srgbClr val="4C4C4E"/>
                </a:solidFill>
                <a:latin typeface="Helvetica" pitchFamily="2" charset="0"/>
                <a:ea typeface="Montserrat Medium"/>
                <a:cs typeface="Montserrat Medium"/>
                <a:sym typeface="Montserrat Medium"/>
              </a:rPr>
              <a:t>Vuzix</a:t>
            </a:r>
            <a:r>
              <a:rPr lang="en-US" sz="2400" u="none" strike="noStrike" cap="none" dirty="0">
                <a:solidFill>
                  <a:srgbClr val="4C4C4E"/>
                </a:solidFill>
                <a:latin typeface="Helvetica" pitchFamily="2" charset="0"/>
                <a:ea typeface="Montserrat Medium"/>
                <a:cs typeface="Montserrat Medium"/>
                <a:sym typeface="Montserrat Medium"/>
              </a:rPr>
              <a:t> Smart Glasses</a:t>
            </a:r>
            <a:endParaRPr sz="2400" u="none" strike="noStrike" cap="none" dirty="0">
              <a:solidFill>
                <a:srgbClr val="4C4C4E"/>
              </a:solidFill>
              <a:latin typeface="Helvetica" pitchFamily="2" charset="0"/>
              <a:ea typeface="Montserrat Medium"/>
              <a:cs typeface="Montserrat Medium"/>
              <a:sym typeface="Montserrat Medium"/>
            </a:endParaRPr>
          </a:p>
          <a:p>
            <a:pPr marL="0" marR="0" lvl="0" indent="0" algn="l" rtl="0">
              <a:lnSpc>
                <a:spcPct val="100000"/>
              </a:lnSpc>
              <a:spcBef>
                <a:spcPts val="0"/>
              </a:spcBef>
              <a:spcAft>
                <a:spcPts val="0"/>
              </a:spcAft>
              <a:buClr>
                <a:srgbClr val="000000"/>
              </a:buClr>
              <a:buSzPts val="2400"/>
              <a:buFont typeface="Arial"/>
              <a:buNone/>
            </a:pPr>
            <a:r>
              <a:rPr lang="en-US" sz="2400" u="sng" strike="noStrike" cap="none" dirty="0">
                <a:solidFill>
                  <a:srgbClr val="4C4C4E"/>
                </a:solidFill>
                <a:latin typeface="Helvetica" pitchFamily="2" charset="0"/>
                <a:ea typeface="Montserrat Medium"/>
                <a:cs typeface="Montserrat Medium"/>
                <a:sym typeface="Montserrat Medium"/>
                <a:hlinkClick r:id="rId9">
                  <a:extLst>
                    <a:ext uri="{A12FA001-AC4F-418D-AE19-62706E023703}">
                      <ahyp:hlinkClr xmlns:ahyp="http://schemas.microsoft.com/office/drawing/2018/hyperlinkcolor" val="tx"/>
                    </a:ext>
                  </a:extLst>
                </a:hlinkClick>
              </a:rPr>
              <a:t>News Link</a:t>
            </a:r>
            <a:endParaRPr sz="2400" u="none" strike="noStrike" cap="none" dirty="0">
              <a:solidFill>
                <a:srgbClr val="4C4C4E"/>
              </a:solidFill>
              <a:latin typeface="Helvetica" pitchFamily="2" charset="0"/>
              <a:ea typeface="Montserrat Medium"/>
              <a:cs typeface="Montserrat Medium"/>
              <a:sym typeface="Montserrat Medium"/>
            </a:endParaRPr>
          </a:p>
        </p:txBody>
      </p:sp>
      <p:pic>
        <p:nvPicPr>
          <p:cNvPr id="1363" name="Google Shape;1363;p59">
            <a:hlinkClick r:id="rId10"/>
          </p:cNvPr>
          <p:cNvPicPr preferRelativeResize="0"/>
          <p:nvPr/>
        </p:nvPicPr>
        <p:blipFill rotWithShape="1">
          <a:blip r:embed="rId11">
            <a:alphaModFix/>
          </a:blip>
          <a:srcRect l="14839" t="37286" r="50000" b="18999"/>
          <a:stretch/>
        </p:blipFill>
        <p:spPr>
          <a:xfrm>
            <a:off x="948725" y="4950659"/>
            <a:ext cx="6040887" cy="4694119"/>
          </a:xfrm>
          <a:prstGeom prst="rect">
            <a:avLst/>
          </a:prstGeom>
          <a:noFill/>
          <a:ln>
            <a:noFill/>
          </a:ln>
        </p:spPr>
      </p:pic>
      <p:pic>
        <p:nvPicPr>
          <p:cNvPr id="1364" name="Google Shape;1364;p59">
            <a:hlinkClick r:id="rId12"/>
          </p:cNvPr>
          <p:cNvPicPr preferRelativeResize="0"/>
          <p:nvPr/>
        </p:nvPicPr>
        <p:blipFill rotWithShape="1">
          <a:blip r:embed="rId13">
            <a:alphaModFix/>
          </a:blip>
          <a:srcRect l="14839" t="53882" r="50000" b="23286"/>
          <a:stretch/>
        </p:blipFill>
        <p:spPr>
          <a:xfrm>
            <a:off x="1579753" y="10282258"/>
            <a:ext cx="4778829" cy="193953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9"/>
                                        </p:tgtEl>
                                        <p:attrNameLst>
                                          <p:attrName>style.visibility</p:attrName>
                                        </p:attrNameLst>
                                      </p:cBhvr>
                                      <p:to>
                                        <p:strVal val="visible"/>
                                      </p:to>
                                    </p:set>
                                    <p:animEffect transition="in" filter="fade">
                                      <p:cBhvr>
                                        <p:cTn id="7" dur="1"/>
                                        <p:tgtEl>
                                          <p:spTgt spid="1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368"/>
        <p:cNvGrpSpPr/>
        <p:nvPr/>
      </p:nvGrpSpPr>
      <p:grpSpPr>
        <a:xfrm>
          <a:off x="0" y="0"/>
          <a:ext cx="0" cy="0"/>
          <a:chOff x="0" y="0"/>
          <a:chExt cx="0" cy="0"/>
        </a:xfrm>
      </p:grpSpPr>
      <p:pic>
        <p:nvPicPr>
          <p:cNvPr id="1369" name="Google Shape;1369;p24" descr="Shape&#10;&#10;Description automatically generated"/>
          <p:cNvPicPr preferRelativeResize="0"/>
          <p:nvPr/>
        </p:nvPicPr>
        <p:blipFill rotWithShape="1">
          <a:blip r:embed="rId3">
            <a:alphaModFix/>
          </a:blip>
          <a:srcRect b="70980"/>
          <a:stretch/>
        </p:blipFill>
        <p:spPr>
          <a:xfrm>
            <a:off x="-18288" y="-29981"/>
            <a:ext cx="10728420" cy="13816084"/>
          </a:xfrm>
          <a:prstGeom prst="rect">
            <a:avLst/>
          </a:prstGeom>
          <a:noFill/>
          <a:ln>
            <a:noFill/>
          </a:ln>
        </p:spPr>
      </p:pic>
      <p:pic>
        <p:nvPicPr>
          <p:cNvPr id="1370" name="Google Shape;1370;p24"/>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371" name="Google Shape;1371;p24"/>
          <p:cNvSpPr txBox="1">
            <a:spLocks noGrp="1"/>
          </p:cNvSpPr>
          <p:nvPr>
            <p:ph type="title"/>
          </p:nvPr>
        </p:nvSpPr>
        <p:spPr>
          <a:xfrm>
            <a:off x="1489456" y="2519116"/>
            <a:ext cx="8312912" cy="3125193"/>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FAFDFF"/>
              </a:buClr>
              <a:buSzPts val="8800"/>
              <a:buFont typeface="Montserrat Medium"/>
              <a:buNone/>
            </a:pPr>
            <a:r>
              <a:rPr lang="en-US" sz="8800" b="0" dirty="0">
                <a:solidFill>
                  <a:srgbClr val="FAFDFF"/>
                </a:solidFill>
                <a:latin typeface="Helvetica" pitchFamily="2" charset="0"/>
                <a:ea typeface="Helvetica Neue"/>
                <a:cs typeface="Helvetica Neue"/>
                <a:sym typeface="Helvetica Neue"/>
              </a:rPr>
              <a:t>Why are enterprise customers adopting</a:t>
            </a:r>
            <a:br>
              <a:rPr lang="en-US" sz="8800" b="0" dirty="0">
                <a:solidFill>
                  <a:srgbClr val="FAFDFF"/>
                </a:solidFill>
                <a:latin typeface="Helvetica" pitchFamily="2" charset="0"/>
                <a:ea typeface="Helvetica Neue"/>
                <a:cs typeface="Helvetica Neue"/>
                <a:sym typeface="Helvetica Neue"/>
              </a:rPr>
            </a:br>
            <a:r>
              <a:rPr lang="en-US" sz="8800" b="0" dirty="0">
                <a:solidFill>
                  <a:srgbClr val="FAFDFF"/>
                </a:solidFill>
                <a:latin typeface="Helvetica" pitchFamily="2" charset="0"/>
                <a:ea typeface="Helvetica Neue"/>
                <a:cs typeface="Helvetica Neue"/>
                <a:sym typeface="Helvetica Neue"/>
              </a:rPr>
              <a:t>smart</a:t>
            </a:r>
            <a:br>
              <a:rPr lang="en-US" sz="8800" b="0" dirty="0">
                <a:solidFill>
                  <a:srgbClr val="FAFDFF"/>
                </a:solidFill>
                <a:latin typeface="Helvetica" pitchFamily="2" charset="0"/>
                <a:ea typeface="Helvetica Neue"/>
                <a:cs typeface="Helvetica Neue"/>
                <a:sym typeface="Helvetica Neue"/>
              </a:rPr>
            </a:br>
            <a:r>
              <a:rPr lang="en-US" sz="8800" b="0" dirty="0">
                <a:solidFill>
                  <a:srgbClr val="FAFDFF"/>
                </a:solidFill>
                <a:latin typeface="Helvetica" pitchFamily="2" charset="0"/>
                <a:ea typeface="Helvetica Neue"/>
                <a:cs typeface="Helvetica Neue"/>
                <a:sym typeface="Helvetica Neue"/>
              </a:rPr>
              <a:t>glasses?</a:t>
            </a:r>
            <a:endParaRPr sz="8800" b="0" dirty="0">
              <a:solidFill>
                <a:srgbClr val="FAFDFF"/>
              </a:solidFill>
              <a:latin typeface="Helvetica" pitchFamily="2" charset="0"/>
              <a:ea typeface="Helvetica Neue"/>
              <a:cs typeface="Helvetica Neue"/>
              <a:sym typeface="Helvetica Neue"/>
            </a:endParaRPr>
          </a:p>
        </p:txBody>
      </p:sp>
      <p:sp>
        <p:nvSpPr>
          <p:cNvPr id="1372" name="Google Shape;1372;p24"/>
          <p:cNvSpPr/>
          <p:nvPr/>
        </p:nvSpPr>
        <p:spPr>
          <a:xfrm>
            <a:off x="12496800" y="3690014"/>
            <a:ext cx="4572001"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INCREASE PRODUCTIVITY</a:t>
            </a:r>
            <a:endParaRPr sz="3600" u="none" strike="noStrike" cap="none" dirty="0">
              <a:solidFill>
                <a:srgbClr val="212121"/>
              </a:solidFill>
              <a:latin typeface="Helvetica" pitchFamily="2" charset="0"/>
              <a:ea typeface="Montserrat"/>
              <a:cs typeface="Montserrat"/>
              <a:sym typeface="Montserrat"/>
            </a:endParaRPr>
          </a:p>
        </p:txBody>
      </p:sp>
      <p:sp>
        <p:nvSpPr>
          <p:cNvPr id="1373" name="Google Shape;1373;p24"/>
          <p:cNvSpPr/>
          <p:nvPr/>
        </p:nvSpPr>
        <p:spPr>
          <a:xfrm>
            <a:off x="18678144" y="3690014"/>
            <a:ext cx="4572001"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ELIMINATE</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TRAVEL COSTS</a:t>
            </a:r>
            <a:endParaRPr sz="3600" u="none" strike="noStrike" cap="none" dirty="0">
              <a:solidFill>
                <a:srgbClr val="212121"/>
              </a:solidFill>
              <a:latin typeface="Helvetica" pitchFamily="2" charset="0"/>
              <a:ea typeface="Montserrat"/>
              <a:cs typeface="Montserrat"/>
              <a:sym typeface="Montserrat"/>
            </a:endParaRPr>
          </a:p>
        </p:txBody>
      </p:sp>
      <p:sp>
        <p:nvSpPr>
          <p:cNvPr id="1374" name="Google Shape;1374;p24"/>
          <p:cNvSpPr/>
          <p:nvPr/>
        </p:nvSpPr>
        <p:spPr>
          <a:xfrm>
            <a:off x="12496800" y="6762398"/>
            <a:ext cx="48341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IMPROVE WORKER SAFETY</a:t>
            </a:r>
            <a:endParaRPr sz="3600" u="none" strike="noStrike" cap="none" dirty="0">
              <a:solidFill>
                <a:srgbClr val="212121"/>
              </a:solidFill>
              <a:latin typeface="Helvetica" pitchFamily="2" charset="0"/>
              <a:ea typeface="Montserrat"/>
              <a:cs typeface="Montserrat"/>
              <a:sym typeface="Montserrat"/>
            </a:endParaRPr>
          </a:p>
        </p:txBody>
      </p:sp>
      <p:sp>
        <p:nvSpPr>
          <p:cNvPr id="1375" name="Google Shape;1375;p24"/>
          <p:cNvSpPr/>
          <p:nvPr/>
        </p:nvSpPr>
        <p:spPr>
          <a:xfrm>
            <a:off x="18403824" y="6762398"/>
            <a:ext cx="48341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LOWER CARBON FOOTPRINT</a:t>
            </a:r>
            <a:endParaRPr sz="3600" u="none" strike="noStrike" cap="none" dirty="0">
              <a:solidFill>
                <a:srgbClr val="212121"/>
              </a:solidFill>
              <a:latin typeface="Helvetica" pitchFamily="2" charset="0"/>
              <a:ea typeface="Montserrat"/>
              <a:cs typeface="Montserrat"/>
              <a:sym typeface="Montserrat"/>
            </a:endParaRPr>
          </a:p>
        </p:txBody>
      </p:sp>
      <p:sp>
        <p:nvSpPr>
          <p:cNvPr id="1376" name="Google Shape;1376;p24"/>
          <p:cNvSpPr/>
          <p:nvPr/>
        </p:nvSpPr>
        <p:spPr>
          <a:xfrm>
            <a:off x="12192000" y="9834782"/>
            <a:ext cx="51389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REDUCE </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WORKER ERRORS</a:t>
            </a:r>
            <a:endParaRPr sz="3600" u="none" strike="noStrike" cap="none" dirty="0">
              <a:solidFill>
                <a:srgbClr val="212121"/>
              </a:solidFill>
              <a:latin typeface="Helvetica" pitchFamily="2" charset="0"/>
              <a:ea typeface="Montserrat"/>
              <a:cs typeface="Montserrat"/>
              <a:sym typeface="Montserrat"/>
            </a:endParaRPr>
          </a:p>
        </p:txBody>
      </p:sp>
      <p:sp>
        <p:nvSpPr>
          <p:cNvPr id="1377" name="Google Shape;1377;p24"/>
          <p:cNvSpPr/>
          <p:nvPr/>
        </p:nvSpPr>
        <p:spPr>
          <a:xfrm>
            <a:off x="18227040" y="9834782"/>
            <a:ext cx="5010912"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PROTECT WORKER HEALTH</a:t>
            </a:r>
            <a:endParaRPr sz="3600" u="none" strike="noStrike" cap="none" dirty="0">
              <a:solidFill>
                <a:srgbClr val="212121"/>
              </a:solidFill>
              <a:latin typeface="Helvetica" pitchFamily="2" charset="0"/>
              <a:ea typeface="Montserrat"/>
              <a:cs typeface="Montserrat"/>
              <a:sym typeface="Montserrat"/>
            </a:endParaRPr>
          </a:p>
        </p:txBody>
      </p:sp>
      <p:pic>
        <p:nvPicPr>
          <p:cNvPr id="1378" name="Google Shape;1378;p24" descr="Icon&#10;&#10;Description automatically generated with low confidence"/>
          <p:cNvPicPr preferRelativeResize="0"/>
          <p:nvPr/>
        </p:nvPicPr>
        <p:blipFill rotWithShape="1">
          <a:blip r:embed="rId5">
            <a:alphaModFix amt="75000"/>
          </a:blip>
          <a:srcRect/>
          <a:stretch/>
        </p:blipFill>
        <p:spPr>
          <a:xfrm>
            <a:off x="14173817" y="2519116"/>
            <a:ext cx="1254541" cy="1152610"/>
          </a:xfrm>
          <a:prstGeom prst="rect">
            <a:avLst/>
          </a:prstGeom>
          <a:noFill/>
          <a:ln>
            <a:noFill/>
          </a:ln>
        </p:spPr>
      </p:pic>
      <p:pic>
        <p:nvPicPr>
          <p:cNvPr id="1379" name="Google Shape;1379;p24" descr="Icon&#10;&#10;Description automatically generated with low confidence"/>
          <p:cNvPicPr preferRelativeResize="0"/>
          <p:nvPr/>
        </p:nvPicPr>
        <p:blipFill rotWithShape="1">
          <a:blip r:embed="rId5">
            <a:alphaModFix amt="75000"/>
          </a:blip>
          <a:srcRect/>
          <a:stretch/>
        </p:blipFill>
        <p:spPr>
          <a:xfrm>
            <a:off x="14173817" y="5682940"/>
            <a:ext cx="1254541" cy="1152610"/>
          </a:xfrm>
          <a:prstGeom prst="rect">
            <a:avLst/>
          </a:prstGeom>
          <a:noFill/>
          <a:ln>
            <a:noFill/>
          </a:ln>
        </p:spPr>
      </p:pic>
      <p:pic>
        <p:nvPicPr>
          <p:cNvPr id="1380" name="Google Shape;1380;p24" descr="Icon&#10;&#10;Description automatically generated with low confidence"/>
          <p:cNvPicPr preferRelativeResize="0"/>
          <p:nvPr/>
        </p:nvPicPr>
        <p:blipFill rotWithShape="1">
          <a:blip r:embed="rId5">
            <a:alphaModFix amt="75000"/>
          </a:blip>
          <a:srcRect/>
          <a:stretch/>
        </p:blipFill>
        <p:spPr>
          <a:xfrm>
            <a:off x="14173817" y="8718748"/>
            <a:ext cx="1254541" cy="1152144"/>
          </a:xfrm>
          <a:prstGeom prst="rect">
            <a:avLst/>
          </a:prstGeom>
          <a:noFill/>
          <a:ln>
            <a:noFill/>
          </a:ln>
        </p:spPr>
      </p:pic>
      <p:pic>
        <p:nvPicPr>
          <p:cNvPr id="1381" name="Google Shape;1381;p24" descr="Icon&#10;&#10;Description automatically generated with low confidence"/>
          <p:cNvPicPr preferRelativeResize="0"/>
          <p:nvPr/>
        </p:nvPicPr>
        <p:blipFill rotWithShape="1">
          <a:blip r:embed="rId5">
            <a:alphaModFix amt="75000"/>
          </a:blip>
          <a:srcRect/>
          <a:stretch/>
        </p:blipFill>
        <p:spPr>
          <a:xfrm>
            <a:off x="20190569" y="2519116"/>
            <a:ext cx="1254541" cy="1152610"/>
          </a:xfrm>
          <a:prstGeom prst="rect">
            <a:avLst/>
          </a:prstGeom>
          <a:noFill/>
          <a:ln>
            <a:noFill/>
          </a:ln>
        </p:spPr>
      </p:pic>
      <p:pic>
        <p:nvPicPr>
          <p:cNvPr id="1382" name="Google Shape;1382;p24" descr="Icon&#10;&#10;Description automatically generated with low confidence"/>
          <p:cNvPicPr preferRelativeResize="0"/>
          <p:nvPr/>
        </p:nvPicPr>
        <p:blipFill rotWithShape="1">
          <a:blip r:embed="rId5">
            <a:alphaModFix amt="75000"/>
          </a:blip>
          <a:srcRect/>
          <a:stretch/>
        </p:blipFill>
        <p:spPr>
          <a:xfrm>
            <a:off x="20190569" y="5682940"/>
            <a:ext cx="1254541" cy="1152610"/>
          </a:xfrm>
          <a:prstGeom prst="rect">
            <a:avLst/>
          </a:prstGeom>
          <a:noFill/>
          <a:ln>
            <a:noFill/>
          </a:ln>
        </p:spPr>
      </p:pic>
      <p:pic>
        <p:nvPicPr>
          <p:cNvPr id="1383" name="Google Shape;1383;p24" descr="Icon&#10;&#10;Description automatically generated with low confidence"/>
          <p:cNvPicPr preferRelativeResize="0"/>
          <p:nvPr/>
        </p:nvPicPr>
        <p:blipFill rotWithShape="1">
          <a:blip r:embed="rId5">
            <a:alphaModFix amt="75000"/>
          </a:blip>
          <a:srcRect/>
          <a:stretch/>
        </p:blipFill>
        <p:spPr>
          <a:xfrm>
            <a:off x="20190569" y="8718748"/>
            <a:ext cx="1254541" cy="1152610"/>
          </a:xfrm>
          <a:prstGeom prst="rect">
            <a:avLst/>
          </a:prstGeom>
          <a:noFill/>
          <a:ln>
            <a:noFill/>
          </a:ln>
        </p:spPr>
      </p:pic>
      <p:sp>
        <p:nvSpPr>
          <p:cNvPr id="1384" name="Google Shape;1384;p24"/>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9399A2"/>
              </a:buClr>
              <a:buSzPts val="4800"/>
              <a:buFont typeface="Montserrat Medium"/>
              <a:buNone/>
            </a:pPr>
            <a:r>
              <a:rPr lang="en-US" sz="4800" u="none" strike="noStrike" cap="none" dirty="0">
                <a:solidFill>
                  <a:srgbClr val="9399A2"/>
                </a:solidFill>
                <a:latin typeface="Helvetica" pitchFamily="2" charset="0"/>
                <a:ea typeface="Helvetica Neue"/>
                <a:cs typeface="Helvetica Neue"/>
                <a:sym typeface="Helvetica Neue"/>
              </a:rPr>
              <a:t>In the Workforce</a:t>
            </a:r>
            <a:endParaRPr sz="4800" u="none" strike="noStrike" cap="none" dirty="0">
              <a:solidFill>
                <a:srgbClr val="9399A2"/>
              </a:solidFill>
              <a:latin typeface="Helvetica" pitchFamily="2" charset="0"/>
              <a:ea typeface="Helvetica Neue"/>
              <a:cs typeface="Helvetica Neue"/>
              <a:sym typeface="Helvetica Neue"/>
            </a:endParaRPr>
          </a:p>
        </p:txBody>
      </p:sp>
      <p:sp>
        <p:nvSpPr>
          <p:cNvPr id="1385" name="Google Shape;1385;p24"/>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389"/>
        <p:cNvGrpSpPr/>
        <p:nvPr/>
      </p:nvGrpSpPr>
      <p:grpSpPr>
        <a:xfrm>
          <a:off x="0" y="0"/>
          <a:ext cx="0" cy="0"/>
          <a:chOff x="0" y="0"/>
          <a:chExt cx="0" cy="0"/>
        </a:xfrm>
      </p:grpSpPr>
      <p:pic>
        <p:nvPicPr>
          <p:cNvPr id="1390" name="Google Shape;1390;p25" descr="Shape&#10;&#10;Description automatically generated"/>
          <p:cNvPicPr preferRelativeResize="0"/>
          <p:nvPr/>
        </p:nvPicPr>
        <p:blipFill rotWithShape="1">
          <a:blip r:embed="rId3">
            <a:alphaModFix/>
          </a:blip>
          <a:srcRect b="70980"/>
          <a:stretch/>
        </p:blipFill>
        <p:spPr>
          <a:xfrm>
            <a:off x="-18288" y="-29981"/>
            <a:ext cx="10728420" cy="13816084"/>
          </a:xfrm>
          <a:prstGeom prst="rect">
            <a:avLst/>
          </a:prstGeom>
          <a:noFill/>
          <a:ln>
            <a:noFill/>
          </a:ln>
        </p:spPr>
      </p:pic>
      <p:pic>
        <p:nvPicPr>
          <p:cNvPr id="1391" name="Google Shape;1391;p25"/>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1392" name="Google Shape;1392;p25"/>
          <p:cNvSpPr txBox="1">
            <a:spLocks noGrp="1"/>
          </p:cNvSpPr>
          <p:nvPr>
            <p:ph type="title"/>
          </p:nvPr>
        </p:nvSpPr>
        <p:spPr>
          <a:xfrm>
            <a:off x="1489456" y="2519116"/>
            <a:ext cx="7544816" cy="3125193"/>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FAFDFF"/>
              </a:buClr>
              <a:buSzPts val="8800"/>
              <a:buFont typeface="Montserrat Medium"/>
              <a:buNone/>
            </a:pPr>
            <a:r>
              <a:rPr lang="en-US" sz="8800" b="0" dirty="0">
                <a:solidFill>
                  <a:srgbClr val="FAFDFF"/>
                </a:solidFill>
                <a:latin typeface="Helvetica" pitchFamily="2" charset="0"/>
                <a:ea typeface="Helvetica Neue"/>
                <a:cs typeface="Helvetica Neue"/>
                <a:sym typeface="Helvetica Neue"/>
              </a:rPr>
              <a:t>Why do workers love </a:t>
            </a:r>
            <a:r>
              <a:rPr lang="en-US" sz="8800" b="0" dirty="0" err="1">
                <a:solidFill>
                  <a:srgbClr val="FAFDFF"/>
                </a:solidFill>
                <a:latin typeface="Helvetica" pitchFamily="2" charset="0"/>
                <a:ea typeface="Helvetica Neue"/>
                <a:cs typeface="Helvetica Neue"/>
                <a:sym typeface="Helvetica Neue"/>
              </a:rPr>
              <a:t>Vuzix</a:t>
            </a:r>
            <a:r>
              <a:rPr lang="en-US" sz="8800" b="0" dirty="0">
                <a:solidFill>
                  <a:srgbClr val="FAFDFF"/>
                </a:solidFill>
                <a:latin typeface="Helvetica" pitchFamily="2" charset="0"/>
                <a:ea typeface="Helvetica Neue"/>
                <a:cs typeface="Helvetica Neue"/>
                <a:sym typeface="Helvetica Neue"/>
              </a:rPr>
              <a:t> smart glasses?</a:t>
            </a:r>
            <a:endParaRPr sz="8800" b="0" dirty="0">
              <a:solidFill>
                <a:srgbClr val="FAFDFF"/>
              </a:solidFill>
              <a:latin typeface="Helvetica" pitchFamily="2" charset="0"/>
              <a:ea typeface="Helvetica Neue"/>
              <a:cs typeface="Helvetica Neue"/>
              <a:sym typeface="Helvetica Neue"/>
            </a:endParaRPr>
          </a:p>
        </p:txBody>
      </p:sp>
      <p:sp>
        <p:nvSpPr>
          <p:cNvPr id="1393" name="Google Shape;1393;p25"/>
          <p:cNvSpPr/>
          <p:nvPr/>
        </p:nvSpPr>
        <p:spPr>
          <a:xfrm>
            <a:off x="12496800" y="3690014"/>
            <a:ext cx="4572001"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SUPER COMFORTABLE</a:t>
            </a:r>
            <a:endParaRPr sz="3600" u="none" strike="noStrike" cap="none" dirty="0">
              <a:solidFill>
                <a:srgbClr val="212121"/>
              </a:solidFill>
              <a:latin typeface="Helvetica" pitchFamily="2" charset="0"/>
              <a:ea typeface="Montserrat"/>
              <a:cs typeface="Montserrat"/>
              <a:sym typeface="Montserrat"/>
            </a:endParaRPr>
          </a:p>
        </p:txBody>
      </p:sp>
      <p:sp>
        <p:nvSpPr>
          <p:cNvPr id="1394" name="Google Shape;1394;p25"/>
          <p:cNvSpPr/>
          <p:nvPr/>
        </p:nvSpPr>
        <p:spPr>
          <a:xfrm>
            <a:off x="18678144" y="3690014"/>
            <a:ext cx="4572001"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EXTREMELY LIGHTWEIGHT</a:t>
            </a:r>
            <a:endParaRPr sz="3600" u="none" strike="noStrike" cap="none" dirty="0">
              <a:solidFill>
                <a:srgbClr val="212121"/>
              </a:solidFill>
              <a:latin typeface="Helvetica" pitchFamily="2" charset="0"/>
              <a:ea typeface="Montserrat"/>
              <a:cs typeface="Montserrat"/>
              <a:sym typeface="Montserrat"/>
            </a:endParaRPr>
          </a:p>
        </p:txBody>
      </p:sp>
      <p:sp>
        <p:nvSpPr>
          <p:cNvPr id="1395" name="Google Shape;1395;p25"/>
          <p:cNvSpPr/>
          <p:nvPr/>
        </p:nvSpPr>
        <p:spPr>
          <a:xfrm>
            <a:off x="12496800" y="6762398"/>
            <a:ext cx="48341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EASY</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TO USE</a:t>
            </a:r>
            <a:endParaRPr sz="3600" u="none" strike="noStrike" cap="none" dirty="0">
              <a:solidFill>
                <a:srgbClr val="212121"/>
              </a:solidFill>
              <a:latin typeface="Helvetica" pitchFamily="2" charset="0"/>
              <a:ea typeface="Montserrat"/>
              <a:cs typeface="Montserrat"/>
              <a:sym typeface="Montserrat"/>
            </a:endParaRPr>
          </a:p>
        </p:txBody>
      </p:sp>
      <p:sp>
        <p:nvSpPr>
          <p:cNvPr id="1396" name="Google Shape;1396;p25"/>
          <p:cNvSpPr/>
          <p:nvPr/>
        </p:nvSpPr>
        <p:spPr>
          <a:xfrm>
            <a:off x="18403824" y="6762398"/>
            <a:ext cx="48341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LESS</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CHARGING</a:t>
            </a:r>
            <a:endParaRPr sz="3600" u="none" strike="noStrike" cap="none" dirty="0">
              <a:solidFill>
                <a:srgbClr val="212121"/>
              </a:solidFill>
              <a:latin typeface="Helvetica" pitchFamily="2" charset="0"/>
              <a:ea typeface="Montserrat"/>
              <a:cs typeface="Montserrat"/>
              <a:sym typeface="Montserrat"/>
            </a:endParaRPr>
          </a:p>
        </p:txBody>
      </p:sp>
      <p:sp>
        <p:nvSpPr>
          <p:cNvPr id="1397" name="Google Shape;1397;p25"/>
          <p:cNvSpPr/>
          <p:nvPr/>
        </p:nvSpPr>
        <p:spPr>
          <a:xfrm>
            <a:off x="12192000" y="9834782"/>
            <a:ext cx="5138928"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MAKES WORK EASIER</a:t>
            </a:r>
            <a:endParaRPr sz="3600" u="none" strike="noStrike" cap="none" dirty="0">
              <a:solidFill>
                <a:srgbClr val="212121"/>
              </a:solidFill>
              <a:latin typeface="Helvetica" pitchFamily="2" charset="0"/>
              <a:ea typeface="Montserrat"/>
              <a:cs typeface="Montserrat"/>
              <a:sym typeface="Montserrat"/>
            </a:endParaRPr>
          </a:p>
        </p:txBody>
      </p:sp>
      <p:sp>
        <p:nvSpPr>
          <p:cNvPr id="1398" name="Google Shape;1398;p25"/>
          <p:cNvSpPr/>
          <p:nvPr/>
        </p:nvSpPr>
        <p:spPr>
          <a:xfrm>
            <a:off x="18227040" y="9834782"/>
            <a:ext cx="5010912" cy="588071"/>
          </a:xfrm>
          <a:prstGeom prst="rect">
            <a:avLst/>
          </a:prstGeom>
          <a:noFill/>
          <a:ln>
            <a:noFill/>
          </a:ln>
        </p:spPr>
        <p:txBody>
          <a:bodyPr spcFirstLastPara="1" wrap="square" lIns="50800" tIns="50800" rIns="50800" bIns="50800" anchor="t" anchorCtr="0">
            <a:noAutofit/>
          </a:bodyPr>
          <a:lstStyle/>
          <a:p>
            <a:pPr marL="0" marR="0" lvl="0" indent="0" algn="ctr" rtl="0">
              <a:lnSpc>
                <a:spcPct val="120000"/>
              </a:lnSpc>
              <a:spcBef>
                <a:spcPts val="0"/>
              </a:spcBef>
              <a:spcAft>
                <a:spcPts val="0"/>
              </a:spcAft>
              <a:buClr>
                <a:srgbClr val="212121"/>
              </a:buClr>
              <a:buSzPts val="3600"/>
              <a:buFont typeface="Montserrat"/>
              <a:buNone/>
            </a:pPr>
            <a:r>
              <a:rPr lang="en-US" sz="3600" u="none" strike="noStrike" cap="none" dirty="0">
                <a:solidFill>
                  <a:srgbClr val="212121"/>
                </a:solidFill>
                <a:latin typeface="Helvetica" pitchFamily="2" charset="0"/>
                <a:ea typeface="Montserrat"/>
                <a:cs typeface="Montserrat"/>
                <a:sym typeface="Montserrat"/>
              </a:rPr>
              <a:t>MOST</a:t>
            </a:r>
            <a:br>
              <a:rPr lang="en-US" sz="3600" u="none" strike="noStrike" cap="none" dirty="0">
                <a:solidFill>
                  <a:srgbClr val="212121"/>
                </a:solidFill>
                <a:latin typeface="Helvetica" pitchFamily="2" charset="0"/>
                <a:ea typeface="Montserrat"/>
                <a:cs typeface="Montserrat"/>
                <a:sym typeface="Montserrat"/>
              </a:rPr>
            </a:br>
            <a:r>
              <a:rPr lang="en-US" sz="3600" u="none" strike="noStrike" cap="none" dirty="0">
                <a:solidFill>
                  <a:srgbClr val="212121"/>
                </a:solidFill>
                <a:latin typeface="Helvetica" pitchFamily="2" charset="0"/>
                <a:ea typeface="Montserrat"/>
                <a:cs typeface="Montserrat"/>
                <a:sym typeface="Montserrat"/>
              </a:rPr>
              <a:t>DURABLE</a:t>
            </a:r>
            <a:endParaRPr sz="3600" u="none" strike="noStrike" cap="none" dirty="0">
              <a:solidFill>
                <a:srgbClr val="212121"/>
              </a:solidFill>
              <a:latin typeface="Helvetica" pitchFamily="2" charset="0"/>
              <a:ea typeface="Montserrat"/>
              <a:cs typeface="Montserrat"/>
              <a:sym typeface="Montserrat"/>
            </a:endParaRPr>
          </a:p>
        </p:txBody>
      </p:sp>
      <p:pic>
        <p:nvPicPr>
          <p:cNvPr id="1399" name="Google Shape;1399;p25" descr="Icon&#10;&#10;Description automatically generated with low confidence"/>
          <p:cNvPicPr preferRelativeResize="0"/>
          <p:nvPr/>
        </p:nvPicPr>
        <p:blipFill rotWithShape="1">
          <a:blip r:embed="rId5">
            <a:alphaModFix amt="75000"/>
          </a:blip>
          <a:srcRect/>
          <a:stretch/>
        </p:blipFill>
        <p:spPr>
          <a:xfrm>
            <a:off x="14173817" y="2519116"/>
            <a:ext cx="1254541" cy="1152610"/>
          </a:xfrm>
          <a:prstGeom prst="rect">
            <a:avLst/>
          </a:prstGeom>
          <a:noFill/>
          <a:ln>
            <a:noFill/>
          </a:ln>
        </p:spPr>
      </p:pic>
      <p:pic>
        <p:nvPicPr>
          <p:cNvPr id="1400" name="Google Shape;1400;p25" descr="Icon&#10;&#10;Description automatically generated with low confidence"/>
          <p:cNvPicPr preferRelativeResize="0"/>
          <p:nvPr/>
        </p:nvPicPr>
        <p:blipFill rotWithShape="1">
          <a:blip r:embed="rId5">
            <a:alphaModFix amt="75000"/>
          </a:blip>
          <a:srcRect/>
          <a:stretch/>
        </p:blipFill>
        <p:spPr>
          <a:xfrm>
            <a:off x="14173817" y="5682940"/>
            <a:ext cx="1254541" cy="1152610"/>
          </a:xfrm>
          <a:prstGeom prst="rect">
            <a:avLst/>
          </a:prstGeom>
          <a:noFill/>
          <a:ln>
            <a:noFill/>
          </a:ln>
        </p:spPr>
      </p:pic>
      <p:pic>
        <p:nvPicPr>
          <p:cNvPr id="1401" name="Google Shape;1401;p25" descr="Icon&#10;&#10;Description automatically generated with low confidence"/>
          <p:cNvPicPr preferRelativeResize="0"/>
          <p:nvPr/>
        </p:nvPicPr>
        <p:blipFill rotWithShape="1">
          <a:blip r:embed="rId5">
            <a:alphaModFix amt="75000"/>
          </a:blip>
          <a:srcRect/>
          <a:stretch/>
        </p:blipFill>
        <p:spPr>
          <a:xfrm>
            <a:off x="14173817" y="8718748"/>
            <a:ext cx="1254541" cy="1152610"/>
          </a:xfrm>
          <a:prstGeom prst="rect">
            <a:avLst/>
          </a:prstGeom>
          <a:noFill/>
          <a:ln>
            <a:noFill/>
          </a:ln>
        </p:spPr>
      </p:pic>
      <p:pic>
        <p:nvPicPr>
          <p:cNvPr id="1402" name="Google Shape;1402;p25" descr="Icon&#10;&#10;Description automatically generated with low confidence"/>
          <p:cNvPicPr preferRelativeResize="0"/>
          <p:nvPr/>
        </p:nvPicPr>
        <p:blipFill rotWithShape="1">
          <a:blip r:embed="rId5">
            <a:alphaModFix amt="75000"/>
          </a:blip>
          <a:srcRect/>
          <a:stretch/>
        </p:blipFill>
        <p:spPr>
          <a:xfrm>
            <a:off x="20190569" y="2519116"/>
            <a:ext cx="1254541" cy="1152610"/>
          </a:xfrm>
          <a:prstGeom prst="rect">
            <a:avLst/>
          </a:prstGeom>
          <a:noFill/>
          <a:ln>
            <a:noFill/>
          </a:ln>
        </p:spPr>
      </p:pic>
      <p:pic>
        <p:nvPicPr>
          <p:cNvPr id="1403" name="Google Shape;1403;p25" descr="Icon&#10;&#10;Description automatically generated with low confidence"/>
          <p:cNvPicPr preferRelativeResize="0"/>
          <p:nvPr/>
        </p:nvPicPr>
        <p:blipFill rotWithShape="1">
          <a:blip r:embed="rId5">
            <a:alphaModFix amt="75000"/>
          </a:blip>
          <a:srcRect/>
          <a:stretch/>
        </p:blipFill>
        <p:spPr>
          <a:xfrm>
            <a:off x="20190569" y="5682940"/>
            <a:ext cx="1254541" cy="1152610"/>
          </a:xfrm>
          <a:prstGeom prst="rect">
            <a:avLst/>
          </a:prstGeom>
          <a:noFill/>
          <a:ln>
            <a:noFill/>
          </a:ln>
        </p:spPr>
      </p:pic>
      <p:pic>
        <p:nvPicPr>
          <p:cNvPr id="1404" name="Google Shape;1404;p25" descr="Icon&#10;&#10;Description automatically generated with low confidence"/>
          <p:cNvPicPr preferRelativeResize="0"/>
          <p:nvPr/>
        </p:nvPicPr>
        <p:blipFill rotWithShape="1">
          <a:blip r:embed="rId5">
            <a:alphaModFix amt="75000"/>
          </a:blip>
          <a:srcRect/>
          <a:stretch/>
        </p:blipFill>
        <p:spPr>
          <a:xfrm>
            <a:off x="20190569" y="8718748"/>
            <a:ext cx="1254541" cy="1152610"/>
          </a:xfrm>
          <a:prstGeom prst="rect">
            <a:avLst/>
          </a:prstGeom>
          <a:noFill/>
          <a:ln>
            <a:noFill/>
          </a:ln>
        </p:spPr>
      </p:pic>
      <p:sp>
        <p:nvSpPr>
          <p:cNvPr id="1405" name="Google Shape;1405;p25"/>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1406" name="Google Shape;1406;p25"/>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ctr" rtl="0">
              <a:lnSpc>
                <a:spcPct val="80000"/>
              </a:lnSpc>
              <a:spcBef>
                <a:spcPts val="0"/>
              </a:spcBef>
              <a:spcAft>
                <a:spcPts val="0"/>
              </a:spcAft>
              <a:buClr>
                <a:srgbClr val="FAFDFF"/>
              </a:buClr>
              <a:buSzPts val="4800"/>
              <a:buFont typeface="Montserrat Medium"/>
              <a:buNone/>
            </a:pPr>
            <a:r>
              <a:rPr lang="en-US" sz="4800" u="sng" strike="noStrike" cap="none" dirty="0">
                <a:solidFill>
                  <a:srgbClr val="FAFDFF"/>
                </a:solidFill>
                <a:latin typeface="Helvetica" pitchFamily="2" charset="0"/>
                <a:ea typeface="Montserrat Medium"/>
                <a:cs typeface="Montserrat Medium"/>
                <a:sym typeface="Montserrat Medium"/>
                <a:hlinkClick r:id="rId6">
                  <a:extLst>
                    <a:ext uri="{A12FA001-AC4F-418D-AE19-62706E023703}">
                      <ahyp:hlinkClr xmlns:ahyp="http://schemas.microsoft.com/office/drawing/2018/hyperlinkcolor" val="tx"/>
                    </a:ext>
                  </a:extLst>
                </a:hlinkClick>
              </a:rPr>
              <a:t>LinkedIn</a:t>
            </a:r>
            <a:endParaRPr sz="4800" u="none" strike="noStrike" cap="none" dirty="0">
              <a:solidFill>
                <a:srgbClr val="FAFDFF"/>
              </a:solidFill>
              <a:latin typeface="Helvetica" pitchFamily="2" charset="0"/>
              <a:ea typeface="Montserrat Medium"/>
              <a:cs typeface="Montserrat Medium"/>
              <a:sym typeface="Montserrat Medium"/>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27" descr="Shape&#10;&#10;Description automatically generated"/>
          <p:cNvPicPr preferRelativeResize="0"/>
          <p:nvPr/>
        </p:nvPicPr>
        <p:blipFill rotWithShape="1">
          <a:blip r:embed="rId3">
            <a:alphaModFix/>
          </a:blip>
          <a:srcRect b="70980"/>
          <a:stretch/>
        </p:blipFill>
        <p:spPr>
          <a:xfrm>
            <a:off x="-44970" y="-29981"/>
            <a:ext cx="24523908" cy="4035047"/>
          </a:xfrm>
          <a:prstGeom prst="rect">
            <a:avLst/>
          </a:prstGeom>
          <a:noFill/>
          <a:ln>
            <a:noFill/>
          </a:ln>
        </p:spPr>
      </p:pic>
      <p:pic>
        <p:nvPicPr>
          <p:cNvPr id="1412" name="Google Shape;1412;p27"/>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grpSp>
        <p:nvGrpSpPr>
          <p:cNvPr id="1413" name="Google Shape;1413;p27"/>
          <p:cNvGrpSpPr/>
          <p:nvPr/>
        </p:nvGrpSpPr>
        <p:grpSpPr>
          <a:xfrm>
            <a:off x="1731966" y="4669679"/>
            <a:ext cx="20920068" cy="8560401"/>
            <a:chOff x="257437" y="1119074"/>
            <a:chExt cx="8712509" cy="3565121"/>
          </a:xfrm>
        </p:grpSpPr>
        <p:pic>
          <p:nvPicPr>
            <p:cNvPr id="1414" name="Google Shape;1414;p27" descr="Welcome to URMC - Rochester, NY - University of Rochester Medical Center"/>
            <p:cNvPicPr preferRelativeResize="0"/>
            <p:nvPr/>
          </p:nvPicPr>
          <p:blipFill rotWithShape="1">
            <a:blip r:embed="rId5">
              <a:alphaModFix/>
            </a:blip>
            <a:srcRect/>
            <a:stretch/>
          </p:blipFill>
          <p:spPr>
            <a:xfrm>
              <a:off x="2694412" y="2710021"/>
              <a:ext cx="1486187" cy="404380"/>
            </a:xfrm>
            <a:prstGeom prst="rect">
              <a:avLst/>
            </a:prstGeom>
            <a:noFill/>
            <a:ln>
              <a:noFill/>
            </a:ln>
          </p:spPr>
        </p:pic>
        <p:pic>
          <p:nvPicPr>
            <p:cNvPr id="1415" name="Google Shape;1415;p27" descr="EvergreenHealth Selects Jvion to Improve Care and Outcomes"/>
            <p:cNvPicPr preferRelativeResize="0"/>
            <p:nvPr/>
          </p:nvPicPr>
          <p:blipFill rotWithShape="1">
            <a:blip r:embed="rId6">
              <a:alphaModFix/>
            </a:blip>
            <a:srcRect t="16381" b="24251"/>
            <a:stretch/>
          </p:blipFill>
          <p:spPr>
            <a:xfrm>
              <a:off x="2667851" y="1590446"/>
              <a:ext cx="1291178" cy="383272"/>
            </a:xfrm>
            <a:prstGeom prst="rect">
              <a:avLst/>
            </a:prstGeom>
            <a:noFill/>
            <a:ln>
              <a:noFill/>
            </a:ln>
          </p:spPr>
        </p:pic>
        <p:pic>
          <p:nvPicPr>
            <p:cNvPr id="1416" name="Google Shape;1416;p27" descr="New York-Presbyterian Hospital"/>
            <p:cNvPicPr preferRelativeResize="0"/>
            <p:nvPr/>
          </p:nvPicPr>
          <p:blipFill rotWithShape="1">
            <a:blip r:embed="rId7">
              <a:alphaModFix/>
            </a:blip>
            <a:srcRect t="41131" b="44282"/>
            <a:stretch/>
          </p:blipFill>
          <p:spPr>
            <a:xfrm>
              <a:off x="4941599" y="4168572"/>
              <a:ext cx="2165330" cy="315854"/>
            </a:xfrm>
            <a:prstGeom prst="rect">
              <a:avLst/>
            </a:prstGeom>
            <a:noFill/>
            <a:ln>
              <a:noFill/>
            </a:ln>
          </p:spPr>
        </p:pic>
        <p:pic>
          <p:nvPicPr>
            <p:cNvPr id="1417" name="Google Shape;1417;p27" descr="St. Luke's International Hospital - Wikipedia"/>
            <p:cNvPicPr preferRelativeResize="0"/>
            <p:nvPr/>
          </p:nvPicPr>
          <p:blipFill rotWithShape="1">
            <a:blip r:embed="rId8">
              <a:alphaModFix/>
            </a:blip>
            <a:srcRect/>
            <a:stretch/>
          </p:blipFill>
          <p:spPr>
            <a:xfrm>
              <a:off x="5785319" y="1163717"/>
              <a:ext cx="797539" cy="474725"/>
            </a:xfrm>
            <a:prstGeom prst="rect">
              <a:avLst/>
            </a:prstGeom>
            <a:noFill/>
            <a:ln>
              <a:noFill/>
            </a:ln>
          </p:spPr>
        </p:pic>
        <p:pic>
          <p:nvPicPr>
            <p:cNvPr id="1418" name="Google Shape;1418;p27" descr="Alliance | Health Smart Taiwan"/>
            <p:cNvPicPr preferRelativeResize="0"/>
            <p:nvPr/>
          </p:nvPicPr>
          <p:blipFill rotWithShape="1">
            <a:blip r:embed="rId9">
              <a:alphaModFix/>
            </a:blip>
            <a:srcRect/>
            <a:stretch/>
          </p:blipFill>
          <p:spPr>
            <a:xfrm>
              <a:off x="5695671" y="2063343"/>
              <a:ext cx="1436411" cy="430924"/>
            </a:xfrm>
            <a:prstGeom prst="rect">
              <a:avLst/>
            </a:prstGeom>
            <a:noFill/>
            <a:ln>
              <a:noFill/>
            </a:ln>
          </p:spPr>
        </p:pic>
        <p:pic>
          <p:nvPicPr>
            <p:cNvPr id="1419" name="Google Shape;1419;p27" descr="Argos Zorggroep: automated job management - Mimir"/>
            <p:cNvPicPr preferRelativeResize="0"/>
            <p:nvPr/>
          </p:nvPicPr>
          <p:blipFill rotWithShape="1">
            <a:blip r:embed="rId10">
              <a:alphaModFix/>
            </a:blip>
            <a:srcRect t="24807" b="24836"/>
            <a:stretch/>
          </p:blipFill>
          <p:spPr>
            <a:xfrm>
              <a:off x="1784029" y="4046717"/>
              <a:ext cx="1265934" cy="637478"/>
            </a:xfrm>
            <a:prstGeom prst="rect">
              <a:avLst/>
            </a:prstGeom>
            <a:noFill/>
            <a:ln>
              <a:noFill/>
            </a:ln>
          </p:spPr>
        </p:pic>
        <p:pic>
          <p:nvPicPr>
            <p:cNvPr id="1420" name="Google Shape;1420;p27" descr="Working at Centre Hospitalier d'Albi | Glassdoor"/>
            <p:cNvPicPr preferRelativeResize="0"/>
            <p:nvPr/>
          </p:nvPicPr>
          <p:blipFill rotWithShape="1">
            <a:blip r:embed="rId11">
              <a:alphaModFix/>
            </a:blip>
            <a:srcRect t="26096" b="26029"/>
            <a:stretch/>
          </p:blipFill>
          <p:spPr>
            <a:xfrm>
              <a:off x="3379587" y="3430238"/>
              <a:ext cx="761535" cy="364589"/>
            </a:xfrm>
            <a:prstGeom prst="rect">
              <a:avLst/>
            </a:prstGeom>
            <a:noFill/>
            <a:ln>
              <a:noFill/>
            </a:ln>
          </p:spPr>
        </p:pic>
        <p:pic>
          <p:nvPicPr>
            <p:cNvPr id="1421" name="Google Shape;1421;p27" descr="The things we do here make a difference out there - Newcastle University"/>
            <p:cNvPicPr preferRelativeResize="0"/>
            <p:nvPr/>
          </p:nvPicPr>
          <p:blipFill rotWithShape="1">
            <a:blip r:embed="rId12">
              <a:alphaModFix/>
            </a:blip>
            <a:srcRect/>
            <a:stretch/>
          </p:blipFill>
          <p:spPr>
            <a:xfrm>
              <a:off x="339032" y="2820485"/>
              <a:ext cx="1016906" cy="357241"/>
            </a:xfrm>
            <a:prstGeom prst="rect">
              <a:avLst/>
            </a:prstGeom>
            <a:noFill/>
            <a:ln>
              <a:noFill/>
            </a:ln>
          </p:spPr>
        </p:pic>
        <p:pic>
          <p:nvPicPr>
            <p:cNvPr id="1422" name="Google Shape;1422;p27" descr="Additional Logos – Brand Guidelines"/>
            <p:cNvPicPr preferRelativeResize="0"/>
            <p:nvPr/>
          </p:nvPicPr>
          <p:blipFill rotWithShape="1">
            <a:blip r:embed="rId13">
              <a:alphaModFix/>
            </a:blip>
            <a:srcRect l="14395" t="22364" r="14551" b="32144"/>
            <a:stretch/>
          </p:blipFill>
          <p:spPr>
            <a:xfrm>
              <a:off x="4831626" y="3462518"/>
              <a:ext cx="1206262" cy="505114"/>
            </a:xfrm>
            <a:prstGeom prst="rect">
              <a:avLst/>
            </a:prstGeom>
            <a:noFill/>
            <a:ln>
              <a:noFill/>
            </a:ln>
          </p:spPr>
        </p:pic>
        <p:pic>
          <p:nvPicPr>
            <p:cNvPr id="1423" name="Google Shape;1423;p27" descr="Sport clinic"/>
            <p:cNvPicPr preferRelativeResize="0"/>
            <p:nvPr/>
          </p:nvPicPr>
          <p:blipFill rotWithShape="1">
            <a:blip r:embed="rId14">
              <a:alphaModFix/>
            </a:blip>
            <a:srcRect/>
            <a:stretch/>
          </p:blipFill>
          <p:spPr>
            <a:xfrm>
              <a:off x="1113271" y="3430238"/>
              <a:ext cx="857402" cy="501157"/>
            </a:xfrm>
            <a:prstGeom prst="rect">
              <a:avLst/>
            </a:prstGeom>
            <a:noFill/>
            <a:ln>
              <a:noFill/>
            </a:ln>
          </p:spPr>
        </p:pic>
        <p:pic>
          <p:nvPicPr>
            <p:cNvPr id="1424" name="Google Shape;1424;p27" descr="Hopital Bernard Mevs - Home | Facebook"/>
            <p:cNvPicPr preferRelativeResize="0"/>
            <p:nvPr/>
          </p:nvPicPr>
          <p:blipFill rotWithShape="1">
            <a:blip r:embed="rId15">
              <a:alphaModFix/>
            </a:blip>
            <a:srcRect/>
            <a:stretch/>
          </p:blipFill>
          <p:spPr>
            <a:xfrm>
              <a:off x="402400" y="3439846"/>
              <a:ext cx="445085" cy="513232"/>
            </a:xfrm>
            <a:prstGeom prst="rect">
              <a:avLst/>
            </a:prstGeom>
            <a:noFill/>
            <a:ln>
              <a:noFill/>
            </a:ln>
          </p:spPr>
        </p:pic>
        <p:pic>
          <p:nvPicPr>
            <p:cNvPr id="1425" name="Google Shape;1425;p27" descr="Chakri Naruebodindra Medical Institute - Wikiwand"/>
            <p:cNvPicPr preferRelativeResize="0"/>
            <p:nvPr/>
          </p:nvPicPr>
          <p:blipFill rotWithShape="1">
            <a:blip r:embed="rId16">
              <a:alphaModFix/>
            </a:blip>
            <a:srcRect/>
            <a:stretch/>
          </p:blipFill>
          <p:spPr>
            <a:xfrm>
              <a:off x="257437" y="4151906"/>
              <a:ext cx="1418306" cy="435597"/>
            </a:xfrm>
            <a:prstGeom prst="rect">
              <a:avLst/>
            </a:prstGeom>
            <a:noFill/>
            <a:ln>
              <a:noFill/>
            </a:ln>
          </p:spPr>
        </p:pic>
        <p:pic>
          <p:nvPicPr>
            <p:cNvPr id="1426" name="Google Shape;1426;p27" descr="University of Alabama - Wikipedia"/>
            <p:cNvPicPr preferRelativeResize="0"/>
            <p:nvPr/>
          </p:nvPicPr>
          <p:blipFill rotWithShape="1">
            <a:blip r:embed="rId17">
              <a:alphaModFix/>
            </a:blip>
            <a:srcRect/>
            <a:stretch/>
          </p:blipFill>
          <p:spPr>
            <a:xfrm>
              <a:off x="1527705" y="1752736"/>
              <a:ext cx="761534" cy="747519"/>
            </a:xfrm>
            <a:prstGeom prst="rect">
              <a:avLst/>
            </a:prstGeom>
            <a:noFill/>
            <a:ln>
              <a:noFill/>
            </a:ln>
          </p:spPr>
        </p:pic>
        <p:pic>
          <p:nvPicPr>
            <p:cNvPr id="1427" name="Google Shape;1427;p27" descr="ChildrensAL (@ChildrensAL) | Twitter"/>
            <p:cNvPicPr preferRelativeResize="0"/>
            <p:nvPr/>
          </p:nvPicPr>
          <p:blipFill rotWithShape="1">
            <a:blip r:embed="rId18">
              <a:alphaModFix/>
            </a:blip>
            <a:srcRect/>
            <a:stretch/>
          </p:blipFill>
          <p:spPr>
            <a:xfrm>
              <a:off x="415171" y="1912094"/>
              <a:ext cx="606839" cy="606839"/>
            </a:xfrm>
            <a:prstGeom prst="rect">
              <a:avLst/>
            </a:prstGeom>
            <a:noFill/>
            <a:ln>
              <a:noFill/>
            </a:ln>
          </p:spPr>
        </p:pic>
        <p:pic>
          <p:nvPicPr>
            <p:cNvPr id="1428" name="Google Shape;1428;p27" descr="Brand | Cedars-Sinai"/>
            <p:cNvPicPr preferRelativeResize="0"/>
            <p:nvPr/>
          </p:nvPicPr>
          <p:blipFill rotWithShape="1">
            <a:blip r:embed="rId19">
              <a:alphaModFix/>
            </a:blip>
            <a:srcRect l="29696" r="30382"/>
            <a:stretch/>
          </p:blipFill>
          <p:spPr>
            <a:xfrm>
              <a:off x="1367300" y="1245438"/>
              <a:ext cx="953563" cy="296665"/>
            </a:xfrm>
            <a:prstGeom prst="rect">
              <a:avLst/>
            </a:prstGeom>
            <a:noFill/>
            <a:ln>
              <a:noFill/>
            </a:ln>
          </p:spPr>
        </p:pic>
        <p:pic>
          <p:nvPicPr>
            <p:cNvPr id="1429" name="Google Shape;1429;p27" descr="University of Louisville Department of Urology — School of Medicine  University of Louisville"/>
            <p:cNvPicPr preferRelativeResize="0"/>
            <p:nvPr/>
          </p:nvPicPr>
          <p:blipFill rotWithShape="1">
            <a:blip r:embed="rId20">
              <a:alphaModFix/>
            </a:blip>
            <a:srcRect/>
            <a:stretch/>
          </p:blipFill>
          <p:spPr>
            <a:xfrm>
              <a:off x="2647484" y="2145561"/>
              <a:ext cx="1071922" cy="378158"/>
            </a:xfrm>
            <a:prstGeom prst="rect">
              <a:avLst/>
            </a:prstGeom>
            <a:noFill/>
            <a:ln>
              <a:noFill/>
            </a:ln>
          </p:spPr>
        </p:pic>
        <p:pic>
          <p:nvPicPr>
            <p:cNvPr id="1430" name="Google Shape;1430;p27" descr="Harbor-UCLA Medical Center - Crunchbase Company Profile &amp; Funding"/>
            <p:cNvPicPr preferRelativeResize="0"/>
            <p:nvPr/>
          </p:nvPicPr>
          <p:blipFill rotWithShape="1">
            <a:blip r:embed="rId21">
              <a:alphaModFix/>
            </a:blip>
            <a:srcRect/>
            <a:stretch/>
          </p:blipFill>
          <p:spPr>
            <a:xfrm>
              <a:off x="6904686" y="3426865"/>
              <a:ext cx="710216" cy="710216"/>
            </a:xfrm>
            <a:prstGeom prst="rect">
              <a:avLst/>
            </a:prstGeom>
            <a:noFill/>
            <a:ln>
              <a:noFill/>
            </a:ln>
          </p:spPr>
        </p:pic>
        <p:pic>
          <p:nvPicPr>
            <p:cNvPr id="1431" name="Google Shape;1431;p27" descr="The Aga Khan University"/>
            <p:cNvPicPr preferRelativeResize="0"/>
            <p:nvPr/>
          </p:nvPicPr>
          <p:blipFill rotWithShape="1">
            <a:blip r:embed="rId22">
              <a:alphaModFix/>
            </a:blip>
            <a:srcRect l="5507" r="10123"/>
            <a:stretch/>
          </p:blipFill>
          <p:spPr>
            <a:xfrm>
              <a:off x="6493632" y="2668682"/>
              <a:ext cx="1226593" cy="628013"/>
            </a:xfrm>
            <a:prstGeom prst="rect">
              <a:avLst/>
            </a:prstGeom>
            <a:noFill/>
            <a:ln>
              <a:noFill/>
            </a:ln>
          </p:spPr>
        </p:pic>
        <p:pic>
          <p:nvPicPr>
            <p:cNvPr id="1432" name="Google Shape;1432;p27" descr="Urologist (1-Post) at Bugando Medical Centre September, 2018 | Mabumbe"/>
            <p:cNvPicPr preferRelativeResize="0"/>
            <p:nvPr/>
          </p:nvPicPr>
          <p:blipFill rotWithShape="1">
            <a:blip r:embed="rId23">
              <a:alphaModFix/>
            </a:blip>
            <a:srcRect/>
            <a:stretch/>
          </p:blipFill>
          <p:spPr>
            <a:xfrm>
              <a:off x="8089598" y="2854120"/>
              <a:ext cx="685848" cy="676744"/>
            </a:xfrm>
            <a:prstGeom prst="rect">
              <a:avLst/>
            </a:prstGeom>
            <a:noFill/>
            <a:ln>
              <a:noFill/>
            </a:ln>
          </p:spPr>
        </p:pic>
        <p:pic>
          <p:nvPicPr>
            <p:cNvPr id="1433" name="Google Shape;1433;p27" descr="Children's National Hospital - Home | Facebook"/>
            <p:cNvPicPr preferRelativeResize="0"/>
            <p:nvPr/>
          </p:nvPicPr>
          <p:blipFill rotWithShape="1">
            <a:blip r:embed="rId24">
              <a:alphaModFix/>
            </a:blip>
            <a:srcRect l="13261" t="14150" r="8730" b="14618"/>
            <a:stretch/>
          </p:blipFill>
          <p:spPr>
            <a:xfrm>
              <a:off x="5432125" y="2675196"/>
              <a:ext cx="664088" cy="606393"/>
            </a:xfrm>
            <a:prstGeom prst="rect">
              <a:avLst/>
            </a:prstGeom>
            <a:noFill/>
            <a:ln>
              <a:noFill/>
            </a:ln>
          </p:spPr>
        </p:pic>
        <p:pic>
          <p:nvPicPr>
            <p:cNvPr id="1434" name="Google Shape;1434;p27" descr="Cincinnati Children's Hospital Medical Center / Cincinnati Children's  Research Foundation"/>
            <p:cNvPicPr preferRelativeResize="0"/>
            <p:nvPr/>
          </p:nvPicPr>
          <p:blipFill rotWithShape="1">
            <a:blip r:embed="rId25">
              <a:alphaModFix/>
            </a:blip>
            <a:srcRect/>
            <a:stretch/>
          </p:blipFill>
          <p:spPr>
            <a:xfrm>
              <a:off x="7428514" y="2176129"/>
              <a:ext cx="1523944" cy="512045"/>
            </a:xfrm>
            <a:prstGeom prst="rect">
              <a:avLst/>
            </a:prstGeom>
            <a:noFill/>
            <a:ln>
              <a:noFill/>
            </a:ln>
          </p:spPr>
        </p:pic>
        <p:pic>
          <p:nvPicPr>
            <p:cNvPr id="1435" name="Google Shape;1435;p27" descr="Pôle Santé République - Elsan, Clinique privée à Clermont-Ferrand"/>
            <p:cNvPicPr preferRelativeResize="0"/>
            <p:nvPr/>
          </p:nvPicPr>
          <p:blipFill rotWithShape="1">
            <a:blip r:embed="rId26">
              <a:alphaModFix/>
            </a:blip>
            <a:srcRect t="27606" b="28138"/>
            <a:stretch/>
          </p:blipFill>
          <p:spPr>
            <a:xfrm>
              <a:off x="7833971" y="1158142"/>
              <a:ext cx="1010966" cy="447375"/>
            </a:xfrm>
            <a:prstGeom prst="rect">
              <a:avLst/>
            </a:prstGeom>
            <a:noFill/>
            <a:ln>
              <a:noFill/>
            </a:ln>
          </p:spPr>
        </p:pic>
        <p:pic>
          <p:nvPicPr>
            <p:cNvPr id="1436" name="Google Shape;1436;p27" descr="Kwaliteitsplan 2019"/>
            <p:cNvPicPr preferRelativeResize="0"/>
            <p:nvPr/>
          </p:nvPicPr>
          <p:blipFill rotWithShape="1">
            <a:blip r:embed="rId27">
              <a:alphaModFix/>
            </a:blip>
            <a:srcRect b="19120"/>
            <a:stretch/>
          </p:blipFill>
          <p:spPr>
            <a:xfrm>
              <a:off x="4458321" y="2782988"/>
              <a:ext cx="500405" cy="809455"/>
            </a:xfrm>
            <a:prstGeom prst="rect">
              <a:avLst/>
            </a:prstGeom>
            <a:noFill/>
            <a:ln>
              <a:noFill/>
            </a:ln>
          </p:spPr>
        </p:pic>
        <p:pic>
          <p:nvPicPr>
            <p:cNvPr id="1437" name="Google Shape;1437;p27" descr="Shrine Hospitals | Anah Shriners | Bangor, ME"/>
            <p:cNvPicPr preferRelativeResize="0"/>
            <p:nvPr/>
          </p:nvPicPr>
          <p:blipFill rotWithShape="1">
            <a:blip r:embed="rId28">
              <a:alphaModFix/>
            </a:blip>
            <a:srcRect b="17048"/>
            <a:stretch/>
          </p:blipFill>
          <p:spPr>
            <a:xfrm>
              <a:off x="7945422" y="3790947"/>
              <a:ext cx="899515" cy="746164"/>
            </a:xfrm>
            <a:prstGeom prst="rect">
              <a:avLst/>
            </a:prstGeom>
            <a:noFill/>
            <a:ln>
              <a:noFill/>
            </a:ln>
          </p:spPr>
        </p:pic>
        <p:pic>
          <p:nvPicPr>
            <p:cNvPr id="1438" name="Google Shape;1438;p27" descr="CataloniaConnects Mission to Boston in Medical 3D Printing &amp; Medical Devices"/>
            <p:cNvPicPr preferRelativeResize="0"/>
            <p:nvPr/>
          </p:nvPicPr>
          <p:blipFill rotWithShape="1">
            <a:blip r:embed="rId29">
              <a:alphaModFix/>
            </a:blip>
            <a:srcRect/>
            <a:stretch/>
          </p:blipFill>
          <p:spPr>
            <a:xfrm>
              <a:off x="6923674" y="1130657"/>
              <a:ext cx="594139" cy="581051"/>
            </a:xfrm>
            <a:prstGeom prst="rect">
              <a:avLst/>
            </a:prstGeom>
            <a:noFill/>
            <a:ln>
              <a:noFill/>
            </a:ln>
          </p:spPr>
        </p:pic>
        <p:pic>
          <p:nvPicPr>
            <p:cNvPr id="1439" name="Google Shape;1439;p27"/>
            <p:cNvPicPr preferRelativeResize="0"/>
            <p:nvPr/>
          </p:nvPicPr>
          <p:blipFill rotWithShape="1">
            <a:blip r:embed="rId30">
              <a:alphaModFix/>
            </a:blip>
            <a:srcRect l="3767" t="39499" r="56766" b="40104"/>
            <a:stretch/>
          </p:blipFill>
          <p:spPr>
            <a:xfrm>
              <a:off x="4572830" y="1674396"/>
              <a:ext cx="1099731" cy="319694"/>
            </a:xfrm>
            <a:prstGeom prst="rect">
              <a:avLst/>
            </a:prstGeom>
            <a:noFill/>
            <a:ln>
              <a:noFill/>
            </a:ln>
          </p:spPr>
        </p:pic>
        <p:pic>
          <p:nvPicPr>
            <p:cNvPr id="1440" name="Google Shape;1440;p27" descr="Media Tweets by HCL | Research (@HCL_research) | Twitter"/>
            <p:cNvPicPr preferRelativeResize="0"/>
            <p:nvPr/>
          </p:nvPicPr>
          <p:blipFill rotWithShape="1">
            <a:blip r:embed="rId31">
              <a:alphaModFix/>
            </a:blip>
            <a:srcRect t="22784" b="21323"/>
            <a:stretch/>
          </p:blipFill>
          <p:spPr>
            <a:xfrm>
              <a:off x="309603" y="1145455"/>
              <a:ext cx="817976" cy="457199"/>
            </a:xfrm>
            <a:prstGeom prst="rect">
              <a:avLst/>
            </a:prstGeom>
            <a:noFill/>
            <a:ln>
              <a:noFill/>
            </a:ln>
          </p:spPr>
        </p:pic>
        <p:pic>
          <p:nvPicPr>
            <p:cNvPr id="1441" name="Google Shape;1441;p27" descr="ELSAN - Clinique Sainte-Odile - Haguenau | Facebook"/>
            <p:cNvPicPr preferRelativeResize="0"/>
            <p:nvPr/>
          </p:nvPicPr>
          <p:blipFill rotWithShape="1">
            <a:blip r:embed="rId32">
              <a:alphaModFix/>
            </a:blip>
            <a:srcRect t="28690" b="38342"/>
            <a:stretch/>
          </p:blipFill>
          <p:spPr>
            <a:xfrm>
              <a:off x="3347837" y="4113806"/>
              <a:ext cx="1424174" cy="469527"/>
            </a:xfrm>
            <a:prstGeom prst="rect">
              <a:avLst/>
            </a:prstGeom>
            <a:noFill/>
            <a:ln>
              <a:noFill/>
            </a:ln>
          </p:spPr>
        </p:pic>
        <p:pic>
          <p:nvPicPr>
            <p:cNvPr id="1442" name="Google Shape;1442;p27" descr="Polyclinique Saint Privat | 领英"/>
            <p:cNvPicPr preferRelativeResize="0"/>
            <p:nvPr/>
          </p:nvPicPr>
          <p:blipFill rotWithShape="1">
            <a:blip r:embed="rId33">
              <a:alphaModFix/>
            </a:blip>
            <a:srcRect l="17181" t="10941" r="20978" b="19766"/>
            <a:stretch/>
          </p:blipFill>
          <p:spPr>
            <a:xfrm>
              <a:off x="2390747" y="3154583"/>
              <a:ext cx="671641" cy="752563"/>
            </a:xfrm>
            <a:prstGeom prst="rect">
              <a:avLst/>
            </a:prstGeom>
            <a:noFill/>
            <a:ln>
              <a:noFill/>
            </a:ln>
          </p:spPr>
        </p:pic>
        <p:pic>
          <p:nvPicPr>
            <p:cNvPr id="1443" name="Google Shape;1443;p27" descr="▷ Clinique de La Miotte Secrétariat Dr Louis - Chirurgie Urologique ▷  Belfort, Téléphone, Horaires, Adresse"/>
            <p:cNvPicPr preferRelativeResize="0"/>
            <p:nvPr/>
          </p:nvPicPr>
          <p:blipFill rotWithShape="1">
            <a:blip r:embed="rId34">
              <a:alphaModFix/>
            </a:blip>
            <a:srcRect/>
            <a:stretch/>
          </p:blipFill>
          <p:spPr>
            <a:xfrm>
              <a:off x="4208775" y="2176129"/>
              <a:ext cx="1064157" cy="404380"/>
            </a:xfrm>
            <a:prstGeom prst="rect">
              <a:avLst/>
            </a:prstGeom>
            <a:noFill/>
            <a:ln>
              <a:noFill/>
            </a:ln>
          </p:spPr>
        </p:pic>
        <p:pic>
          <p:nvPicPr>
            <p:cNvPr id="1444" name="Google Shape;1444;p27" descr="Istanbul University - Wikipedia"/>
            <p:cNvPicPr preferRelativeResize="0"/>
            <p:nvPr/>
          </p:nvPicPr>
          <p:blipFill rotWithShape="1">
            <a:blip r:embed="rId35">
              <a:alphaModFix/>
            </a:blip>
            <a:srcRect/>
            <a:stretch/>
          </p:blipFill>
          <p:spPr>
            <a:xfrm>
              <a:off x="1633660" y="2703715"/>
              <a:ext cx="590780" cy="590780"/>
            </a:xfrm>
            <a:prstGeom prst="rect">
              <a:avLst/>
            </a:prstGeom>
            <a:noFill/>
            <a:ln>
              <a:noFill/>
            </a:ln>
          </p:spPr>
        </p:pic>
        <p:pic>
          <p:nvPicPr>
            <p:cNvPr id="1445" name="Google Shape;1445;p27"/>
            <p:cNvPicPr preferRelativeResize="0"/>
            <p:nvPr/>
          </p:nvPicPr>
          <p:blipFill rotWithShape="1">
            <a:blip r:embed="rId36">
              <a:alphaModFix/>
            </a:blip>
            <a:srcRect l="1534" t="11659" r="70408" b="82768"/>
            <a:stretch/>
          </p:blipFill>
          <p:spPr>
            <a:xfrm>
              <a:off x="7027636" y="1817987"/>
              <a:ext cx="1942310" cy="217031"/>
            </a:xfrm>
            <a:prstGeom prst="rect">
              <a:avLst/>
            </a:prstGeom>
            <a:noFill/>
            <a:ln>
              <a:noFill/>
            </a:ln>
          </p:spPr>
        </p:pic>
        <p:pic>
          <p:nvPicPr>
            <p:cNvPr id="1446" name="Google Shape;1446;p27"/>
            <p:cNvPicPr preferRelativeResize="0"/>
            <p:nvPr/>
          </p:nvPicPr>
          <p:blipFill rotWithShape="1">
            <a:blip r:embed="rId37">
              <a:alphaModFix/>
            </a:blip>
            <a:srcRect l="16134" t="8812" r="55646" b="74815"/>
            <a:stretch/>
          </p:blipFill>
          <p:spPr>
            <a:xfrm>
              <a:off x="4180599" y="1128645"/>
              <a:ext cx="1213855" cy="396134"/>
            </a:xfrm>
            <a:prstGeom prst="rect">
              <a:avLst/>
            </a:prstGeom>
            <a:noFill/>
            <a:ln>
              <a:noFill/>
            </a:ln>
          </p:spPr>
        </p:pic>
        <p:pic>
          <p:nvPicPr>
            <p:cNvPr id="1447" name="Google Shape;1447;p27" descr="Thumb Image - Universiti Malaya Logo Png, Transparent Png - kindpng"/>
            <p:cNvPicPr preferRelativeResize="0"/>
            <p:nvPr/>
          </p:nvPicPr>
          <p:blipFill rotWithShape="1">
            <a:blip r:embed="rId38">
              <a:alphaModFix/>
            </a:blip>
            <a:srcRect/>
            <a:stretch/>
          </p:blipFill>
          <p:spPr>
            <a:xfrm>
              <a:off x="2667851" y="1119074"/>
              <a:ext cx="1161853" cy="416105"/>
            </a:xfrm>
            <a:prstGeom prst="rect">
              <a:avLst/>
            </a:prstGeom>
            <a:noFill/>
            <a:ln>
              <a:noFill/>
            </a:ln>
          </p:spPr>
        </p:pic>
      </p:grpSp>
      <p:sp>
        <p:nvSpPr>
          <p:cNvPr id="1448" name="Google Shape;1448;p27"/>
          <p:cNvSpPr txBox="1"/>
          <p:nvPr/>
        </p:nvSpPr>
        <p:spPr>
          <a:xfrm>
            <a:off x="7393947" y="1729232"/>
            <a:ext cx="6497700" cy="3342900"/>
          </a:xfrm>
          <a:prstGeom prst="rect">
            <a:avLst/>
          </a:prstGeom>
          <a:noFill/>
          <a:ln>
            <a:noFill/>
          </a:ln>
        </p:spPr>
        <p:txBody>
          <a:bodyPr spcFirstLastPara="1" wrap="square" lIns="0" tIns="0" rIns="0" bIns="0" anchor="t" anchorCtr="0">
            <a:normAutofit/>
          </a:bodyPr>
          <a:lstStyle/>
          <a:p>
            <a:pPr marL="0" marR="0" lvl="0" indent="0" algn="l" rtl="0">
              <a:lnSpc>
                <a:spcPct val="100000"/>
              </a:lnSpc>
              <a:spcBef>
                <a:spcPts val="0"/>
              </a:spcBef>
              <a:spcAft>
                <a:spcPts val="0"/>
              </a:spcAft>
              <a:buClr>
                <a:srgbClr val="FAFDFF"/>
              </a:buClr>
              <a:buSzPts val="4000"/>
              <a:buFont typeface="Montserrat"/>
              <a:buNone/>
            </a:pPr>
            <a:r>
              <a:rPr lang="en-US" sz="4000" u="none" strike="noStrike" cap="none" dirty="0">
                <a:solidFill>
                  <a:srgbClr val="FAFDFF"/>
                </a:solidFill>
                <a:latin typeface="Helvetica" pitchFamily="2" charset="0"/>
                <a:ea typeface="Helvetica Neue"/>
                <a:cs typeface="Helvetica Neue"/>
                <a:sym typeface="Helvetica Neue"/>
              </a:rPr>
              <a:t>The customer list keeps growing and growing.</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449" name="Google Shape;1449;p27"/>
          <p:cNvSpPr txBox="1"/>
          <p:nvPr/>
        </p:nvSpPr>
        <p:spPr>
          <a:xfrm>
            <a:off x="666145" y="1708350"/>
            <a:ext cx="72270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Healthcare</a:t>
            </a:r>
            <a:endParaRPr sz="9600" u="none" strike="noStrike" cap="none" dirty="0">
              <a:solidFill>
                <a:srgbClr val="FAFDFF"/>
              </a:solidFill>
              <a:latin typeface="Helvetica" pitchFamily="2" charset="0"/>
              <a:ea typeface="Helvetica Neue"/>
              <a:cs typeface="Helvetica Neue"/>
              <a:sym typeface="Helvetica Neue"/>
            </a:endParaRPr>
          </a:p>
        </p:txBody>
      </p:sp>
      <p:sp>
        <p:nvSpPr>
          <p:cNvPr id="1450" name="Google Shape;1450;p27"/>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Helvetica Neue"/>
                <a:cs typeface="Helvetica Neue"/>
                <a:sym typeface="Helvetica Neue"/>
              </a:rPr>
              <a:t>In the Workforce</a:t>
            </a:r>
            <a:endParaRPr sz="4800" u="none" strike="noStrike" cap="none" dirty="0">
              <a:solidFill>
                <a:srgbClr val="FAFDFF"/>
              </a:solidFill>
              <a:latin typeface="Helvetica" pitchFamily="2" charset="0"/>
              <a:ea typeface="Helvetica Neue"/>
              <a:cs typeface="Helvetica Neue"/>
              <a:sym typeface="Helvetica Neue"/>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454"/>
        <p:cNvGrpSpPr/>
        <p:nvPr/>
      </p:nvGrpSpPr>
      <p:grpSpPr>
        <a:xfrm>
          <a:off x="0" y="0"/>
          <a:ext cx="0" cy="0"/>
          <a:chOff x="0" y="0"/>
          <a:chExt cx="0" cy="0"/>
        </a:xfrm>
      </p:grpSpPr>
      <p:pic>
        <p:nvPicPr>
          <p:cNvPr id="1455" name="Google Shape;1455;p28" descr="Shape&#10;&#10;Description automatically generated"/>
          <p:cNvPicPr preferRelativeResize="0"/>
          <p:nvPr/>
        </p:nvPicPr>
        <p:blipFill rotWithShape="1">
          <a:blip r:embed="rId3">
            <a:alphaModFix/>
          </a:blip>
          <a:srcRect b="70980"/>
          <a:stretch/>
        </p:blipFill>
        <p:spPr>
          <a:xfrm>
            <a:off x="-18288" y="-29981"/>
            <a:ext cx="13478256" cy="13816084"/>
          </a:xfrm>
          <a:prstGeom prst="rect">
            <a:avLst/>
          </a:prstGeom>
          <a:noFill/>
          <a:ln>
            <a:noFill/>
          </a:ln>
        </p:spPr>
      </p:pic>
      <p:pic>
        <p:nvPicPr>
          <p:cNvPr id="1456" name="Google Shape;1456;p28"/>
          <p:cNvPicPr preferRelativeResize="0"/>
          <p:nvPr/>
        </p:nvPicPr>
        <p:blipFill rotWithShape="1">
          <a:blip r:embed="rId4">
            <a:alphaModFix/>
          </a:blip>
          <a:srcRect/>
          <a:stretch/>
        </p:blipFill>
        <p:spPr>
          <a:xfrm>
            <a:off x="7674010" y="7406813"/>
            <a:ext cx="7293702" cy="7293702"/>
          </a:xfrm>
          <a:prstGeom prst="rect">
            <a:avLst/>
          </a:prstGeom>
          <a:noFill/>
          <a:ln>
            <a:noFill/>
          </a:ln>
        </p:spPr>
      </p:pic>
      <p:pic>
        <p:nvPicPr>
          <p:cNvPr id="1457" name="Google Shape;1457;p28"/>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1458" name="Google Shape;1458;p28"/>
          <p:cNvSpPr txBox="1">
            <a:spLocks noGrp="1"/>
          </p:cNvSpPr>
          <p:nvPr>
            <p:ph type="title"/>
          </p:nvPr>
        </p:nvSpPr>
        <p:spPr>
          <a:xfrm>
            <a:off x="1324864" y="2443235"/>
            <a:ext cx="11165840" cy="3125193"/>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FAFDFF"/>
              </a:buClr>
              <a:buSzPts val="8000"/>
              <a:buFont typeface="Montserrat Medium"/>
              <a:buNone/>
            </a:pPr>
            <a:r>
              <a:rPr lang="en-US" sz="8000" b="0" dirty="0">
                <a:solidFill>
                  <a:srgbClr val="FAFDFF"/>
                </a:solidFill>
                <a:latin typeface="Helvetica" pitchFamily="2" charset="0"/>
                <a:ea typeface="Helvetica Neue"/>
                <a:cs typeface="Helvetica Neue"/>
                <a:sym typeface="Helvetica Neue"/>
              </a:rPr>
              <a:t>How will 5G play a role in augmented reality and enterprise smart glasses?</a:t>
            </a:r>
            <a:endParaRPr sz="8000" b="0" dirty="0">
              <a:solidFill>
                <a:srgbClr val="FAFDFF"/>
              </a:solidFill>
              <a:latin typeface="Helvetica" pitchFamily="2" charset="0"/>
              <a:ea typeface="Helvetica Neue"/>
              <a:cs typeface="Helvetica Neue"/>
              <a:sym typeface="Helvetica Neue"/>
            </a:endParaRPr>
          </a:p>
        </p:txBody>
      </p:sp>
      <p:sp>
        <p:nvSpPr>
          <p:cNvPr id="1459" name="Google Shape;1459;p28"/>
          <p:cNvSpPr/>
          <p:nvPr/>
        </p:nvSpPr>
        <p:spPr>
          <a:xfrm>
            <a:off x="14419072" y="2627707"/>
            <a:ext cx="8952992" cy="505365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20000"/>
              </a:lnSpc>
              <a:spcBef>
                <a:spcPts val="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Augmented Reality workforce solutions will help solve real operational challenges and drive efficiencies in field service, healthcare, retail and logistics</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20000"/>
              </a:lnSpc>
              <a:spcBef>
                <a:spcPts val="12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Verizon recently selected </a:t>
            </a:r>
            <a:r>
              <a:rPr lang="en-US" sz="2800" u="none" strike="noStrike" cap="none" dirty="0" err="1">
                <a:solidFill>
                  <a:srgbClr val="141617"/>
                </a:solidFill>
                <a:latin typeface="Helvetica" pitchFamily="2" charset="0"/>
                <a:ea typeface="Helvetica Neue"/>
                <a:cs typeface="Helvetica Neue"/>
                <a:sym typeface="Helvetica Neue"/>
              </a:rPr>
              <a:t>Vuzix</a:t>
            </a:r>
            <a:r>
              <a:rPr lang="en-US" sz="2800" u="none" strike="noStrike" cap="none" dirty="0">
                <a:solidFill>
                  <a:srgbClr val="141617"/>
                </a:solidFill>
                <a:latin typeface="Helvetica" pitchFamily="2" charset="0"/>
                <a:ea typeface="Helvetica Neue"/>
                <a:cs typeface="Helvetica Neue"/>
                <a:sym typeface="Helvetica Neue"/>
              </a:rPr>
              <a:t> Smart Glasses to support the DOD (Department of Defense) centered around 5G and Augmented Reality Smart Glasses</a:t>
            </a:r>
            <a:endParaRPr sz="1400" u="none" strike="noStrike" cap="none" dirty="0">
              <a:solidFill>
                <a:srgbClr val="000000"/>
              </a:solidFill>
              <a:latin typeface="Helvetica" pitchFamily="2" charset="0"/>
              <a:ea typeface="Helvetica Neue"/>
              <a:cs typeface="Helvetica Neue"/>
              <a:sym typeface="Helvetica Neue"/>
            </a:endParaRPr>
          </a:p>
          <a:p>
            <a:pPr marL="457200" marR="0" lvl="0" indent="-457200" algn="l" rtl="0">
              <a:lnSpc>
                <a:spcPct val="120000"/>
              </a:lnSpc>
              <a:spcBef>
                <a:spcPts val="1200"/>
              </a:spcBef>
              <a:spcAft>
                <a:spcPts val="0"/>
              </a:spcAft>
              <a:buClr>
                <a:srgbClr val="141617"/>
              </a:buClr>
              <a:buSzPts val="2800"/>
              <a:buFont typeface="Helvetica Neue"/>
              <a:buChar char="•"/>
            </a:pPr>
            <a:r>
              <a:rPr lang="en-US" sz="2800" u="none" strike="noStrike" cap="none" dirty="0">
                <a:solidFill>
                  <a:srgbClr val="141617"/>
                </a:solidFill>
                <a:latin typeface="Helvetica" pitchFamily="2" charset="0"/>
                <a:ea typeface="Helvetica Neue"/>
                <a:cs typeface="Helvetica Neue"/>
                <a:sym typeface="Helvetica Neue"/>
              </a:rPr>
              <a:t>Verizon recently selected </a:t>
            </a:r>
            <a:r>
              <a:rPr lang="en-US" sz="2800" u="none" strike="noStrike" cap="none" dirty="0" err="1">
                <a:solidFill>
                  <a:srgbClr val="141617"/>
                </a:solidFill>
                <a:latin typeface="Helvetica" pitchFamily="2" charset="0"/>
                <a:ea typeface="Helvetica Neue"/>
                <a:cs typeface="Helvetica Neue"/>
                <a:sym typeface="Helvetica Neue"/>
              </a:rPr>
              <a:t>Vuzix</a:t>
            </a:r>
            <a:r>
              <a:rPr lang="en-US" sz="2800" u="none" strike="noStrike" cap="none" dirty="0">
                <a:solidFill>
                  <a:srgbClr val="141617"/>
                </a:solidFill>
                <a:latin typeface="Helvetica" pitchFamily="2" charset="0"/>
                <a:ea typeface="Helvetica Neue"/>
                <a:cs typeface="Helvetica Neue"/>
                <a:sym typeface="Helvetica Neue"/>
              </a:rPr>
              <a:t> for its </a:t>
            </a:r>
            <a:br>
              <a:rPr lang="en-US" sz="2800" u="none" strike="noStrike" cap="none" dirty="0">
                <a:solidFill>
                  <a:srgbClr val="141617"/>
                </a:solidFill>
                <a:latin typeface="Helvetica" pitchFamily="2" charset="0"/>
                <a:ea typeface="Helvetica Neue"/>
                <a:cs typeface="Helvetica Neue"/>
                <a:sym typeface="Helvetica Neue"/>
              </a:rPr>
            </a:br>
            <a:r>
              <a:rPr lang="en-US" sz="2800" u="none" strike="noStrike" cap="none" dirty="0">
                <a:solidFill>
                  <a:srgbClr val="141617"/>
                </a:solidFill>
                <a:latin typeface="Helvetica" pitchFamily="2" charset="0"/>
                <a:ea typeface="Helvetica Neue"/>
                <a:cs typeface="Helvetica Neue"/>
                <a:sym typeface="Helvetica Neue"/>
              </a:rPr>
              <a:t>5G-enabled EMS solution and to support </a:t>
            </a:r>
            <a:endParaRPr sz="2800" u="none" strike="noStrike" cap="none" dirty="0">
              <a:solidFill>
                <a:srgbClr val="141617"/>
              </a:solidFill>
              <a:latin typeface="Helvetica" pitchFamily="2" charset="0"/>
              <a:ea typeface="Helvetica Neue"/>
              <a:cs typeface="Helvetica Neue"/>
              <a:sym typeface="Helvetica Neue"/>
            </a:endParaRPr>
          </a:p>
        </p:txBody>
      </p:sp>
      <p:sp>
        <p:nvSpPr>
          <p:cNvPr id="1460" name="Google Shape;1460;p28"/>
          <p:cNvSpPr/>
          <p:nvPr/>
        </p:nvSpPr>
        <p:spPr>
          <a:xfrm>
            <a:off x="15533637" y="7913323"/>
            <a:ext cx="6723900" cy="2854074"/>
          </a:xfrm>
          <a:prstGeom prst="rect">
            <a:avLst/>
          </a:prstGeom>
          <a:noFill/>
          <a:ln>
            <a:noFill/>
          </a:ln>
        </p:spPr>
        <p:txBody>
          <a:bodyPr spcFirstLastPara="1" wrap="square" lIns="91425" tIns="45700" rIns="91425" bIns="45700" anchor="t" anchorCtr="0">
            <a:spAutoFit/>
          </a:bodyPr>
          <a:lstStyle/>
          <a:p>
            <a:pPr marL="457200" marR="0" lvl="3" indent="-457200" algn="l" rtl="0">
              <a:lnSpc>
                <a:spcPct val="120000"/>
              </a:lnSpc>
              <a:spcBef>
                <a:spcPts val="0"/>
              </a:spcBef>
              <a:spcAft>
                <a:spcPts val="0"/>
              </a:spcAft>
              <a:buClr>
                <a:srgbClr val="141617"/>
              </a:buClr>
              <a:buSzPts val="2400"/>
              <a:buFont typeface="Helvetica Neue"/>
              <a:buChar char="•"/>
            </a:pPr>
            <a:r>
              <a:rPr lang="en-US" sz="2400" u="none" strike="noStrike" cap="none" dirty="0">
                <a:solidFill>
                  <a:srgbClr val="141617"/>
                </a:solidFill>
                <a:latin typeface="Helvetica" pitchFamily="2" charset="0"/>
                <a:ea typeface="Helvetica Neue"/>
                <a:cs typeface="Helvetica Neue"/>
                <a:sym typeface="Helvetica Neue"/>
              </a:rPr>
              <a:t>End-to-end integrated solution for EMS &amp; front-line medical professionals</a:t>
            </a:r>
            <a:endParaRPr sz="1400" u="none" strike="noStrike" cap="none" dirty="0">
              <a:solidFill>
                <a:srgbClr val="000000"/>
              </a:solidFill>
              <a:latin typeface="Helvetica" pitchFamily="2" charset="0"/>
              <a:ea typeface="Helvetica Neue"/>
              <a:cs typeface="Helvetica Neue"/>
              <a:sym typeface="Helvetica Neue"/>
            </a:endParaRPr>
          </a:p>
          <a:p>
            <a:pPr marL="457200" marR="0" lvl="1" indent="-457200" algn="l" rtl="0">
              <a:lnSpc>
                <a:spcPct val="120000"/>
              </a:lnSpc>
              <a:spcBef>
                <a:spcPts val="400"/>
              </a:spcBef>
              <a:spcAft>
                <a:spcPts val="0"/>
              </a:spcAft>
              <a:buClr>
                <a:srgbClr val="141617"/>
              </a:buClr>
              <a:buSzPts val="2400"/>
              <a:buFont typeface="Helvetica Neue"/>
              <a:buChar char="•"/>
            </a:pPr>
            <a:r>
              <a:rPr lang="en-US" sz="2400" u="none" strike="noStrike" cap="none" dirty="0">
                <a:solidFill>
                  <a:srgbClr val="141617"/>
                </a:solidFill>
                <a:latin typeface="Helvetica" pitchFamily="2" charset="0"/>
                <a:ea typeface="Helvetica Neue"/>
                <a:cs typeface="Helvetica Neue"/>
                <a:sym typeface="Helvetica Neue"/>
              </a:rPr>
              <a:t>Onsite care practitioners can receive live expert interactive medical feedback</a:t>
            </a:r>
            <a:endParaRPr sz="1400" u="none" strike="noStrike" cap="none" dirty="0">
              <a:solidFill>
                <a:srgbClr val="000000"/>
              </a:solidFill>
              <a:latin typeface="Helvetica" pitchFamily="2" charset="0"/>
              <a:ea typeface="Helvetica Neue"/>
              <a:cs typeface="Helvetica Neue"/>
              <a:sym typeface="Helvetica Neue"/>
            </a:endParaRPr>
          </a:p>
          <a:p>
            <a:pPr marL="457200" marR="0" lvl="1" indent="-457200" algn="l" rtl="0">
              <a:lnSpc>
                <a:spcPct val="120000"/>
              </a:lnSpc>
              <a:spcBef>
                <a:spcPts val="400"/>
              </a:spcBef>
              <a:spcAft>
                <a:spcPts val="0"/>
              </a:spcAft>
              <a:buClr>
                <a:srgbClr val="141617"/>
              </a:buClr>
              <a:buSzPts val="2400"/>
              <a:buFont typeface="Helvetica Neue"/>
              <a:buChar char="•"/>
            </a:pPr>
            <a:r>
              <a:rPr lang="en-US" sz="2400" u="none" strike="noStrike" cap="none" dirty="0">
                <a:solidFill>
                  <a:srgbClr val="141617"/>
                </a:solidFill>
                <a:latin typeface="Helvetica" pitchFamily="2" charset="0"/>
                <a:ea typeface="Helvetica Neue"/>
                <a:cs typeface="Helvetica Neue"/>
                <a:sym typeface="Helvetica Neue"/>
              </a:rPr>
              <a:t>Remote medical experts can see a patient's vitals without taking their eyes off the patient</a:t>
            </a:r>
            <a:endParaRPr sz="1400" u="none" strike="noStrike" cap="none" dirty="0">
              <a:solidFill>
                <a:srgbClr val="000000"/>
              </a:solidFill>
              <a:latin typeface="Helvetica" pitchFamily="2" charset="0"/>
              <a:ea typeface="Helvetica Neue"/>
              <a:cs typeface="Helvetica Neue"/>
              <a:sym typeface="Helvetica Neue"/>
            </a:endParaRPr>
          </a:p>
        </p:txBody>
      </p:sp>
      <p:pic>
        <p:nvPicPr>
          <p:cNvPr id="1461" name="Google Shape;1461;p28"/>
          <p:cNvPicPr preferRelativeResize="0"/>
          <p:nvPr/>
        </p:nvPicPr>
        <p:blipFill rotWithShape="1">
          <a:blip r:embed="rId6">
            <a:alphaModFix/>
          </a:blip>
          <a:srcRect/>
          <a:stretch/>
        </p:blipFill>
        <p:spPr>
          <a:xfrm>
            <a:off x="1489456" y="10009515"/>
            <a:ext cx="7709408" cy="1707335"/>
          </a:xfrm>
          <a:prstGeom prst="rect">
            <a:avLst/>
          </a:prstGeom>
          <a:noFill/>
          <a:ln>
            <a:noFill/>
          </a:ln>
        </p:spPr>
      </p:pic>
      <p:sp>
        <p:nvSpPr>
          <p:cNvPr id="1462" name="Google Shape;1462;p28"/>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9399A2"/>
              </a:buClr>
              <a:buSzPct val="100000"/>
              <a:buFont typeface="Montserrat Medium"/>
              <a:buNone/>
            </a:pPr>
            <a:r>
              <a:rPr lang="en-US" sz="4800" u="none" strike="noStrike" cap="none" dirty="0">
                <a:solidFill>
                  <a:srgbClr val="9399A2"/>
                </a:solidFill>
                <a:latin typeface="Helvetica" pitchFamily="2" charset="0"/>
                <a:ea typeface="Montserrat Medium"/>
                <a:cs typeface="Montserrat Medium"/>
                <a:sym typeface="Montserrat Medium"/>
              </a:rPr>
              <a:t>In the Workforce</a:t>
            </a:r>
            <a:endParaRPr sz="4800" u="none" strike="noStrike" cap="none" dirty="0">
              <a:solidFill>
                <a:srgbClr val="9399A2"/>
              </a:solidFill>
              <a:latin typeface="Helvetica" pitchFamily="2" charset="0"/>
              <a:ea typeface="Montserrat Medium"/>
              <a:cs typeface="Montserrat Medium"/>
              <a:sym typeface="Montserrat Medium"/>
            </a:endParaRPr>
          </a:p>
        </p:txBody>
      </p:sp>
      <p:sp>
        <p:nvSpPr>
          <p:cNvPr id="1463" name="Google Shape;1463;p28"/>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467"/>
        <p:cNvGrpSpPr/>
        <p:nvPr/>
      </p:nvGrpSpPr>
      <p:grpSpPr>
        <a:xfrm>
          <a:off x="0" y="0"/>
          <a:ext cx="0" cy="0"/>
          <a:chOff x="0" y="0"/>
          <a:chExt cx="0" cy="0"/>
        </a:xfrm>
      </p:grpSpPr>
      <p:pic>
        <p:nvPicPr>
          <p:cNvPr id="1468" name="Google Shape;1468;p60" descr="Shape&#10;&#10;Description automatically generated"/>
          <p:cNvPicPr preferRelativeResize="0"/>
          <p:nvPr/>
        </p:nvPicPr>
        <p:blipFill rotWithShape="1">
          <a:blip r:embed="rId3">
            <a:alphaModFix/>
          </a:blip>
          <a:srcRect/>
          <a:stretch/>
        </p:blipFill>
        <p:spPr>
          <a:xfrm>
            <a:off x="-123579" y="-75800"/>
            <a:ext cx="24523908" cy="13791800"/>
          </a:xfrm>
          <a:prstGeom prst="rect">
            <a:avLst/>
          </a:prstGeom>
          <a:noFill/>
          <a:ln>
            <a:noFill/>
          </a:ln>
        </p:spPr>
      </p:pic>
      <p:sp>
        <p:nvSpPr>
          <p:cNvPr id="1469" name="Google Shape;1469;p60"/>
          <p:cNvSpPr txBox="1">
            <a:spLocks noGrp="1"/>
          </p:cNvSpPr>
          <p:nvPr>
            <p:ph type="title"/>
          </p:nvPr>
        </p:nvSpPr>
        <p:spPr>
          <a:xfrm>
            <a:off x="1057535" y="525246"/>
            <a:ext cx="20791425" cy="1042433"/>
          </a:xfrm>
          <a:prstGeom prst="rect">
            <a:avLst/>
          </a:prstGeom>
          <a:noFill/>
          <a:ln>
            <a:noFill/>
          </a:ln>
        </p:spPr>
        <p:txBody>
          <a:bodyPr spcFirstLastPara="1" wrap="square" lIns="0" tIns="0" rIns="0" bIns="0" anchor="t" anchorCtr="0">
            <a:normAutofit fontScale="90000"/>
          </a:bodyPr>
          <a:lstStyle/>
          <a:p>
            <a:pPr marL="0" lvl="0" indent="0" algn="l" rtl="0">
              <a:lnSpc>
                <a:spcPct val="220500"/>
              </a:lnSpc>
              <a:spcBef>
                <a:spcPts val="0"/>
              </a:spcBef>
              <a:spcAft>
                <a:spcPts val="0"/>
              </a:spcAft>
              <a:buClr>
                <a:srgbClr val="FAFDFF"/>
              </a:buClr>
              <a:buSzPct val="111111"/>
              <a:buFont typeface="Montserrat SemiBold"/>
              <a:buNone/>
            </a:pPr>
            <a:r>
              <a:rPr lang="en-US" sz="4000">
                <a:solidFill>
                  <a:srgbClr val="FAFDFF"/>
                </a:solidFill>
              </a:rPr>
              <a:t>END OF PRESENTATION</a:t>
            </a:r>
            <a:endParaRPr sz="4000">
              <a:solidFill>
                <a:srgbClr val="FAFDFF"/>
              </a:solidFill>
            </a:endParaRPr>
          </a:p>
        </p:txBody>
      </p:sp>
      <p:sp>
        <p:nvSpPr>
          <p:cNvPr id="1470" name="Google Shape;1470;p60"/>
          <p:cNvSpPr/>
          <p:nvPr/>
        </p:nvSpPr>
        <p:spPr>
          <a:xfrm>
            <a:off x="2069799" y="4317413"/>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4000"/>
              <a:buFont typeface="Montserrat"/>
              <a:buNone/>
            </a:pPr>
            <a:r>
              <a:rPr lang="en-US" sz="4000" u="none" strike="noStrike" cap="none" dirty="0">
                <a:solidFill>
                  <a:srgbClr val="FAFDFF"/>
                </a:solidFill>
                <a:latin typeface="Helvetica" pitchFamily="2" charset="0"/>
                <a:ea typeface="Helvetica Neue"/>
                <a:cs typeface="Helvetica Neue"/>
                <a:sym typeface="Helvetica Neue"/>
              </a:rPr>
              <a:t>Business Development</a:t>
            </a:r>
            <a:endParaRPr sz="4000" u="none" strike="noStrike" cap="none" dirty="0">
              <a:solidFill>
                <a:srgbClr val="FAFDFF"/>
              </a:solidFill>
              <a:latin typeface="Helvetica" pitchFamily="2" charset="0"/>
              <a:ea typeface="Helvetica Neue"/>
              <a:cs typeface="Helvetica Neue"/>
              <a:sym typeface="Helvetica Neue"/>
            </a:endParaRPr>
          </a:p>
        </p:txBody>
      </p:sp>
      <p:sp>
        <p:nvSpPr>
          <p:cNvPr id="1471" name="Google Shape;1471;p60"/>
          <p:cNvSpPr txBox="1"/>
          <p:nvPr/>
        </p:nvSpPr>
        <p:spPr>
          <a:xfrm rot="-5400000">
            <a:off x="-1028334" y="6776265"/>
            <a:ext cx="5343265" cy="853000"/>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5400"/>
              <a:buFont typeface="Montserrat SemiBold"/>
              <a:buNone/>
            </a:pPr>
            <a:r>
              <a:rPr lang="en-US" sz="5400" u="none" strike="noStrike" cap="none" dirty="0">
                <a:solidFill>
                  <a:srgbClr val="FAFDFF"/>
                </a:solidFill>
                <a:latin typeface="Helvetica" pitchFamily="2" charset="0"/>
                <a:ea typeface="Helvetica Neue"/>
                <a:cs typeface="Helvetica Neue"/>
                <a:sym typeface="Helvetica Neue"/>
              </a:rPr>
              <a:t>CONTACTS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1472" name="Google Shape;1472;p60"/>
          <p:cNvSpPr/>
          <p:nvPr/>
        </p:nvSpPr>
        <p:spPr>
          <a:xfrm>
            <a:off x="14378441" y="7976899"/>
            <a:ext cx="8573034"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4000"/>
              <a:buFont typeface="Montserrat"/>
              <a:buNone/>
            </a:pPr>
            <a:r>
              <a:rPr lang="en-US" sz="4000" u="none" strike="noStrike" cap="none" dirty="0">
                <a:solidFill>
                  <a:srgbClr val="FAFDFF"/>
                </a:solidFill>
                <a:latin typeface="Helvetica" pitchFamily="2" charset="0"/>
                <a:ea typeface="Montserrat"/>
                <a:cs typeface="Montserrat"/>
                <a:sym typeface="Montserrat"/>
              </a:rPr>
              <a:t>TECHNICAL</a:t>
            </a:r>
            <a:endParaRPr sz="4000" u="none" strike="noStrike" cap="none" dirty="0">
              <a:solidFill>
                <a:srgbClr val="FAFDFF"/>
              </a:solidFill>
              <a:latin typeface="Helvetica" pitchFamily="2" charset="0"/>
              <a:ea typeface="Montserrat"/>
              <a:cs typeface="Montserrat"/>
              <a:sym typeface="Montserrat"/>
            </a:endParaRPr>
          </a:p>
        </p:txBody>
      </p:sp>
      <p:sp>
        <p:nvSpPr>
          <p:cNvPr id="1473" name="Google Shape;1473;p60"/>
          <p:cNvSpPr/>
          <p:nvPr/>
        </p:nvSpPr>
        <p:spPr>
          <a:xfrm>
            <a:off x="5938415" y="5496925"/>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2800"/>
              <a:buFont typeface="Montserrat"/>
              <a:buNone/>
            </a:pPr>
            <a:r>
              <a:rPr lang="en-US" sz="2800" u="none" strike="noStrike" cap="none" dirty="0">
                <a:solidFill>
                  <a:srgbClr val="FAFDFF"/>
                </a:solidFill>
                <a:latin typeface="Helvetica" pitchFamily="2" charset="0"/>
                <a:ea typeface="Helvetica Neue"/>
                <a:cs typeface="Helvetica Neue"/>
                <a:sym typeface="Helvetica Neue"/>
              </a:rPr>
              <a:t>MIKE HARLAS</a:t>
            </a:r>
            <a:br>
              <a:rPr lang="en-US" sz="2800" u="none" strike="noStrike" cap="none" dirty="0">
                <a:solidFill>
                  <a:srgbClr val="FAFDFF"/>
                </a:solidFill>
                <a:latin typeface="Helvetica" pitchFamily="2" charset="0"/>
                <a:ea typeface="Helvetica Neue"/>
                <a:cs typeface="Helvetica Neue"/>
                <a:sym typeface="Helvetica Neue"/>
              </a:rPr>
            </a:br>
            <a:r>
              <a:rPr lang="en-US" sz="2400" u="none" strike="noStrike" cap="none" dirty="0">
                <a:solidFill>
                  <a:srgbClr val="FAFDFF"/>
                </a:solidFill>
                <a:latin typeface="Helvetica" pitchFamily="2" charset="0"/>
                <a:ea typeface="Helvetica Neue"/>
                <a:cs typeface="Helvetica Neue"/>
                <a:sym typeface="Helvetica Neue"/>
              </a:rPr>
              <a:t>DIRECTOR OF BUSINESS DEVELOPMENT &amp; GLOBAL CHANNEL PARTNERSHIPS</a:t>
            </a:r>
            <a:endParaRPr sz="2400" u="none" strike="noStrike" cap="none" dirty="0">
              <a:solidFill>
                <a:srgbClr val="FAFDFF"/>
              </a:solidFill>
              <a:latin typeface="Helvetica" pitchFamily="2" charset="0"/>
              <a:ea typeface="Helvetica Neue"/>
              <a:cs typeface="Helvetica Neue"/>
              <a:sym typeface="Helvetica Neue"/>
            </a:endParaRPr>
          </a:p>
        </p:txBody>
      </p:sp>
      <p:sp>
        <p:nvSpPr>
          <p:cNvPr id="1474" name="Google Shape;1474;p60"/>
          <p:cNvSpPr/>
          <p:nvPr/>
        </p:nvSpPr>
        <p:spPr>
          <a:xfrm>
            <a:off x="16872470" y="9019143"/>
            <a:ext cx="6408564" cy="534715"/>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2800"/>
              <a:buFont typeface="Montserrat"/>
              <a:buNone/>
            </a:pPr>
            <a:r>
              <a:rPr lang="en-US" sz="2800" u="none" strike="noStrike" cap="none" dirty="0">
                <a:solidFill>
                  <a:srgbClr val="FAFDFF"/>
                </a:solidFill>
                <a:latin typeface="Helvetica" pitchFamily="2" charset="0"/>
                <a:ea typeface="Helvetica Neue"/>
                <a:cs typeface="Helvetica Neue"/>
                <a:sym typeface="Helvetica Neue"/>
              </a:rPr>
              <a:t>VICTOR JIMENEZ</a:t>
            </a:r>
            <a:br>
              <a:rPr lang="en-US" sz="2800" u="none" strike="noStrike" cap="none" dirty="0">
                <a:solidFill>
                  <a:srgbClr val="FAFDFF"/>
                </a:solidFill>
                <a:latin typeface="Helvetica" pitchFamily="2" charset="0"/>
                <a:ea typeface="Helvetica Neue"/>
                <a:cs typeface="Helvetica Neue"/>
                <a:sym typeface="Helvetica Neue"/>
              </a:rPr>
            </a:br>
            <a:r>
              <a:rPr lang="en-US" sz="2400" u="none" strike="noStrike" cap="none" dirty="0">
                <a:solidFill>
                  <a:srgbClr val="FAFDFF"/>
                </a:solidFill>
                <a:latin typeface="Helvetica" pitchFamily="2" charset="0"/>
                <a:ea typeface="Helvetica Neue"/>
                <a:cs typeface="Helvetica Neue"/>
                <a:sym typeface="Helvetica Neue"/>
              </a:rPr>
              <a:t>PRINCIPAL SALES ENGINEER </a:t>
            </a:r>
            <a:br>
              <a:rPr lang="en-US" sz="2400" u="none" strike="noStrike" cap="none" dirty="0">
                <a:solidFill>
                  <a:srgbClr val="FAFDFF"/>
                </a:solidFill>
                <a:latin typeface="Helvetica" pitchFamily="2" charset="0"/>
                <a:ea typeface="Helvetica Neue"/>
                <a:cs typeface="Helvetica Neue"/>
                <a:sym typeface="Helvetica Neue"/>
              </a:rPr>
            </a:br>
            <a:r>
              <a:rPr lang="en-US" sz="2400" u="none" strike="noStrike" cap="none" dirty="0">
                <a:solidFill>
                  <a:srgbClr val="FAFDFF"/>
                </a:solidFill>
                <a:latin typeface="Helvetica" pitchFamily="2" charset="0"/>
                <a:ea typeface="Helvetica Neue"/>
                <a:cs typeface="Helvetica Neue"/>
                <a:sym typeface="Helvetica Neue"/>
              </a:rPr>
              <a:t>&amp; GLOBAL SALES SUPPORT</a:t>
            </a:r>
            <a:endParaRPr sz="2400" u="none" strike="noStrike" cap="none" dirty="0">
              <a:solidFill>
                <a:srgbClr val="FAFDFF"/>
              </a:solidFill>
              <a:latin typeface="Helvetica" pitchFamily="2" charset="0"/>
              <a:ea typeface="Helvetica Neue"/>
              <a:cs typeface="Helvetica Neue"/>
              <a:sym typeface="Helvetica Neue"/>
            </a:endParaRPr>
          </a:p>
        </p:txBody>
      </p:sp>
      <p:cxnSp>
        <p:nvCxnSpPr>
          <p:cNvPr id="1475" name="Google Shape;1475;p60"/>
          <p:cNvCxnSpPr/>
          <p:nvPr/>
        </p:nvCxnSpPr>
        <p:spPr>
          <a:xfrm>
            <a:off x="1241282" y="3770512"/>
            <a:ext cx="21069603" cy="0"/>
          </a:xfrm>
          <a:prstGeom prst="straightConnector1">
            <a:avLst/>
          </a:prstGeom>
          <a:noFill/>
          <a:ln w="25400" cap="flat" cmpd="sng">
            <a:solidFill>
              <a:srgbClr val="FAFDFF"/>
            </a:solidFill>
            <a:prstDash val="solid"/>
            <a:miter lim="400000"/>
            <a:headEnd type="none" w="sm" len="sm"/>
            <a:tailEnd type="none" w="sm" len="sm"/>
          </a:ln>
        </p:spPr>
      </p:cxnSp>
      <p:sp>
        <p:nvSpPr>
          <p:cNvPr id="1476" name="Google Shape;1476;p60"/>
          <p:cNvSpPr/>
          <p:nvPr/>
        </p:nvSpPr>
        <p:spPr>
          <a:xfrm>
            <a:off x="5938415" y="7053343"/>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200"/>
              <a:buFont typeface="Montserrat Medium"/>
              <a:buNone/>
            </a:pPr>
            <a:r>
              <a:rPr lang="en-US" sz="2700" u="sng" strike="noStrike" cap="none" dirty="0">
                <a:solidFill>
                  <a:srgbClr val="FAFDFF"/>
                </a:solidFill>
                <a:latin typeface="Helvetica" pitchFamily="2" charset="0"/>
                <a:ea typeface="Helvetica Neue"/>
                <a:cs typeface="Helvetica Neue"/>
                <a:sym typeface="Helvetica Neue"/>
                <a:hlinkClick r:id="rId4">
                  <a:extLst>
                    <a:ext uri="{A12FA001-AC4F-418D-AE19-62706E023703}">
                      <ahyp:hlinkClr xmlns:ahyp="http://schemas.microsoft.com/office/drawing/2018/hyperlinkcolor" val="tx"/>
                    </a:ext>
                  </a:extLst>
                </a:hlinkClick>
              </a:rPr>
              <a:t>mike_harlas@vuzix.com</a:t>
            </a:r>
            <a:endParaRPr sz="2300" u="none" strike="noStrike" cap="none" dirty="0">
              <a:solidFill>
                <a:srgbClr val="FAFDFF"/>
              </a:solidFill>
              <a:latin typeface="Helvetica" pitchFamily="2" charset="0"/>
              <a:ea typeface="Helvetica Neue"/>
              <a:cs typeface="Helvetica Neue"/>
              <a:sym typeface="Helvetica Neue"/>
            </a:endParaRPr>
          </a:p>
        </p:txBody>
      </p:sp>
      <p:sp>
        <p:nvSpPr>
          <p:cNvPr id="1477" name="Google Shape;1477;p60"/>
          <p:cNvSpPr txBox="1"/>
          <p:nvPr/>
        </p:nvSpPr>
        <p:spPr>
          <a:xfrm>
            <a:off x="27228800" y="7926705"/>
            <a:ext cx="102657" cy="656590"/>
          </a:xfrm>
          <a:prstGeom prst="rect">
            <a:avLst/>
          </a:prstGeom>
          <a:noFill/>
          <a:ln>
            <a:noFill/>
          </a:ln>
        </p:spPr>
        <p:txBody>
          <a:bodyPr spcFirstLastPara="1" wrap="square" lIns="50800" tIns="50800" rIns="50800" bIns="50800" anchor="ctr" anchorCtr="0">
            <a:spAutoFit/>
          </a:bodyPr>
          <a:lstStyle/>
          <a:p>
            <a:pPr marL="0" marR="0" lvl="0" indent="0" algn="l" rtl="0">
              <a:lnSpc>
                <a:spcPct val="120000"/>
              </a:lnSpc>
              <a:spcBef>
                <a:spcPts val="0"/>
              </a:spcBef>
              <a:spcAft>
                <a:spcPts val="0"/>
              </a:spcAft>
              <a:buClr>
                <a:srgbClr val="009193"/>
              </a:buClr>
              <a:buSzPts val="3000"/>
              <a:buFont typeface="Helvetica Neue Light"/>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78" name="Google Shape;1478;p60"/>
          <p:cNvSpPr/>
          <p:nvPr/>
        </p:nvSpPr>
        <p:spPr>
          <a:xfrm>
            <a:off x="6433537" y="8207231"/>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4000"/>
              <a:buFont typeface="Montserrat"/>
              <a:buNone/>
            </a:pPr>
            <a:endParaRPr sz="4000" u="none" strike="noStrike" cap="none" dirty="0">
              <a:solidFill>
                <a:srgbClr val="FAFDFF"/>
              </a:solidFill>
              <a:latin typeface="Helvetica" pitchFamily="2" charset="0"/>
              <a:ea typeface="Montserrat"/>
              <a:cs typeface="Montserrat"/>
              <a:sym typeface="Montserrat"/>
            </a:endParaRPr>
          </a:p>
        </p:txBody>
      </p:sp>
      <p:sp>
        <p:nvSpPr>
          <p:cNvPr id="1479" name="Google Shape;1479;p60"/>
          <p:cNvSpPr/>
          <p:nvPr/>
        </p:nvSpPr>
        <p:spPr>
          <a:xfrm>
            <a:off x="5938415" y="8979579"/>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2800"/>
              <a:buFont typeface="Montserrat"/>
              <a:buNone/>
            </a:pPr>
            <a:r>
              <a:rPr lang="en-US" sz="2800" u="none" strike="noStrike" cap="none" dirty="0">
                <a:solidFill>
                  <a:srgbClr val="FAFDFF"/>
                </a:solidFill>
                <a:latin typeface="Helvetica" pitchFamily="2" charset="0"/>
                <a:ea typeface="Helvetica Neue"/>
                <a:cs typeface="Helvetica Neue"/>
                <a:sym typeface="Helvetica Neue"/>
              </a:rPr>
              <a:t>LATOYA JARRETT</a:t>
            </a:r>
            <a:br>
              <a:rPr lang="en-US" sz="2800" u="none" strike="noStrike" cap="none" dirty="0">
                <a:solidFill>
                  <a:srgbClr val="FAFDFF"/>
                </a:solidFill>
                <a:latin typeface="Helvetica" pitchFamily="2" charset="0"/>
                <a:ea typeface="Helvetica Neue"/>
                <a:cs typeface="Helvetica Neue"/>
                <a:sym typeface="Helvetica Neue"/>
              </a:rPr>
            </a:br>
            <a:r>
              <a:rPr lang="en-US" sz="2400" u="none" strike="noStrike" cap="none" dirty="0">
                <a:solidFill>
                  <a:srgbClr val="FAFDFF"/>
                </a:solidFill>
                <a:latin typeface="Helvetica" pitchFamily="2" charset="0"/>
                <a:ea typeface="Helvetica Neue"/>
                <a:cs typeface="Helvetica Neue"/>
                <a:sym typeface="Helvetica Neue"/>
              </a:rPr>
              <a:t>GLOBAL CHANNEL &amp; EMEAR SALES ACCOUNT MANAGER</a:t>
            </a:r>
            <a:endParaRPr sz="2400" u="none" strike="noStrike" cap="none" dirty="0">
              <a:solidFill>
                <a:srgbClr val="FAFDFF"/>
              </a:solidFill>
              <a:latin typeface="Helvetica" pitchFamily="2" charset="0"/>
              <a:ea typeface="Helvetica Neue"/>
              <a:cs typeface="Helvetica Neue"/>
              <a:sym typeface="Helvetica Neue"/>
            </a:endParaRPr>
          </a:p>
        </p:txBody>
      </p:sp>
      <p:sp>
        <p:nvSpPr>
          <p:cNvPr id="1480" name="Google Shape;1480;p60"/>
          <p:cNvSpPr/>
          <p:nvPr/>
        </p:nvSpPr>
        <p:spPr>
          <a:xfrm>
            <a:off x="5938415" y="10759719"/>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200"/>
              <a:buFont typeface="Montserrat Medium"/>
              <a:buNone/>
            </a:pPr>
            <a:r>
              <a:rPr lang="en-US" sz="2700" u="sng" strike="noStrike" cap="none" dirty="0">
                <a:solidFill>
                  <a:srgbClr val="FAFDFF"/>
                </a:solid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Toya_Jarrett@vuzix.com</a:t>
            </a:r>
            <a:endParaRPr sz="2300" u="none" strike="noStrike" cap="none" dirty="0">
              <a:solidFill>
                <a:srgbClr val="FAFDFF"/>
              </a:solidFill>
              <a:latin typeface="Helvetica" pitchFamily="2" charset="0"/>
              <a:ea typeface="Helvetica Neue"/>
              <a:cs typeface="Helvetica Neue"/>
              <a:sym typeface="Helvetica Neue"/>
            </a:endParaRPr>
          </a:p>
        </p:txBody>
      </p:sp>
      <p:sp>
        <p:nvSpPr>
          <p:cNvPr id="1481" name="Google Shape;1481;p60"/>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pic>
        <p:nvPicPr>
          <p:cNvPr id="1482" name="Google Shape;1482;p60" descr="Latoya Jarrett"/>
          <p:cNvPicPr preferRelativeResize="0"/>
          <p:nvPr/>
        </p:nvPicPr>
        <p:blipFill rotWithShape="1">
          <a:blip r:embed="rId6">
            <a:alphaModFix/>
          </a:blip>
          <a:srcRect/>
          <a:stretch/>
        </p:blipFill>
        <p:spPr>
          <a:xfrm>
            <a:off x="2423637" y="8962441"/>
            <a:ext cx="2684281" cy="2684281"/>
          </a:xfrm>
          <a:prstGeom prst="ellipse">
            <a:avLst/>
          </a:prstGeom>
          <a:noFill/>
          <a:ln>
            <a:noFill/>
          </a:ln>
        </p:spPr>
      </p:pic>
      <p:pic>
        <p:nvPicPr>
          <p:cNvPr id="1483" name="Google Shape;1483;p60" descr="A person smiling for the camera&#10;&#10;Description automatically generated with medium confidence"/>
          <p:cNvPicPr preferRelativeResize="0"/>
          <p:nvPr/>
        </p:nvPicPr>
        <p:blipFill rotWithShape="1">
          <a:blip r:embed="rId7">
            <a:alphaModFix/>
          </a:blip>
          <a:srcRect/>
          <a:stretch/>
        </p:blipFill>
        <p:spPr>
          <a:xfrm>
            <a:off x="2485875" y="5385096"/>
            <a:ext cx="2559803" cy="2559803"/>
          </a:xfrm>
          <a:prstGeom prst="ellipse">
            <a:avLst/>
          </a:prstGeom>
          <a:noFill/>
          <a:ln>
            <a:noFill/>
          </a:ln>
        </p:spPr>
      </p:pic>
      <p:pic>
        <p:nvPicPr>
          <p:cNvPr id="1484" name="Google Shape;1484;p60" descr="A person standing on a beach&#10;&#10;Description automatically generated with medium confidence"/>
          <p:cNvPicPr preferRelativeResize="0"/>
          <p:nvPr/>
        </p:nvPicPr>
        <p:blipFill rotWithShape="1">
          <a:blip r:embed="rId8">
            <a:alphaModFix/>
          </a:blip>
          <a:srcRect/>
          <a:stretch/>
        </p:blipFill>
        <p:spPr>
          <a:xfrm>
            <a:off x="14098351" y="8962439"/>
            <a:ext cx="2516547" cy="2516547"/>
          </a:xfrm>
          <a:prstGeom prst="ellipse">
            <a:avLst/>
          </a:prstGeom>
          <a:noFill/>
          <a:ln>
            <a:noFill/>
          </a:ln>
        </p:spPr>
      </p:pic>
      <p:sp>
        <p:nvSpPr>
          <p:cNvPr id="1485" name="Google Shape;1485;p60"/>
          <p:cNvSpPr/>
          <p:nvPr/>
        </p:nvSpPr>
        <p:spPr>
          <a:xfrm>
            <a:off x="16941678" y="10759719"/>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200"/>
              <a:buFont typeface="Montserrat Medium"/>
              <a:buNone/>
            </a:pPr>
            <a:r>
              <a:rPr lang="en-US" sz="2700" u="sng" strike="noStrike" cap="none" dirty="0">
                <a:solidFill>
                  <a:srgbClr val="FAFDFF"/>
                </a:solidFill>
                <a:latin typeface="Helvetica" pitchFamily="2" charset="0"/>
                <a:ea typeface="Helvetica Neue"/>
                <a:cs typeface="Helvetica Neue"/>
                <a:sym typeface="Helvetica Neue"/>
                <a:hlinkClick r:id="rId9">
                  <a:extLst>
                    <a:ext uri="{A12FA001-AC4F-418D-AE19-62706E023703}">
                      <ahyp:hlinkClr xmlns:ahyp="http://schemas.microsoft.com/office/drawing/2018/hyperlinkcolor" val="tx"/>
                    </a:ext>
                  </a:extLst>
                </a:hlinkClick>
              </a:rPr>
              <a:t>victor_jimenez@vuzix.com</a:t>
            </a:r>
            <a:endParaRPr sz="2300" u="none" strike="noStrike" cap="none" dirty="0">
              <a:solidFill>
                <a:srgbClr val="FAFDFF"/>
              </a:solidFill>
              <a:latin typeface="Helvetica" pitchFamily="2" charset="0"/>
              <a:ea typeface="Helvetica Neue"/>
              <a:cs typeface="Helvetica Neue"/>
              <a:sym typeface="Helvetica Neue"/>
            </a:endParaRPr>
          </a:p>
        </p:txBody>
      </p:sp>
      <p:sp>
        <p:nvSpPr>
          <p:cNvPr id="1486" name="Google Shape;1486;p60"/>
          <p:cNvSpPr/>
          <p:nvPr/>
        </p:nvSpPr>
        <p:spPr>
          <a:xfrm>
            <a:off x="16814221" y="5442438"/>
            <a:ext cx="6753648" cy="58807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2800"/>
              <a:buFont typeface="Montserrat"/>
              <a:buNone/>
            </a:pPr>
            <a:r>
              <a:rPr lang="en-US" sz="2800" u="none" strike="noStrike" cap="none" dirty="0">
                <a:solidFill>
                  <a:srgbClr val="FAFDFF"/>
                </a:solidFill>
                <a:latin typeface="Helvetica" pitchFamily="2" charset="0"/>
                <a:ea typeface="Helvetica Neue"/>
                <a:cs typeface="Helvetica Neue"/>
                <a:sym typeface="Helvetica Neue"/>
              </a:rPr>
              <a:t>SEBASTIAN ANJOU</a:t>
            </a:r>
            <a:br>
              <a:rPr lang="en-US" sz="2800" u="none" strike="noStrike" cap="none" dirty="0">
                <a:solidFill>
                  <a:srgbClr val="FAFDFF"/>
                </a:solidFill>
                <a:latin typeface="Helvetica" pitchFamily="2" charset="0"/>
                <a:ea typeface="Helvetica Neue"/>
                <a:cs typeface="Helvetica Neue"/>
                <a:sym typeface="Helvetica Neue"/>
              </a:rPr>
            </a:br>
            <a:r>
              <a:rPr lang="en-US" sz="2400" u="none" strike="noStrike" cap="none" dirty="0">
                <a:solidFill>
                  <a:srgbClr val="FAFDFF"/>
                </a:solidFill>
                <a:latin typeface="Helvetica" pitchFamily="2" charset="0"/>
                <a:ea typeface="Helvetica Neue"/>
                <a:cs typeface="Helvetica Neue"/>
                <a:sym typeface="Helvetica Neue"/>
              </a:rPr>
              <a:t>DIRECTOR OF BUSINESS DEVELOPMENT EMEA</a:t>
            </a:r>
            <a:endParaRPr sz="2400" u="none" strike="noStrike" cap="none" dirty="0">
              <a:solidFill>
                <a:srgbClr val="FAFDFF"/>
              </a:solidFill>
              <a:latin typeface="Helvetica" pitchFamily="2" charset="0"/>
              <a:ea typeface="Helvetica Neue"/>
              <a:cs typeface="Helvetica Neue"/>
              <a:sym typeface="Helvetica Neue"/>
            </a:endParaRPr>
          </a:p>
        </p:txBody>
      </p:sp>
      <p:pic>
        <p:nvPicPr>
          <p:cNvPr id="1487" name="Google Shape;1487;p60" descr="A person with a beard&#10;&#10;Description automatically generated with medium confidence"/>
          <p:cNvPicPr preferRelativeResize="0"/>
          <p:nvPr/>
        </p:nvPicPr>
        <p:blipFill rotWithShape="1">
          <a:blip r:embed="rId10">
            <a:alphaModFix/>
          </a:blip>
          <a:srcRect/>
          <a:stretch/>
        </p:blipFill>
        <p:spPr>
          <a:xfrm>
            <a:off x="13908920" y="4976374"/>
            <a:ext cx="2684282" cy="2684282"/>
          </a:xfrm>
          <a:prstGeom prst="ellipse">
            <a:avLst/>
          </a:prstGeom>
          <a:noFill/>
          <a:ln>
            <a:noFill/>
          </a:ln>
        </p:spPr>
      </p:pic>
      <p:sp>
        <p:nvSpPr>
          <p:cNvPr id="1488" name="Google Shape;1488;p60"/>
          <p:cNvSpPr txBox="1"/>
          <p:nvPr/>
        </p:nvSpPr>
        <p:spPr>
          <a:xfrm>
            <a:off x="1082325" y="1845473"/>
            <a:ext cx="10160100" cy="31251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SemiBold"/>
              <a:buNone/>
            </a:pPr>
            <a:r>
              <a:rPr lang="en-US" sz="9600" b="1" u="none" strike="noStrike" cap="none" dirty="0">
                <a:solidFill>
                  <a:srgbClr val="FAFDFF"/>
                </a:solidFill>
                <a:latin typeface="Helvetica" pitchFamily="2" charset="0"/>
                <a:ea typeface="Montserrat SemiBold"/>
                <a:cs typeface="Montserrat SemiBold"/>
                <a:sym typeface="Montserrat SemiBold"/>
              </a:rPr>
              <a:t>THANK YOU</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492"/>
        <p:cNvGrpSpPr/>
        <p:nvPr/>
      </p:nvGrpSpPr>
      <p:grpSpPr>
        <a:xfrm>
          <a:off x="0" y="0"/>
          <a:ext cx="0" cy="0"/>
          <a:chOff x="0" y="0"/>
          <a:chExt cx="0" cy="0"/>
        </a:xfrm>
      </p:grpSpPr>
      <p:pic>
        <p:nvPicPr>
          <p:cNvPr id="1493" name="Google Shape;1493;p30" descr="A picture containing background pattern&#10;&#10;Description automatically generated"/>
          <p:cNvPicPr preferRelativeResize="0"/>
          <p:nvPr/>
        </p:nvPicPr>
        <p:blipFill rotWithShape="1">
          <a:blip r:embed="rId3">
            <a:alphaModFix/>
          </a:blip>
          <a:srcRect/>
          <a:stretch/>
        </p:blipFill>
        <p:spPr>
          <a:xfrm>
            <a:off x="-122421" y="-107196"/>
            <a:ext cx="24506419" cy="13930390"/>
          </a:xfrm>
          <a:prstGeom prst="rect">
            <a:avLst/>
          </a:prstGeom>
          <a:noFill/>
          <a:ln>
            <a:noFill/>
          </a:ln>
        </p:spPr>
      </p:pic>
      <p:sp>
        <p:nvSpPr>
          <p:cNvPr id="1495" name="Google Shape;1495;p30"/>
          <p:cNvSpPr txBox="1">
            <a:spLocks noGrp="1"/>
          </p:cNvSpPr>
          <p:nvPr>
            <p:ph type="title"/>
          </p:nvPr>
        </p:nvSpPr>
        <p:spPr>
          <a:xfrm>
            <a:off x="1057535" y="525246"/>
            <a:ext cx="20791425" cy="1042433"/>
          </a:xfrm>
          <a:prstGeom prst="rect">
            <a:avLst/>
          </a:prstGeom>
          <a:noFill/>
          <a:ln>
            <a:noFill/>
          </a:ln>
        </p:spPr>
        <p:txBody>
          <a:bodyPr spcFirstLastPara="1" wrap="square" lIns="0" tIns="0" rIns="0" bIns="0" anchor="t" anchorCtr="0">
            <a:normAutofit fontScale="90000"/>
          </a:bodyPr>
          <a:lstStyle/>
          <a:p>
            <a:pPr marL="0" lvl="0" indent="0" algn="l" rtl="0">
              <a:lnSpc>
                <a:spcPct val="220500"/>
              </a:lnSpc>
              <a:spcBef>
                <a:spcPts val="0"/>
              </a:spcBef>
              <a:spcAft>
                <a:spcPts val="0"/>
              </a:spcAft>
              <a:buClr>
                <a:srgbClr val="FAFDFF"/>
              </a:buClr>
              <a:buSzPct val="111111"/>
              <a:buFont typeface="Montserrat SemiBold"/>
              <a:buNone/>
            </a:pPr>
            <a:r>
              <a:rPr lang="en-US" sz="4000">
                <a:solidFill>
                  <a:srgbClr val="FAFDFF"/>
                </a:solidFill>
              </a:rPr>
              <a:t>END OF PRESENTATION</a:t>
            </a:r>
            <a:endParaRPr sz="4000">
              <a:solidFill>
                <a:srgbClr val="FAFDFF"/>
              </a:solidFill>
            </a:endParaRPr>
          </a:p>
        </p:txBody>
      </p:sp>
      <p:sp>
        <p:nvSpPr>
          <p:cNvPr id="1494" name="Google Shape;1494;p30"/>
          <p:cNvSpPr txBox="1">
            <a:spLocks noGrp="1"/>
          </p:cNvSpPr>
          <p:nvPr>
            <p:ph type="sldNum" idx="12"/>
          </p:nvPr>
        </p:nvSpPr>
        <p:spPr>
          <a:xfrm>
            <a:off x="22913810" y="12310918"/>
            <a:ext cx="55891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58</a:t>
            </a:fld>
            <a:endParaRPr dirty="0">
              <a:solidFill>
                <a:srgbClr val="FAFDFF"/>
              </a:solidFill>
            </a:endParaRPr>
          </a:p>
        </p:txBody>
      </p:sp>
      <p:sp>
        <p:nvSpPr>
          <p:cNvPr id="1496" name="Google Shape;1496;p30"/>
          <p:cNvSpPr txBox="1"/>
          <p:nvPr/>
        </p:nvSpPr>
        <p:spPr>
          <a:xfrm rot="-5400000">
            <a:off x="-774942" y="10599517"/>
            <a:ext cx="5343265" cy="853000"/>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3600"/>
              <a:buFont typeface="Montserrat SemiBold"/>
              <a:buNone/>
            </a:pPr>
            <a:r>
              <a:rPr lang="en-US" sz="3800" u="none" strike="noStrike" cap="none" dirty="0">
                <a:solidFill>
                  <a:srgbClr val="FAFDFF"/>
                </a:solidFill>
                <a:latin typeface="Helvetica" pitchFamily="2" charset="0"/>
                <a:ea typeface="Helvetica Neue"/>
                <a:cs typeface="Helvetica Neue"/>
                <a:sym typeface="Helvetica Neue"/>
              </a:rPr>
              <a:t>CONTACTS</a:t>
            </a:r>
            <a:endParaRPr sz="5000" u="none" strike="noStrike" cap="none" dirty="0">
              <a:solidFill>
                <a:srgbClr val="FAFDFF"/>
              </a:solidFill>
              <a:latin typeface="Helvetica" pitchFamily="2" charset="0"/>
              <a:ea typeface="Helvetica Neue"/>
              <a:cs typeface="Helvetica Neue"/>
              <a:sym typeface="Helvetica Neue"/>
            </a:endParaRPr>
          </a:p>
        </p:txBody>
      </p:sp>
      <p:sp>
        <p:nvSpPr>
          <p:cNvPr id="1497" name="Google Shape;1497;p30"/>
          <p:cNvSpPr txBox="1"/>
          <p:nvPr/>
        </p:nvSpPr>
        <p:spPr>
          <a:xfrm>
            <a:off x="1082324" y="1845474"/>
            <a:ext cx="14995875" cy="2904326"/>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13800"/>
              <a:buFont typeface="Montserrat SemiBold"/>
              <a:buNone/>
            </a:pPr>
            <a:r>
              <a:rPr lang="en-US" sz="13800" b="1" u="none" strike="noStrike" cap="none" dirty="0">
                <a:solidFill>
                  <a:srgbClr val="FAFDFF"/>
                </a:solidFill>
                <a:latin typeface="Helvetica" pitchFamily="2" charset="0"/>
                <a:ea typeface="Montserrat SemiBold"/>
                <a:cs typeface="Montserrat SemiBold"/>
                <a:sym typeface="Montserrat SemiBold"/>
              </a:rPr>
              <a:t>THANK YOU</a:t>
            </a:r>
            <a:endParaRPr sz="1400" b="0" i="0" u="none" strike="noStrike" cap="none" dirty="0">
              <a:solidFill>
                <a:srgbClr val="000000"/>
              </a:solidFill>
              <a:latin typeface="Arial"/>
              <a:ea typeface="Arial"/>
              <a:cs typeface="Arial"/>
              <a:sym typeface="Arial"/>
            </a:endParaRPr>
          </a:p>
        </p:txBody>
      </p:sp>
      <p:cxnSp>
        <p:nvCxnSpPr>
          <p:cNvPr id="1498" name="Google Shape;1498;p30"/>
          <p:cNvCxnSpPr/>
          <p:nvPr/>
        </p:nvCxnSpPr>
        <p:spPr>
          <a:xfrm>
            <a:off x="1387125" y="7597617"/>
            <a:ext cx="21069603" cy="0"/>
          </a:xfrm>
          <a:prstGeom prst="straightConnector1">
            <a:avLst/>
          </a:prstGeom>
          <a:noFill/>
          <a:ln w="25400" cap="flat" cmpd="sng">
            <a:solidFill>
              <a:srgbClr val="FAFDFF"/>
            </a:solidFill>
            <a:prstDash val="solid"/>
            <a:miter lim="400000"/>
            <a:headEnd type="none" w="sm" len="sm"/>
            <a:tailEnd type="none" w="sm" len="sm"/>
          </a:ln>
        </p:spPr>
      </p:cxnSp>
      <p:sp>
        <p:nvSpPr>
          <p:cNvPr id="1499" name="Google Shape;1499;p30"/>
          <p:cNvSpPr/>
          <p:nvPr/>
        </p:nvSpPr>
        <p:spPr>
          <a:xfrm>
            <a:off x="3958658" y="8152354"/>
            <a:ext cx="8726530" cy="759858"/>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4400"/>
              <a:buFont typeface="Montserrat"/>
              <a:buNone/>
            </a:pPr>
            <a:r>
              <a:rPr lang="en-US" sz="4400" u="none" strike="noStrike" cap="none" dirty="0">
                <a:solidFill>
                  <a:srgbClr val="FAFDFF"/>
                </a:solidFill>
                <a:latin typeface="Helvetica" pitchFamily="2" charset="0"/>
                <a:ea typeface="Helvetica Neue"/>
                <a:cs typeface="Helvetica Neue"/>
                <a:sym typeface="Helvetica Neue"/>
              </a:rPr>
              <a:t>SALES / BD</a:t>
            </a:r>
            <a:endParaRPr sz="4400" u="none" strike="noStrike" cap="none" dirty="0">
              <a:solidFill>
                <a:srgbClr val="FAFDFF"/>
              </a:solidFill>
              <a:latin typeface="Helvetica" pitchFamily="2" charset="0"/>
              <a:ea typeface="Helvetica Neue"/>
              <a:cs typeface="Helvetica Neue"/>
              <a:sym typeface="Helvetica Neue"/>
            </a:endParaRPr>
          </a:p>
        </p:txBody>
      </p:sp>
      <p:sp>
        <p:nvSpPr>
          <p:cNvPr id="1500" name="Google Shape;1500;p30"/>
          <p:cNvSpPr/>
          <p:nvPr/>
        </p:nvSpPr>
        <p:spPr>
          <a:xfrm>
            <a:off x="12588561" y="8152354"/>
            <a:ext cx="11077500" cy="75990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4400"/>
              <a:buFont typeface="Montserrat"/>
              <a:buNone/>
            </a:pPr>
            <a:r>
              <a:rPr lang="en-US" sz="4400" u="none" strike="noStrike" cap="none" dirty="0">
                <a:solidFill>
                  <a:srgbClr val="FAFDFF"/>
                </a:solidFill>
                <a:latin typeface="Helvetica" pitchFamily="2" charset="0"/>
                <a:ea typeface="Helvetica Neue"/>
                <a:cs typeface="Helvetica Neue"/>
                <a:sym typeface="Helvetica Neue"/>
              </a:rPr>
              <a:t>TECHNICAL</a:t>
            </a:r>
            <a:endParaRPr sz="4400" u="none" strike="noStrike" cap="none" dirty="0">
              <a:solidFill>
                <a:srgbClr val="FAFDFF"/>
              </a:solidFill>
              <a:latin typeface="Helvetica" pitchFamily="2" charset="0"/>
              <a:ea typeface="Helvetica Neue"/>
              <a:cs typeface="Helvetica Neue"/>
              <a:sym typeface="Helvetica Neue"/>
            </a:endParaRPr>
          </a:p>
        </p:txBody>
      </p:sp>
      <p:sp>
        <p:nvSpPr>
          <p:cNvPr id="1501" name="Google Shape;1501;p30"/>
          <p:cNvSpPr/>
          <p:nvPr/>
        </p:nvSpPr>
        <p:spPr>
          <a:xfrm>
            <a:off x="3958658" y="9432329"/>
            <a:ext cx="8726530" cy="759858"/>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200" u="none" strike="noStrike" cap="none" dirty="0">
                <a:solidFill>
                  <a:srgbClr val="FAFDFF"/>
                </a:solidFill>
                <a:latin typeface="Helvetica" pitchFamily="2" charset="0"/>
                <a:ea typeface="Helvetica Neue"/>
                <a:cs typeface="Helvetica Neue"/>
                <a:sym typeface="Helvetica Neue"/>
              </a:rPr>
              <a:t>MIKE HARLAS</a:t>
            </a:r>
            <a:br>
              <a:rPr lang="en-US" sz="3200" u="none" strike="noStrike" cap="none" dirty="0">
                <a:solidFill>
                  <a:srgbClr val="FAFDFF"/>
                </a:solidFill>
                <a:latin typeface="Helvetica" pitchFamily="2" charset="0"/>
                <a:ea typeface="Helvetica Neue"/>
                <a:cs typeface="Helvetica Neue"/>
                <a:sym typeface="Helvetica Neue"/>
              </a:rPr>
            </a:br>
            <a:r>
              <a:rPr lang="en-US" sz="2800" u="none" strike="noStrike" cap="none" dirty="0">
                <a:solidFill>
                  <a:srgbClr val="FAFDFF"/>
                </a:solidFill>
                <a:latin typeface="Helvetica" pitchFamily="2" charset="0"/>
                <a:ea typeface="Helvetica Neue"/>
                <a:cs typeface="Helvetica Neue"/>
                <a:sym typeface="Helvetica Neue"/>
              </a:rPr>
              <a:t>DIRECTOR OF BUSINESS DEVELOPMENT</a:t>
            </a:r>
            <a:endParaRPr sz="2800" u="none" strike="noStrike" cap="none" dirty="0">
              <a:solidFill>
                <a:srgbClr val="FAFDFF"/>
              </a:solidFill>
              <a:latin typeface="Helvetica" pitchFamily="2" charset="0"/>
              <a:ea typeface="Helvetica Neue"/>
              <a:cs typeface="Helvetica Neue"/>
              <a:sym typeface="Helvetica Neue"/>
            </a:endParaRPr>
          </a:p>
        </p:txBody>
      </p:sp>
      <p:sp>
        <p:nvSpPr>
          <p:cNvPr id="1502" name="Google Shape;1502;p30"/>
          <p:cNvSpPr/>
          <p:nvPr/>
        </p:nvSpPr>
        <p:spPr>
          <a:xfrm>
            <a:off x="12588550" y="9432325"/>
            <a:ext cx="5682600" cy="69090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200" u="none" strike="noStrike" cap="none" dirty="0">
                <a:solidFill>
                  <a:srgbClr val="FAFDFF"/>
                </a:solidFill>
                <a:latin typeface="Helvetica" pitchFamily="2" charset="0"/>
                <a:ea typeface="Helvetica Neue"/>
                <a:cs typeface="Helvetica Neue"/>
                <a:sym typeface="Helvetica Neue"/>
              </a:rPr>
              <a:t>VICTOR JIMENEZ</a:t>
            </a:r>
            <a:br>
              <a:rPr lang="en-US" sz="3200" u="none" strike="noStrike" cap="none" dirty="0">
                <a:solidFill>
                  <a:srgbClr val="FAFDFF"/>
                </a:solidFill>
                <a:latin typeface="Helvetica" pitchFamily="2" charset="0"/>
                <a:ea typeface="Helvetica Neue"/>
                <a:cs typeface="Helvetica Neue"/>
                <a:sym typeface="Helvetica Neue"/>
              </a:rPr>
            </a:br>
            <a:r>
              <a:rPr lang="en-US" sz="2800" u="none" strike="noStrike" cap="none" dirty="0">
                <a:solidFill>
                  <a:srgbClr val="FAFDFF"/>
                </a:solidFill>
                <a:latin typeface="Helvetica" pitchFamily="2" charset="0"/>
                <a:ea typeface="Helvetica Neue"/>
                <a:cs typeface="Helvetica Neue"/>
                <a:sym typeface="Helvetica Neue"/>
              </a:rPr>
              <a:t>PRINCIPAL SALES ENGINEER AND GLOBAL SALES SUPPORT</a:t>
            </a:r>
            <a:endParaRPr sz="2800" u="none" strike="noStrike" cap="none" dirty="0">
              <a:solidFill>
                <a:srgbClr val="FAFDFF"/>
              </a:solidFill>
              <a:latin typeface="Helvetica" pitchFamily="2" charset="0"/>
              <a:ea typeface="Helvetica Neue"/>
              <a:cs typeface="Helvetica Neue"/>
              <a:sym typeface="Helvetica Neue"/>
            </a:endParaRPr>
          </a:p>
        </p:txBody>
      </p:sp>
      <p:sp>
        <p:nvSpPr>
          <p:cNvPr id="1503" name="Google Shape;1503;p30"/>
          <p:cNvSpPr/>
          <p:nvPr/>
        </p:nvSpPr>
        <p:spPr>
          <a:xfrm>
            <a:off x="12602155" y="11368701"/>
            <a:ext cx="8726400" cy="75990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600"/>
              <a:buFont typeface="Montserrat Medium"/>
              <a:buNone/>
            </a:pPr>
            <a:r>
              <a:rPr lang="en-US" sz="3100" u="sng" strike="noStrike" cap="none" dirty="0">
                <a:solidFill>
                  <a:srgbClr val="FAFDFF"/>
                </a:solidFill>
                <a:latin typeface="Helvetica" pitchFamily="2" charset="0"/>
                <a:ea typeface="Helvetica Neue"/>
                <a:cs typeface="Helvetica Neue"/>
                <a:sym typeface="Helvetica Neue"/>
                <a:hlinkClick r:id="rId4">
                  <a:extLst>
                    <a:ext uri="{A12FA001-AC4F-418D-AE19-62706E023703}">
                      <ahyp:hlinkClr xmlns:ahyp="http://schemas.microsoft.com/office/drawing/2018/hyperlinkcolor" val="tx"/>
                    </a:ext>
                  </a:extLst>
                </a:hlinkClick>
              </a:rPr>
              <a:t>victor_jimenez@vuzix.com</a:t>
            </a:r>
            <a:endParaRPr sz="2700" u="none" strike="noStrike" cap="none" dirty="0">
              <a:solidFill>
                <a:srgbClr val="FAFDFF"/>
              </a:solidFill>
              <a:latin typeface="Helvetica" pitchFamily="2" charset="0"/>
              <a:ea typeface="Helvetica Neue"/>
              <a:cs typeface="Helvetica Neue"/>
              <a:sym typeface="Helvetica Neue"/>
            </a:endParaRPr>
          </a:p>
        </p:txBody>
      </p:sp>
      <p:sp>
        <p:nvSpPr>
          <p:cNvPr id="1504" name="Google Shape;1504;p30"/>
          <p:cNvSpPr/>
          <p:nvPr/>
        </p:nvSpPr>
        <p:spPr>
          <a:xfrm>
            <a:off x="4024299" y="11368700"/>
            <a:ext cx="6102600" cy="759900"/>
          </a:xfrm>
          <a:prstGeom prst="rect">
            <a:avLst/>
          </a:prstGeom>
          <a:noFill/>
          <a:ln>
            <a:noFill/>
          </a:ln>
        </p:spPr>
        <p:txBody>
          <a:bodyPr spcFirstLastPara="1" wrap="square" lIns="50800" tIns="50800" rIns="50800" bIns="50800" anchor="t" anchorCtr="0">
            <a:noAutofit/>
          </a:bodyPr>
          <a:lstStyle/>
          <a:p>
            <a:pPr marL="0" marR="0" lvl="0" indent="0" algn="l" rtl="0">
              <a:lnSpc>
                <a:spcPct val="120000"/>
              </a:lnSpc>
              <a:spcBef>
                <a:spcPts val="0"/>
              </a:spcBef>
              <a:spcAft>
                <a:spcPts val="0"/>
              </a:spcAft>
              <a:buClr>
                <a:srgbClr val="FAFDFF"/>
              </a:buClr>
              <a:buSzPts val="3600"/>
              <a:buFont typeface="Montserrat Medium"/>
              <a:buNone/>
            </a:pPr>
            <a:r>
              <a:rPr lang="en-US" sz="3100" u="sng" strike="noStrike" cap="none" dirty="0">
                <a:solidFill>
                  <a:srgbClr val="FAFDFF"/>
                </a:solidFill>
                <a:latin typeface="Helvetica" pitchFamily="2" charset="0"/>
                <a:ea typeface="Helvetica Neue"/>
                <a:cs typeface="Helvetica Neue"/>
                <a:sym typeface="Helvetica Neue"/>
                <a:hlinkClick r:id="rId5">
                  <a:extLst>
                    <a:ext uri="{A12FA001-AC4F-418D-AE19-62706E023703}">
                      <ahyp:hlinkClr xmlns:ahyp="http://schemas.microsoft.com/office/drawing/2018/hyperlinkcolor" val="tx"/>
                    </a:ext>
                  </a:extLst>
                </a:hlinkClick>
              </a:rPr>
              <a:t>mike_harlas@vuzix.com</a:t>
            </a:r>
            <a:endParaRPr sz="2700" u="none" strike="noStrike" cap="none" dirty="0">
              <a:solidFill>
                <a:srgbClr val="FAFDFF"/>
              </a:solidFill>
              <a:latin typeface="Helvetica" pitchFamily="2" charset="0"/>
              <a:ea typeface="Helvetica Neue"/>
              <a:cs typeface="Helvetica Neue"/>
              <a:sym typeface="Helvetica Neue"/>
            </a:endParaRPr>
          </a:p>
        </p:txBody>
      </p:sp>
      <p:sp>
        <p:nvSpPr>
          <p:cNvPr id="1505" name="Google Shape;1505;p30"/>
          <p:cNvSpPr txBox="1"/>
          <p:nvPr/>
        </p:nvSpPr>
        <p:spPr>
          <a:xfrm>
            <a:off x="30156590" y="9020623"/>
            <a:ext cx="102656" cy="693523"/>
          </a:xfrm>
          <a:prstGeom prst="rect">
            <a:avLst/>
          </a:prstGeom>
          <a:noFill/>
          <a:ln>
            <a:noFill/>
          </a:ln>
        </p:spPr>
        <p:txBody>
          <a:bodyPr spcFirstLastPara="1" wrap="square" lIns="50800" tIns="50800" rIns="50800" bIns="50800" anchor="ctr" anchorCtr="0">
            <a:spAutoFit/>
          </a:bodyPr>
          <a:lstStyle/>
          <a:p>
            <a:pPr marL="0" marR="0" lvl="0" indent="0" algn="l" rtl="0">
              <a:lnSpc>
                <a:spcPct val="120000"/>
              </a:lnSpc>
              <a:spcBef>
                <a:spcPts val="0"/>
              </a:spcBef>
              <a:spcAft>
                <a:spcPts val="0"/>
              </a:spcAft>
              <a:buClr>
                <a:srgbClr val="009193"/>
              </a:buClr>
              <a:buSzPts val="3200"/>
              <a:buFont typeface="Helvetica Neue Light"/>
              <a:buNone/>
            </a:pPr>
            <a:endParaRPr sz="32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pic>
        <p:nvPicPr>
          <p:cNvPr id="1506" name="Google Shape;1506;p30"/>
          <p:cNvPicPr preferRelativeResize="0"/>
          <p:nvPr/>
        </p:nvPicPr>
        <p:blipFill rotWithShape="1">
          <a:blip r:embed="rId6">
            <a:alphaModFix/>
          </a:blip>
          <a:srcRect/>
          <a:stretch/>
        </p:blipFill>
        <p:spPr>
          <a:xfrm>
            <a:off x="1387125" y="6230067"/>
            <a:ext cx="4404075" cy="610784"/>
          </a:xfrm>
          <a:prstGeom prst="rect">
            <a:avLst/>
          </a:prstGeom>
          <a:noFill/>
          <a:ln>
            <a:noFill/>
          </a:ln>
        </p:spPr>
      </p:pic>
      <p:sp>
        <p:nvSpPr>
          <p:cNvPr id="1507" name="Google Shape;1507;p30"/>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6" descr="Shape&#10;&#10;Description automatically generated"/>
          <p:cNvPicPr preferRelativeResize="0"/>
          <p:nvPr/>
        </p:nvPicPr>
        <p:blipFill rotWithShape="1">
          <a:blip r:embed="rId3">
            <a:alphaModFix/>
          </a:blip>
          <a:srcRect/>
          <a:stretch/>
        </p:blipFill>
        <p:spPr>
          <a:xfrm>
            <a:off x="-69954" y="0"/>
            <a:ext cx="24523908" cy="13791800"/>
          </a:xfrm>
          <a:prstGeom prst="rect">
            <a:avLst/>
          </a:prstGeom>
          <a:noFill/>
          <a:ln>
            <a:noFill/>
          </a:ln>
        </p:spPr>
      </p:pic>
      <p:grpSp>
        <p:nvGrpSpPr>
          <p:cNvPr id="93" name="Google Shape;93;p6"/>
          <p:cNvGrpSpPr/>
          <p:nvPr/>
        </p:nvGrpSpPr>
        <p:grpSpPr>
          <a:xfrm>
            <a:off x="2701631" y="1434251"/>
            <a:ext cx="17930395" cy="11623506"/>
            <a:chOff x="0" y="1"/>
            <a:chExt cx="12675736" cy="8217133"/>
          </a:xfrm>
        </p:grpSpPr>
        <p:sp>
          <p:nvSpPr>
            <p:cNvPr id="94" name="Google Shape;94;p6"/>
            <p:cNvSpPr/>
            <p:nvPr/>
          </p:nvSpPr>
          <p:spPr>
            <a:xfrm>
              <a:off x="5428665" y="4778149"/>
              <a:ext cx="21821" cy="21820"/>
            </a:xfrm>
            <a:custGeom>
              <a:avLst/>
              <a:gdLst/>
              <a:ahLst/>
              <a:cxnLst/>
              <a:rect l="l" t="t" r="r" b="b"/>
              <a:pathLst>
                <a:path w="21600" h="21600" extrusionOk="0">
                  <a:moveTo>
                    <a:pt x="0" y="2541"/>
                  </a:moveTo>
                  <a:cubicBezTo>
                    <a:pt x="3375" y="1271"/>
                    <a:pt x="7425" y="0"/>
                    <a:pt x="10125" y="0"/>
                  </a:cubicBezTo>
                  <a:cubicBezTo>
                    <a:pt x="12825" y="0"/>
                    <a:pt x="17550" y="2541"/>
                    <a:pt x="17550" y="6988"/>
                  </a:cubicBezTo>
                  <a:cubicBezTo>
                    <a:pt x="18900" y="6988"/>
                    <a:pt x="20250" y="6988"/>
                    <a:pt x="21600" y="8259"/>
                  </a:cubicBezTo>
                  <a:cubicBezTo>
                    <a:pt x="20250" y="10800"/>
                    <a:pt x="18900" y="13341"/>
                    <a:pt x="18900" y="15882"/>
                  </a:cubicBezTo>
                  <a:cubicBezTo>
                    <a:pt x="18900" y="17153"/>
                    <a:pt x="18900" y="18424"/>
                    <a:pt x="18900" y="20329"/>
                  </a:cubicBezTo>
                  <a:cubicBezTo>
                    <a:pt x="18900" y="21600"/>
                    <a:pt x="17550" y="21600"/>
                    <a:pt x="15525" y="21600"/>
                  </a:cubicBezTo>
                  <a:cubicBezTo>
                    <a:pt x="11475" y="21600"/>
                    <a:pt x="8775" y="21600"/>
                    <a:pt x="4725" y="21600"/>
                  </a:cubicBezTo>
                  <a:cubicBezTo>
                    <a:pt x="3375" y="15882"/>
                    <a:pt x="6075" y="10800"/>
                    <a:pt x="11475" y="8259"/>
                  </a:cubicBezTo>
                  <a:cubicBezTo>
                    <a:pt x="10125" y="6988"/>
                    <a:pt x="8775" y="6988"/>
                    <a:pt x="7425" y="5082"/>
                  </a:cubicBezTo>
                  <a:cubicBezTo>
                    <a:pt x="7425" y="5082"/>
                    <a:pt x="7425" y="5082"/>
                    <a:pt x="6075" y="5082"/>
                  </a:cubicBezTo>
                  <a:cubicBezTo>
                    <a:pt x="4725" y="5082"/>
                    <a:pt x="3375" y="6988"/>
                    <a:pt x="3375" y="6988"/>
                  </a:cubicBezTo>
                  <a:cubicBezTo>
                    <a:pt x="1350" y="5082"/>
                    <a:pt x="1350" y="3812"/>
                    <a:pt x="0" y="25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95" name="Google Shape;95;p6"/>
            <p:cNvSpPr/>
            <p:nvPr/>
          </p:nvSpPr>
          <p:spPr>
            <a:xfrm>
              <a:off x="5325298" y="4419189"/>
              <a:ext cx="2419611" cy="2717882"/>
            </a:xfrm>
            <a:custGeom>
              <a:avLst/>
              <a:gdLst/>
              <a:ahLst/>
              <a:cxnLst/>
              <a:rect l="l" t="t" r="r" b="b"/>
              <a:pathLst>
                <a:path w="21512" h="21594" extrusionOk="0">
                  <a:moveTo>
                    <a:pt x="3597" y="574"/>
                  </a:moveTo>
                  <a:cubicBezTo>
                    <a:pt x="3591" y="574"/>
                    <a:pt x="3591" y="574"/>
                    <a:pt x="3586" y="574"/>
                  </a:cubicBezTo>
                  <a:cubicBezTo>
                    <a:pt x="3586" y="549"/>
                    <a:pt x="3597" y="559"/>
                    <a:pt x="3597" y="574"/>
                  </a:cubicBezTo>
                  <a:close/>
                  <a:moveTo>
                    <a:pt x="3481" y="800"/>
                  </a:moveTo>
                  <a:cubicBezTo>
                    <a:pt x="3195" y="1006"/>
                    <a:pt x="2882" y="1178"/>
                    <a:pt x="2547" y="1326"/>
                  </a:cubicBezTo>
                  <a:cubicBezTo>
                    <a:pt x="2514" y="1365"/>
                    <a:pt x="2525" y="1439"/>
                    <a:pt x="2569" y="1468"/>
                  </a:cubicBezTo>
                  <a:cubicBezTo>
                    <a:pt x="2431" y="1601"/>
                    <a:pt x="2338" y="1788"/>
                    <a:pt x="2316" y="1975"/>
                  </a:cubicBezTo>
                  <a:cubicBezTo>
                    <a:pt x="2376" y="1975"/>
                    <a:pt x="2442" y="2004"/>
                    <a:pt x="2464" y="2058"/>
                  </a:cubicBezTo>
                  <a:cubicBezTo>
                    <a:pt x="2338" y="2107"/>
                    <a:pt x="2349" y="2265"/>
                    <a:pt x="2365" y="2387"/>
                  </a:cubicBezTo>
                  <a:cubicBezTo>
                    <a:pt x="2376" y="2510"/>
                    <a:pt x="2261" y="2672"/>
                    <a:pt x="2134" y="2614"/>
                  </a:cubicBezTo>
                  <a:cubicBezTo>
                    <a:pt x="1969" y="2800"/>
                    <a:pt x="1777" y="2953"/>
                    <a:pt x="1557" y="3085"/>
                  </a:cubicBezTo>
                  <a:cubicBezTo>
                    <a:pt x="1463" y="3085"/>
                    <a:pt x="1370" y="3076"/>
                    <a:pt x="1265" y="3076"/>
                  </a:cubicBezTo>
                  <a:cubicBezTo>
                    <a:pt x="1265" y="3169"/>
                    <a:pt x="1254" y="3252"/>
                    <a:pt x="1254" y="3346"/>
                  </a:cubicBezTo>
                  <a:cubicBezTo>
                    <a:pt x="1106" y="3459"/>
                    <a:pt x="957" y="3582"/>
                    <a:pt x="803" y="3695"/>
                  </a:cubicBezTo>
                  <a:cubicBezTo>
                    <a:pt x="803" y="3818"/>
                    <a:pt x="792" y="3936"/>
                    <a:pt x="748" y="4049"/>
                  </a:cubicBezTo>
                  <a:cubicBezTo>
                    <a:pt x="699" y="4167"/>
                    <a:pt x="583" y="4250"/>
                    <a:pt x="446" y="4265"/>
                  </a:cubicBezTo>
                  <a:cubicBezTo>
                    <a:pt x="457" y="4294"/>
                    <a:pt x="484" y="4314"/>
                    <a:pt x="495" y="4343"/>
                  </a:cubicBezTo>
                  <a:cubicBezTo>
                    <a:pt x="193" y="4457"/>
                    <a:pt x="308" y="4963"/>
                    <a:pt x="0" y="5046"/>
                  </a:cubicBezTo>
                  <a:cubicBezTo>
                    <a:pt x="22" y="5149"/>
                    <a:pt x="44" y="5263"/>
                    <a:pt x="77" y="5366"/>
                  </a:cubicBezTo>
                  <a:cubicBezTo>
                    <a:pt x="160" y="5356"/>
                    <a:pt x="242" y="5366"/>
                    <a:pt x="319" y="5395"/>
                  </a:cubicBezTo>
                  <a:cubicBezTo>
                    <a:pt x="413" y="5420"/>
                    <a:pt x="385" y="5552"/>
                    <a:pt x="319" y="5611"/>
                  </a:cubicBezTo>
                  <a:cubicBezTo>
                    <a:pt x="248" y="5675"/>
                    <a:pt x="171" y="5769"/>
                    <a:pt x="215" y="5842"/>
                  </a:cubicBezTo>
                  <a:cubicBezTo>
                    <a:pt x="242" y="5872"/>
                    <a:pt x="275" y="5892"/>
                    <a:pt x="308" y="5911"/>
                  </a:cubicBezTo>
                  <a:cubicBezTo>
                    <a:pt x="446" y="6044"/>
                    <a:pt x="253" y="6324"/>
                    <a:pt x="424" y="6437"/>
                  </a:cubicBezTo>
                  <a:cubicBezTo>
                    <a:pt x="308" y="6511"/>
                    <a:pt x="264" y="6644"/>
                    <a:pt x="297" y="6757"/>
                  </a:cubicBezTo>
                  <a:cubicBezTo>
                    <a:pt x="226" y="6776"/>
                    <a:pt x="160" y="6820"/>
                    <a:pt x="127" y="6879"/>
                  </a:cubicBezTo>
                  <a:cubicBezTo>
                    <a:pt x="-60" y="7150"/>
                    <a:pt x="297" y="7499"/>
                    <a:pt x="193" y="7799"/>
                  </a:cubicBezTo>
                  <a:cubicBezTo>
                    <a:pt x="308" y="7853"/>
                    <a:pt x="424" y="7892"/>
                    <a:pt x="528" y="7941"/>
                  </a:cubicBezTo>
                  <a:lnTo>
                    <a:pt x="886" y="8265"/>
                  </a:lnTo>
                  <a:cubicBezTo>
                    <a:pt x="1095" y="8457"/>
                    <a:pt x="1326" y="8688"/>
                    <a:pt x="1315" y="8953"/>
                  </a:cubicBezTo>
                  <a:cubicBezTo>
                    <a:pt x="1579" y="9111"/>
                    <a:pt x="1832" y="9273"/>
                    <a:pt x="2096" y="9430"/>
                  </a:cubicBezTo>
                  <a:cubicBezTo>
                    <a:pt x="2283" y="9543"/>
                    <a:pt x="2453" y="9646"/>
                    <a:pt x="2629" y="9769"/>
                  </a:cubicBezTo>
                  <a:cubicBezTo>
                    <a:pt x="2788" y="9892"/>
                    <a:pt x="2975" y="10025"/>
                    <a:pt x="3184" y="10015"/>
                  </a:cubicBezTo>
                  <a:cubicBezTo>
                    <a:pt x="3217" y="9892"/>
                    <a:pt x="3426" y="9956"/>
                    <a:pt x="3564" y="9931"/>
                  </a:cubicBezTo>
                  <a:cubicBezTo>
                    <a:pt x="3641" y="9922"/>
                    <a:pt x="3701" y="9882"/>
                    <a:pt x="3767" y="9838"/>
                  </a:cubicBezTo>
                  <a:cubicBezTo>
                    <a:pt x="4070" y="9686"/>
                    <a:pt x="4488" y="9735"/>
                    <a:pt x="4730" y="9956"/>
                  </a:cubicBezTo>
                  <a:cubicBezTo>
                    <a:pt x="4944" y="9779"/>
                    <a:pt x="5214" y="9583"/>
                    <a:pt x="5499" y="9622"/>
                  </a:cubicBezTo>
                  <a:cubicBezTo>
                    <a:pt x="5549" y="9479"/>
                    <a:pt x="5791" y="9519"/>
                    <a:pt x="5950" y="9499"/>
                  </a:cubicBezTo>
                  <a:cubicBezTo>
                    <a:pt x="6099" y="9479"/>
                    <a:pt x="6236" y="9376"/>
                    <a:pt x="6390" y="9366"/>
                  </a:cubicBezTo>
                  <a:cubicBezTo>
                    <a:pt x="6528" y="9366"/>
                    <a:pt x="6654" y="9450"/>
                    <a:pt x="6792" y="9460"/>
                  </a:cubicBezTo>
                  <a:cubicBezTo>
                    <a:pt x="6863" y="9460"/>
                    <a:pt x="6940" y="9450"/>
                    <a:pt x="7012" y="9469"/>
                  </a:cubicBezTo>
                  <a:cubicBezTo>
                    <a:pt x="7105" y="9499"/>
                    <a:pt x="7160" y="9583"/>
                    <a:pt x="7182" y="9676"/>
                  </a:cubicBezTo>
                  <a:cubicBezTo>
                    <a:pt x="7210" y="9750"/>
                    <a:pt x="7210" y="9838"/>
                    <a:pt x="7254" y="9902"/>
                  </a:cubicBezTo>
                  <a:cubicBezTo>
                    <a:pt x="7298" y="9966"/>
                    <a:pt x="7424" y="10005"/>
                    <a:pt x="7474" y="9941"/>
                  </a:cubicBezTo>
                  <a:cubicBezTo>
                    <a:pt x="7507" y="9912"/>
                    <a:pt x="7578" y="9882"/>
                    <a:pt x="7611" y="9853"/>
                  </a:cubicBezTo>
                  <a:cubicBezTo>
                    <a:pt x="7633" y="9872"/>
                    <a:pt x="7655" y="9902"/>
                    <a:pt x="7683" y="9922"/>
                  </a:cubicBezTo>
                  <a:cubicBezTo>
                    <a:pt x="7694" y="9872"/>
                    <a:pt x="7787" y="9892"/>
                    <a:pt x="7820" y="9922"/>
                  </a:cubicBezTo>
                  <a:cubicBezTo>
                    <a:pt x="7864" y="9956"/>
                    <a:pt x="7903" y="10005"/>
                    <a:pt x="7958" y="9995"/>
                  </a:cubicBezTo>
                  <a:cubicBezTo>
                    <a:pt x="8062" y="10005"/>
                    <a:pt x="8166" y="10005"/>
                    <a:pt x="8271" y="10015"/>
                  </a:cubicBezTo>
                  <a:cubicBezTo>
                    <a:pt x="8441" y="10172"/>
                    <a:pt x="8546" y="10398"/>
                    <a:pt x="8535" y="10615"/>
                  </a:cubicBezTo>
                  <a:cubicBezTo>
                    <a:pt x="8397" y="10674"/>
                    <a:pt x="8386" y="10880"/>
                    <a:pt x="8513" y="10954"/>
                  </a:cubicBezTo>
                  <a:cubicBezTo>
                    <a:pt x="8359" y="11047"/>
                    <a:pt x="8304" y="11224"/>
                    <a:pt x="8260" y="11386"/>
                  </a:cubicBezTo>
                  <a:cubicBezTo>
                    <a:pt x="8243" y="11416"/>
                    <a:pt x="8232" y="11460"/>
                    <a:pt x="8243" y="11489"/>
                  </a:cubicBezTo>
                  <a:cubicBezTo>
                    <a:pt x="8243" y="11553"/>
                    <a:pt x="8304" y="11612"/>
                    <a:pt x="8337" y="11666"/>
                  </a:cubicBezTo>
                  <a:cubicBezTo>
                    <a:pt x="8375" y="11725"/>
                    <a:pt x="8408" y="11799"/>
                    <a:pt x="8359" y="11853"/>
                  </a:cubicBezTo>
                  <a:cubicBezTo>
                    <a:pt x="8408" y="11838"/>
                    <a:pt x="8452" y="11863"/>
                    <a:pt x="8485" y="11892"/>
                  </a:cubicBezTo>
                  <a:cubicBezTo>
                    <a:pt x="8557" y="11956"/>
                    <a:pt x="8617" y="12035"/>
                    <a:pt x="8650" y="12128"/>
                  </a:cubicBezTo>
                  <a:cubicBezTo>
                    <a:pt x="8733" y="12138"/>
                    <a:pt x="8788" y="12222"/>
                    <a:pt x="8799" y="12305"/>
                  </a:cubicBezTo>
                  <a:cubicBezTo>
                    <a:pt x="8810" y="12379"/>
                    <a:pt x="8810" y="12467"/>
                    <a:pt x="8870" y="12531"/>
                  </a:cubicBezTo>
                  <a:cubicBezTo>
                    <a:pt x="8914" y="12522"/>
                    <a:pt x="8964" y="12522"/>
                    <a:pt x="9002" y="12512"/>
                  </a:cubicBezTo>
                  <a:cubicBezTo>
                    <a:pt x="9129" y="12635"/>
                    <a:pt x="9266" y="12787"/>
                    <a:pt x="9244" y="12954"/>
                  </a:cubicBezTo>
                  <a:cubicBezTo>
                    <a:pt x="9288" y="12954"/>
                    <a:pt x="9316" y="12993"/>
                    <a:pt x="9316" y="13028"/>
                  </a:cubicBezTo>
                  <a:cubicBezTo>
                    <a:pt x="9316" y="13067"/>
                    <a:pt x="9288" y="13097"/>
                    <a:pt x="9266" y="13131"/>
                  </a:cubicBezTo>
                  <a:cubicBezTo>
                    <a:pt x="9338" y="13106"/>
                    <a:pt x="9415" y="13180"/>
                    <a:pt x="9404" y="13244"/>
                  </a:cubicBezTo>
                  <a:cubicBezTo>
                    <a:pt x="9404" y="13264"/>
                    <a:pt x="9393" y="13283"/>
                    <a:pt x="9393" y="13303"/>
                  </a:cubicBezTo>
                  <a:cubicBezTo>
                    <a:pt x="9393" y="13337"/>
                    <a:pt x="9431" y="13357"/>
                    <a:pt x="9453" y="13377"/>
                  </a:cubicBezTo>
                  <a:cubicBezTo>
                    <a:pt x="9569" y="13480"/>
                    <a:pt x="9646" y="13613"/>
                    <a:pt x="9684" y="13760"/>
                  </a:cubicBezTo>
                  <a:cubicBezTo>
                    <a:pt x="9624" y="13760"/>
                    <a:pt x="9569" y="13750"/>
                    <a:pt x="9508" y="13750"/>
                  </a:cubicBezTo>
                  <a:cubicBezTo>
                    <a:pt x="9519" y="13893"/>
                    <a:pt x="9602" y="14025"/>
                    <a:pt x="9717" y="14129"/>
                  </a:cubicBezTo>
                  <a:cubicBezTo>
                    <a:pt x="9646" y="14138"/>
                    <a:pt x="9624" y="14232"/>
                    <a:pt x="9673" y="14286"/>
                  </a:cubicBezTo>
                  <a:cubicBezTo>
                    <a:pt x="9717" y="14335"/>
                    <a:pt x="9789" y="14365"/>
                    <a:pt x="9822" y="14428"/>
                  </a:cubicBezTo>
                  <a:cubicBezTo>
                    <a:pt x="9761" y="14502"/>
                    <a:pt x="9750" y="14615"/>
                    <a:pt x="9811" y="14699"/>
                  </a:cubicBezTo>
                  <a:cubicBezTo>
                    <a:pt x="9728" y="14748"/>
                    <a:pt x="9646" y="14812"/>
                    <a:pt x="9569" y="14861"/>
                  </a:cubicBezTo>
                  <a:cubicBezTo>
                    <a:pt x="9530" y="14881"/>
                    <a:pt x="9497" y="14915"/>
                    <a:pt x="9486" y="14954"/>
                  </a:cubicBezTo>
                  <a:cubicBezTo>
                    <a:pt x="9475" y="14994"/>
                    <a:pt x="9508" y="15048"/>
                    <a:pt x="9558" y="15038"/>
                  </a:cubicBezTo>
                  <a:cubicBezTo>
                    <a:pt x="9415" y="15131"/>
                    <a:pt x="9277" y="15303"/>
                    <a:pt x="9277" y="15460"/>
                  </a:cubicBezTo>
                  <a:cubicBezTo>
                    <a:pt x="9277" y="15500"/>
                    <a:pt x="9288" y="15544"/>
                    <a:pt x="9266" y="15574"/>
                  </a:cubicBezTo>
                  <a:cubicBezTo>
                    <a:pt x="9244" y="15603"/>
                    <a:pt x="9211" y="15613"/>
                    <a:pt x="9184" y="15632"/>
                  </a:cubicBezTo>
                  <a:cubicBezTo>
                    <a:pt x="9129" y="15687"/>
                    <a:pt x="9107" y="15770"/>
                    <a:pt x="9096" y="15839"/>
                  </a:cubicBezTo>
                  <a:cubicBezTo>
                    <a:pt x="9068" y="15996"/>
                    <a:pt x="9068" y="16149"/>
                    <a:pt x="9107" y="16306"/>
                  </a:cubicBezTo>
                  <a:cubicBezTo>
                    <a:pt x="9162" y="16542"/>
                    <a:pt x="9316" y="16748"/>
                    <a:pt x="9464" y="16955"/>
                  </a:cubicBezTo>
                  <a:cubicBezTo>
                    <a:pt x="9486" y="16994"/>
                    <a:pt x="9519" y="17038"/>
                    <a:pt x="9569" y="17058"/>
                  </a:cubicBezTo>
                  <a:cubicBezTo>
                    <a:pt x="9706" y="17284"/>
                    <a:pt x="9833" y="17520"/>
                    <a:pt x="9970" y="17746"/>
                  </a:cubicBezTo>
                  <a:cubicBezTo>
                    <a:pt x="10003" y="17800"/>
                    <a:pt x="10031" y="17849"/>
                    <a:pt x="10031" y="17913"/>
                  </a:cubicBezTo>
                  <a:cubicBezTo>
                    <a:pt x="10031" y="17977"/>
                    <a:pt x="9981" y="18016"/>
                    <a:pt x="9970" y="18080"/>
                  </a:cubicBezTo>
                  <a:cubicBezTo>
                    <a:pt x="9937" y="18193"/>
                    <a:pt x="9992" y="18306"/>
                    <a:pt x="10042" y="18419"/>
                  </a:cubicBezTo>
                  <a:cubicBezTo>
                    <a:pt x="10053" y="18449"/>
                    <a:pt x="10064" y="18468"/>
                    <a:pt x="10075" y="18503"/>
                  </a:cubicBezTo>
                  <a:cubicBezTo>
                    <a:pt x="10157" y="18665"/>
                    <a:pt x="10234" y="18852"/>
                    <a:pt x="10190" y="19029"/>
                  </a:cubicBezTo>
                  <a:cubicBezTo>
                    <a:pt x="10179" y="19068"/>
                    <a:pt x="10157" y="19107"/>
                    <a:pt x="10157" y="19151"/>
                  </a:cubicBezTo>
                  <a:cubicBezTo>
                    <a:pt x="10168" y="19294"/>
                    <a:pt x="10421" y="19387"/>
                    <a:pt x="10350" y="19510"/>
                  </a:cubicBezTo>
                  <a:cubicBezTo>
                    <a:pt x="10504" y="19667"/>
                    <a:pt x="10652" y="19830"/>
                    <a:pt x="10800" y="19987"/>
                  </a:cubicBezTo>
                  <a:cubicBezTo>
                    <a:pt x="10822" y="20016"/>
                    <a:pt x="10850" y="20036"/>
                    <a:pt x="10861" y="20066"/>
                  </a:cubicBezTo>
                  <a:cubicBezTo>
                    <a:pt x="10894" y="20159"/>
                    <a:pt x="10811" y="20262"/>
                    <a:pt x="10872" y="20336"/>
                  </a:cubicBezTo>
                  <a:cubicBezTo>
                    <a:pt x="10916" y="20400"/>
                    <a:pt x="11020" y="20410"/>
                    <a:pt x="11075" y="20469"/>
                  </a:cubicBezTo>
                  <a:cubicBezTo>
                    <a:pt x="11147" y="20542"/>
                    <a:pt x="11092" y="20655"/>
                    <a:pt x="11114" y="20749"/>
                  </a:cubicBezTo>
                  <a:cubicBezTo>
                    <a:pt x="11136" y="20822"/>
                    <a:pt x="11196" y="20876"/>
                    <a:pt x="11218" y="20935"/>
                  </a:cubicBezTo>
                  <a:cubicBezTo>
                    <a:pt x="11246" y="20999"/>
                    <a:pt x="11169" y="21098"/>
                    <a:pt x="11103" y="21068"/>
                  </a:cubicBezTo>
                  <a:cubicBezTo>
                    <a:pt x="11042" y="21181"/>
                    <a:pt x="11075" y="21314"/>
                    <a:pt x="11169" y="21417"/>
                  </a:cubicBezTo>
                  <a:cubicBezTo>
                    <a:pt x="11262" y="21510"/>
                    <a:pt x="11389" y="21574"/>
                    <a:pt x="11526" y="21594"/>
                  </a:cubicBezTo>
                  <a:cubicBezTo>
                    <a:pt x="11757" y="21574"/>
                    <a:pt x="11988" y="21574"/>
                    <a:pt x="12219" y="21594"/>
                  </a:cubicBezTo>
                  <a:cubicBezTo>
                    <a:pt x="12230" y="21555"/>
                    <a:pt x="12241" y="21520"/>
                    <a:pt x="12252" y="21481"/>
                  </a:cubicBezTo>
                  <a:cubicBezTo>
                    <a:pt x="12219" y="21471"/>
                    <a:pt x="12186" y="21471"/>
                    <a:pt x="12153" y="21461"/>
                  </a:cubicBezTo>
                  <a:cubicBezTo>
                    <a:pt x="12126" y="21427"/>
                    <a:pt x="12126" y="21378"/>
                    <a:pt x="12153" y="21348"/>
                  </a:cubicBezTo>
                  <a:cubicBezTo>
                    <a:pt x="12208" y="21358"/>
                    <a:pt x="12269" y="21338"/>
                    <a:pt x="12302" y="21294"/>
                  </a:cubicBezTo>
                  <a:cubicBezTo>
                    <a:pt x="12522" y="21451"/>
                    <a:pt x="12808" y="21530"/>
                    <a:pt x="13099" y="21520"/>
                  </a:cubicBezTo>
                  <a:cubicBezTo>
                    <a:pt x="13132" y="21427"/>
                    <a:pt x="13281" y="21427"/>
                    <a:pt x="13396" y="21427"/>
                  </a:cubicBezTo>
                  <a:cubicBezTo>
                    <a:pt x="13522" y="21427"/>
                    <a:pt x="13660" y="21388"/>
                    <a:pt x="13764" y="21324"/>
                  </a:cubicBezTo>
                  <a:cubicBezTo>
                    <a:pt x="13940" y="21220"/>
                    <a:pt x="14100" y="21048"/>
                    <a:pt x="14298" y="21098"/>
                  </a:cubicBezTo>
                  <a:cubicBezTo>
                    <a:pt x="14298" y="20994"/>
                    <a:pt x="14364" y="20901"/>
                    <a:pt x="14457" y="20822"/>
                  </a:cubicBezTo>
                  <a:lnTo>
                    <a:pt x="14622" y="20675"/>
                  </a:lnTo>
                  <a:cubicBezTo>
                    <a:pt x="14749" y="20562"/>
                    <a:pt x="14875" y="20449"/>
                    <a:pt x="15013" y="20336"/>
                  </a:cubicBezTo>
                  <a:cubicBezTo>
                    <a:pt x="15057" y="20233"/>
                    <a:pt x="15057" y="20129"/>
                    <a:pt x="15035" y="20026"/>
                  </a:cubicBezTo>
                  <a:cubicBezTo>
                    <a:pt x="14980" y="20016"/>
                    <a:pt x="14941" y="19952"/>
                    <a:pt x="14963" y="19903"/>
                  </a:cubicBezTo>
                  <a:cubicBezTo>
                    <a:pt x="15024" y="19903"/>
                    <a:pt x="15068" y="19894"/>
                    <a:pt x="15128" y="19894"/>
                  </a:cubicBezTo>
                  <a:cubicBezTo>
                    <a:pt x="15079" y="19820"/>
                    <a:pt x="15139" y="19707"/>
                    <a:pt x="15233" y="19697"/>
                  </a:cubicBezTo>
                  <a:cubicBezTo>
                    <a:pt x="15266" y="19697"/>
                    <a:pt x="15310" y="19707"/>
                    <a:pt x="15348" y="19707"/>
                  </a:cubicBezTo>
                  <a:cubicBezTo>
                    <a:pt x="15453" y="19707"/>
                    <a:pt x="15546" y="19628"/>
                    <a:pt x="15579" y="19545"/>
                  </a:cubicBezTo>
                  <a:cubicBezTo>
                    <a:pt x="15618" y="19466"/>
                    <a:pt x="15612" y="19358"/>
                    <a:pt x="15612" y="19264"/>
                  </a:cubicBezTo>
                  <a:cubicBezTo>
                    <a:pt x="15684" y="19314"/>
                    <a:pt x="15783" y="19235"/>
                    <a:pt x="15783" y="19161"/>
                  </a:cubicBezTo>
                  <a:cubicBezTo>
                    <a:pt x="15783" y="19078"/>
                    <a:pt x="15728" y="19019"/>
                    <a:pt x="15706" y="18935"/>
                  </a:cubicBezTo>
                  <a:cubicBezTo>
                    <a:pt x="15656" y="18798"/>
                    <a:pt x="15684" y="18645"/>
                    <a:pt x="15783" y="18542"/>
                  </a:cubicBezTo>
                  <a:cubicBezTo>
                    <a:pt x="15821" y="18512"/>
                    <a:pt x="15854" y="18478"/>
                    <a:pt x="15909" y="18478"/>
                  </a:cubicBezTo>
                  <a:cubicBezTo>
                    <a:pt x="15970" y="18478"/>
                    <a:pt x="16014" y="18512"/>
                    <a:pt x="16074" y="18522"/>
                  </a:cubicBezTo>
                  <a:cubicBezTo>
                    <a:pt x="16233" y="18571"/>
                    <a:pt x="16431" y="18449"/>
                    <a:pt x="16431" y="18296"/>
                  </a:cubicBezTo>
                  <a:cubicBezTo>
                    <a:pt x="16431" y="18223"/>
                    <a:pt x="16409" y="18159"/>
                    <a:pt x="16442" y="18100"/>
                  </a:cubicBezTo>
                  <a:cubicBezTo>
                    <a:pt x="16464" y="18055"/>
                    <a:pt x="16514" y="18036"/>
                    <a:pt x="16525" y="17996"/>
                  </a:cubicBezTo>
                  <a:cubicBezTo>
                    <a:pt x="16580" y="17893"/>
                    <a:pt x="16453" y="17790"/>
                    <a:pt x="16398" y="17687"/>
                  </a:cubicBezTo>
                  <a:cubicBezTo>
                    <a:pt x="16338" y="17574"/>
                    <a:pt x="16371" y="17441"/>
                    <a:pt x="16475" y="17367"/>
                  </a:cubicBezTo>
                  <a:cubicBezTo>
                    <a:pt x="16283" y="17323"/>
                    <a:pt x="16167" y="17107"/>
                    <a:pt x="16244" y="16945"/>
                  </a:cubicBezTo>
                  <a:cubicBezTo>
                    <a:pt x="16233" y="16974"/>
                    <a:pt x="16272" y="16994"/>
                    <a:pt x="16305" y="16984"/>
                  </a:cubicBezTo>
                  <a:cubicBezTo>
                    <a:pt x="16420" y="16900"/>
                    <a:pt x="16525" y="16787"/>
                    <a:pt x="16569" y="16665"/>
                  </a:cubicBezTo>
                  <a:cubicBezTo>
                    <a:pt x="16684" y="16719"/>
                    <a:pt x="16844" y="16655"/>
                    <a:pt x="16882" y="16542"/>
                  </a:cubicBezTo>
                  <a:cubicBezTo>
                    <a:pt x="16893" y="16512"/>
                    <a:pt x="16893" y="16478"/>
                    <a:pt x="16904" y="16448"/>
                  </a:cubicBezTo>
                  <a:cubicBezTo>
                    <a:pt x="16959" y="16325"/>
                    <a:pt x="17201" y="16375"/>
                    <a:pt x="17295" y="16276"/>
                  </a:cubicBezTo>
                  <a:cubicBezTo>
                    <a:pt x="17317" y="16242"/>
                    <a:pt x="17344" y="16212"/>
                    <a:pt x="17377" y="16193"/>
                  </a:cubicBezTo>
                  <a:cubicBezTo>
                    <a:pt x="17410" y="16183"/>
                    <a:pt x="17443" y="16193"/>
                    <a:pt x="17493" y="16193"/>
                  </a:cubicBezTo>
                  <a:cubicBezTo>
                    <a:pt x="17652" y="16203"/>
                    <a:pt x="17779" y="16026"/>
                    <a:pt x="17713" y="15903"/>
                  </a:cubicBezTo>
                  <a:cubicBezTo>
                    <a:pt x="17861" y="15932"/>
                    <a:pt x="18021" y="15903"/>
                    <a:pt x="18164" y="15839"/>
                  </a:cubicBezTo>
                  <a:cubicBezTo>
                    <a:pt x="18092" y="15706"/>
                    <a:pt x="18081" y="15544"/>
                    <a:pt x="18125" y="15406"/>
                  </a:cubicBezTo>
                  <a:cubicBezTo>
                    <a:pt x="18048" y="15357"/>
                    <a:pt x="17944" y="15254"/>
                    <a:pt x="18021" y="15190"/>
                  </a:cubicBezTo>
                  <a:cubicBezTo>
                    <a:pt x="18048" y="15171"/>
                    <a:pt x="18070" y="15171"/>
                    <a:pt x="18081" y="15151"/>
                  </a:cubicBezTo>
                  <a:cubicBezTo>
                    <a:pt x="18103" y="15131"/>
                    <a:pt x="18103" y="15097"/>
                    <a:pt x="18114" y="15067"/>
                  </a:cubicBezTo>
                  <a:cubicBezTo>
                    <a:pt x="18164" y="14802"/>
                    <a:pt x="18208" y="14532"/>
                    <a:pt x="18252" y="14276"/>
                  </a:cubicBezTo>
                  <a:cubicBezTo>
                    <a:pt x="18197" y="14276"/>
                    <a:pt x="18125" y="14261"/>
                    <a:pt x="18070" y="14261"/>
                  </a:cubicBezTo>
                  <a:cubicBezTo>
                    <a:pt x="18147" y="14173"/>
                    <a:pt x="18032" y="14060"/>
                    <a:pt x="17916" y="13986"/>
                  </a:cubicBezTo>
                  <a:cubicBezTo>
                    <a:pt x="17806" y="13917"/>
                    <a:pt x="17691" y="13799"/>
                    <a:pt x="17768" y="13706"/>
                  </a:cubicBezTo>
                  <a:cubicBezTo>
                    <a:pt x="17641" y="13632"/>
                    <a:pt x="17894" y="13386"/>
                    <a:pt x="17768" y="13303"/>
                  </a:cubicBezTo>
                  <a:cubicBezTo>
                    <a:pt x="17735" y="13283"/>
                    <a:pt x="17702" y="13288"/>
                    <a:pt x="17674" y="13264"/>
                  </a:cubicBezTo>
                  <a:cubicBezTo>
                    <a:pt x="17652" y="13249"/>
                    <a:pt x="17652" y="13210"/>
                    <a:pt x="17641" y="13190"/>
                  </a:cubicBezTo>
                  <a:cubicBezTo>
                    <a:pt x="17619" y="13028"/>
                    <a:pt x="17619" y="12851"/>
                    <a:pt x="17630" y="12684"/>
                  </a:cubicBezTo>
                  <a:cubicBezTo>
                    <a:pt x="17806" y="12625"/>
                    <a:pt x="17883" y="12418"/>
                    <a:pt x="17779" y="12276"/>
                  </a:cubicBezTo>
                  <a:cubicBezTo>
                    <a:pt x="17839" y="12305"/>
                    <a:pt x="17911" y="12266"/>
                    <a:pt x="17944" y="12212"/>
                  </a:cubicBezTo>
                  <a:cubicBezTo>
                    <a:pt x="17982" y="12163"/>
                    <a:pt x="17977" y="12109"/>
                    <a:pt x="17999" y="12045"/>
                  </a:cubicBezTo>
                  <a:cubicBezTo>
                    <a:pt x="18032" y="11942"/>
                    <a:pt x="18092" y="11863"/>
                    <a:pt x="18197" y="11799"/>
                  </a:cubicBezTo>
                  <a:cubicBezTo>
                    <a:pt x="18219" y="11829"/>
                    <a:pt x="18263" y="11863"/>
                    <a:pt x="18312" y="11883"/>
                  </a:cubicBezTo>
                  <a:cubicBezTo>
                    <a:pt x="18356" y="11770"/>
                    <a:pt x="18428" y="11666"/>
                    <a:pt x="18521" y="11583"/>
                  </a:cubicBezTo>
                  <a:cubicBezTo>
                    <a:pt x="18598" y="11563"/>
                    <a:pt x="18681" y="11534"/>
                    <a:pt x="18763" y="11509"/>
                  </a:cubicBezTo>
                  <a:cubicBezTo>
                    <a:pt x="18763" y="11376"/>
                    <a:pt x="18889" y="11273"/>
                    <a:pt x="19005" y="11190"/>
                  </a:cubicBezTo>
                  <a:cubicBezTo>
                    <a:pt x="19186" y="11067"/>
                    <a:pt x="19362" y="10934"/>
                    <a:pt x="19544" y="10811"/>
                  </a:cubicBezTo>
                  <a:cubicBezTo>
                    <a:pt x="19637" y="10747"/>
                    <a:pt x="19731" y="10674"/>
                    <a:pt x="19846" y="10654"/>
                  </a:cubicBezTo>
                  <a:cubicBezTo>
                    <a:pt x="19901" y="10644"/>
                    <a:pt x="19973" y="10634"/>
                    <a:pt x="20006" y="10605"/>
                  </a:cubicBezTo>
                  <a:cubicBezTo>
                    <a:pt x="20028" y="10570"/>
                    <a:pt x="20039" y="10541"/>
                    <a:pt x="20055" y="10511"/>
                  </a:cubicBezTo>
                  <a:cubicBezTo>
                    <a:pt x="20088" y="10408"/>
                    <a:pt x="20182" y="10315"/>
                    <a:pt x="20297" y="10261"/>
                  </a:cubicBezTo>
                  <a:cubicBezTo>
                    <a:pt x="20352" y="10241"/>
                    <a:pt x="20424" y="10231"/>
                    <a:pt x="20468" y="10192"/>
                  </a:cubicBezTo>
                  <a:cubicBezTo>
                    <a:pt x="20528" y="10128"/>
                    <a:pt x="20501" y="10035"/>
                    <a:pt x="20512" y="9966"/>
                  </a:cubicBezTo>
                  <a:cubicBezTo>
                    <a:pt x="20528" y="9882"/>
                    <a:pt x="20627" y="9799"/>
                    <a:pt x="20688" y="9853"/>
                  </a:cubicBezTo>
                  <a:cubicBezTo>
                    <a:pt x="20743" y="9715"/>
                    <a:pt x="20814" y="9583"/>
                    <a:pt x="20875" y="9450"/>
                  </a:cubicBezTo>
                  <a:cubicBezTo>
                    <a:pt x="20897" y="9406"/>
                    <a:pt x="20908" y="9366"/>
                    <a:pt x="20941" y="9337"/>
                  </a:cubicBezTo>
                  <a:cubicBezTo>
                    <a:pt x="20974" y="9293"/>
                    <a:pt x="21034" y="9273"/>
                    <a:pt x="21067" y="9243"/>
                  </a:cubicBezTo>
                  <a:cubicBezTo>
                    <a:pt x="21254" y="9086"/>
                    <a:pt x="21183" y="8801"/>
                    <a:pt x="21348" y="8624"/>
                  </a:cubicBezTo>
                  <a:cubicBezTo>
                    <a:pt x="21359" y="8605"/>
                    <a:pt x="21381" y="8595"/>
                    <a:pt x="21392" y="8570"/>
                  </a:cubicBezTo>
                  <a:cubicBezTo>
                    <a:pt x="21414" y="8541"/>
                    <a:pt x="21425" y="8501"/>
                    <a:pt x="21436" y="8457"/>
                  </a:cubicBezTo>
                  <a:cubicBezTo>
                    <a:pt x="21447" y="8388"/>
                    <a:pt x="21474" y="8315"/>
                    <a:pt x="21485" y="8241"/>
                  </a:cubicBezTo>
                  <a:cubicBezTo>
                    <a:pt x="21518" y="8098"/>
                    <a:pt x="21540" y="7921"/>
                    <a:pt x="21436" y="7808"/>
                  </a:cubicBezTo>
                  <a:cubicBezTo>
                    <a:pt x="21370" y="7931"/>
                    <a:pt x="21254" y="8034"/>
                    <a:pt x="21128" y="8118"/>
                  </a:cubicBezTo>
                  <a:cubicBezTo>
                    <a:pt x="21117" y="8079"/>
                    <a:pt x="21056" y="8059"/>
                    <a:pt x="21023" y="8069"/>
                  </a:cubicBezTo>
                  <a:cubicBezTo>
                    <a:pt x="20990" y="8079"/>
                    <a:pt x="20941" y="8108"/>
                    <a:pt x="20897" y="8118"/>
                  </a:cubicBezTo>
                  <a:cubicBezTo>
                    <a:pt x="20732" y="8192"/>
                    <a:pt x="20539" y="8108"/>
                    <a:pt x="20363" y="8147"/>
                  </a:cubicBezTo>
                  <a:cubicBezTo>
                    <a:pt x="20248" y="8182"/>
                    <a:pt x="20154" y="8265"/>
                    <a:pt x="20055" y="8295"/>
                  </a:cubicBezTo>
                  <a:cubicBezTo>
                    <a:pt x="19890" y="8344"/>
                    <a:pt x="19709" y="8295"/>
                    <a:pt x="19533" y="8315"/>
                  </a:cubicBezTo>
                  <a:cubicBezTo>
                    <a:pt x="19478" y="8324"/>
                    <a:pt x="19423" y="8334"/>
                    <a:pt x="19373" y="8324"/>
                  </a:cubicBezTo>
                  <a:cubicBezTo>
                    <a:pt x="19329" y="8315"/>
                    <a:pt x="19280" y="8241"/>
                    <a:pt x="19324" y="8211"/>
                  </a:cubicBezTo>
                  <a:cubicBezTo>
                    <a:pt x="19197" y="8251"/>
                    <a:pt x="19082" y="8128"/>
                    <a:pt x="19060" y="8005"/>
                  </a:cubicBezTo>
                  <a:cubicBezTo>
                    <a:pt x="19038" y="7892"/>
                    <a:pt x="19049" y="7759"/>
                    <a:pt x="18994" y="7656"/>
                  </a:cubicBezTo>
                  <a:cubicBezTo>
                    <a:pt x="18922" y="7646"/>
                    <a:pt x="18840" y="7695"/>
                    <a:pt x="18840" y="7769"/>
                  </a:cubicBezTo>
                  <a:cubicBezTo>
                    <a:pt x="18818" y="7725"/>
                    <a:pt x="18774" y="7685"/>
                    <a:pt x="18714" y="7676"/>
                  </a:cubicBezTo>
                  <a:cubicBezTo>
                    <a:pt x="18692" y="7592"/>
                    <a:pt x="18648" y="7509"/>
                    <a:pt x="18637" y="7430"/>
                  </a:cubicBezTo>
                  <a:cubicBezTo>
                    <a:pt x="18620" y="7396"/>
                    <a:pt x="18620" y="7356"/>
                    <a:pt x="18598" y="7337"/>
                  </a:cubicBezTo>
                  <a:cubicBezTo>
                    <a:pt x="18576" y="7302"/>
                    <a:pt x="18532" y="7292"/>
                    <a:pt x="18494" y="7302"/>
                  </a:cubicBezTo>
                  <a:cubicBezTo>
                    <a:pt x="18450" y="7214"/>
                    <a:pt x="18356" y="7150"/>
                    <a:pt x="18252" y="7086"/>
                  </a:cubicBezTo>
                  <a:cubicBezTo>
                    <a:pt x="18208" y="7056"/>
                    <a:pt x="18147" y="7027"/>
                    <a:pt x="18092" y="7027"/>
                  </a:cubicBezTo>
                  <a:cubicBezTo>
                    <a:pt x="18081" y="7027"/>
                    <a:pt x="18059" y="7027"/>
                    <a:pt x="18048" y="7017"/>
                  </a:cubicBezTo>
                  <a:cubicBezTo>
                    <a:pt x="18021" y="7007"/>
                    <a:pt x="18021" y="6983"/>
                    <a:pt x="18021" y="6963"/>
                  </a:cubicBezTo>
                  <a:cubicBezTo>
                    <a:pt x="17999" y="6850"/>
                    <a:pt x="17861" y="6776"/>
                    <a:pt x="17806" y="6673"/>
                  </a:cubicBezTo>
                  <a:cubicBezTo>
                    <a:pt x="17768" y="6614"/>
                    <a:pt x="17768" y="6540"/>
                    <a:pt x="17768" y="6467"/>
                  </a:cubicBezTo>
                  <a:cubicBezTo>
                    <a:pt x="17768" y="6417"/>
                    <a:pt x="17768" y="6368"/>
                    <a:pt x="17757" y="6314"/>
                  </a:cubicBezTo>
                  <a:cubicBezTo>
                    <a:pt x="17724" y="6221"/>
                    <a:pt x="17630" y="6162"/>
                    <a:pt x="17537" y="6118"/>
                  </a:cubicBezTo>
                  <a:cubicBezTo>
                    <a:pt x="17482" y="6098"/>
                    <a:pt x="17416" y="6093"/>
                    <a:pt x="17355" y="6059"/>
                  </a:cubicBezTo>
                  <a:cubicBezTo>
                    <a:pt x="17300" y="6029"/>
                    <a:pt x="17262" y="5965"/>
                    <a:pt x="17295" y="5911"/>
                  </a:cubicBezTo>
                  <a:cubicBezTo>
                    <a:pt x="17218" y="5921"/>
                    <a:pt x="17168" y="5842"/>
                    <a:pt x="17157" y="5779"/>
                  </a:cubicBezTo>
                  <a:cubicBezTo>
                    <a:pt x="17124" y="5646"/>
                    <a:pt x="17135" y="5508"/>
                    <a:pt x="17179" y="5376"/>
                  </a:cubicBezTo>
                  <a:cubicBezTo>
                    <a:pt x="17179" y="5366"/>
                    <a:pt x="17190" y="5346"/>
                    <a:pt x="17190" y="5336"/>
                  </a:cubicBezTo>
                  <a:cubicBezTo>
                    <a:pt x="17190" y="5326"/>
                    <a:pt x="17179" y="5317"/>
                    <a:pt x="17168" y="5302"/>
                  </a:cubicBezTo>
                  <a:cubicBezTo>
                    <a:pt x="17086" y="5233"/>
                    <a:pt x="17086" y="5130"/>
                    <a:pt x="17064" y="5036"/>
                  </a:cubicBezTo>
                  <a:cubicBezTo>
                    <a:pt x="17042" y="4943"/>
                    <a:pt x="16937" y="4840"/>
                    <a:pt x="16833" y="4879"/>
                  </a:cubicBezTo>
                  <a:cubicBezTo>
                    <a:pt x="16871" y="4776"/>
                    <a:pt x="16673" y="4717"/>
                    <a:pt x="16651" y="4604"/>
                  </a:cubicBezTo>
                  <a:cubicBezTo>
                    <a:pt x="16629" y="4481"/>
                    <a:pt x="16591" y="4343"/>
                    <a:pt x="16536" y="4230"/>
                  </a:cubicBezTo>
                  <a:lnTo>
                    <a:pt x="16222" y="3705"/>
                  </a:lnTo>
                  <a:cubicBezTo>
                    <a:pt x="16200" y="3665"/>
                    <a:pt x="16178" y="3611"/>
                    <a:pt x="16189" y="3572"/>
                  </a:cubicBezTo>
                  <a:cubicBezTo>
                    <a:pt x="16156" y="3479"/>
                    <a:pt x="16118" y="3385"/>
                    <a:pt x="16063" y="3316"/>
                  </a:cubicBezTo>
                  <a:cubicBezTo>
                    <a:pt x="16041" y="3292"/>
                    <a:pt x="16014" y="3262"/>
                    <a:pt x="16014" y="3233"/>
                  </a:cubicBezTo>
                  <a:cubicBezTo>
                    <a:pt x="16003" y="3198"/>
                    <a:pt x="16014" y="3169"/>
                    <a:pt x="16052" y="3149"/>
                  </a:cubicBezTo>
                  <a:cubicBezTo>
                    <a:pt x="16003" y="3110"/>
                    <a:pt x="15959" y="3066"/>
                    <a:pt x="15926" y="3017"/>
                  </a:cubicBezTo>
                  <a:cubicBezTo>
                    <a:pt x="15898" y="2982"/>
                    <a:pt x="15865" y="2962"/>
                    <a:pt x="15843" y="2923"/>
                  </a:cubicBezTo>
                  <a:cubicBezTo>
                    <a:pt x="15832" y="2894"/>
                    <a:pt x="15810" y="2869"/>
                    <a:pt x="15794" y="2840"/>
                  </a:cubicBezTo>
                  <a:cubicBezTo>
                    <a:pt x="15739" y="2697"/>
                    <a:pt x="15684" y="2550"/>
                    <a:pt x="15623" y="2417"/>
                  </a:cubicBezTo>
                  <a:cubicBezTo>
                    <a:pt x="15568" y="2284"/>
                    <a:pt x="15508" y="2137"/>
                    <a:pt x="15530" y="1994"/>
                  </a:cubicBezTo>
                  <a:cubicBezTo>
                    <a:pt x="15508" y="1955"/>
                    <a:pt x="15453" y="1945"/>
                    <a:pt x="15392" y="1945"/>
                  </a:cubicBezTo>
                  <a:cubicBezTo>
                    <a:pt x="15337" y="1955"/>
                    <a:pt x="15288" y="1975"/>
                    <a:pt x="15244" y="1975"/>
                  </a:cubicBezTo>
                  <a:cubicBezTo>
                    <a:pt x="15161" y="1975"/>
                    <a:pt x="15057" y="1945"/>
                    <a:pt x="15002" y="2004"/>
                  </a:cubicBezTo>
                  <a:cubicBezTo>
                    <a:pt x="14980" y="2034"/>
                    <a:pt x="14980" y="2078"/>
                    <a:pt x="14952" y="2107"/>
                  </a:cubicBezTo>
                  <a:cubicBezTo>
                    <a:pt x="14919" y="2161"/>
                    <a:pt x="14815" y="2171"/>
                    <a:pt x="14771" y="2117"/>
                  </a:cubicBezTo>
                  <a:cubicBezTo>
                    <a:pt x="14732" y="2152"/>
                    <a:pt x="14688" y="2152"/>
                    <a:pt x="14655" y="2127"/>
                  </a:cubicBezTo>
                  <a:cubicBezTo>
                    <a:pt x="14518" y="2048"/>
                    <a:pt x="14320" y="2058"/>
                    <a:pt x="14160" y="2004"/>
                  </a:cubicBezTo>
                  <a:lnTo>
                    <a:pt x="14017" y="1975"/>
                  </a:lnTo>
                  <a:cubicBezTo>
                    <a:pt x="14017" y="1930"/>
                    <a:pt x="13951" y="1955"/>
                    <a:pt x="13918" y="1965"/>
                  </a:cubicBezTo>
                  <a:cubicBezTo>
                    <a:pt x="13858" y="1975"/>
                    <a:pt x="13814" y="1945"/>
                    <a:pt x="13764" y="1911"/>
                  </a:cubicBezTo>
                  <a:cubicBezTo>
                    <a:pt x="13698" y="1871"/>
                    <a:pt x="13605" y="1862"/>
                    <a:pt x="13511" y="1871"/>
                  </a:cubicBezTo>
                  <a:lnTo>
                    <a:pt x="13456" y="1921"/>
                  </a:lnTo>
                  <a:cubicBezTo>
                    <a:pt x="13385" y="1842"/>
                    <a:pt x="13270" y="1778"/>
                    <a:pt x="13154" y="1778"/>
                  </a:cubicBezTo>
                  <a:cubicBezTo>
                    <a:pt x="13088" y="1778"/>
                    <a:pt x="13017" y="1788"/>
                    <a:pt x="12945" y="1788"/>
                  </a:cubicBezTo>
                  <a:cubicBezTo>
                    <a:pt x="12879" y="1788"/>
                    <a:pt x="12808" y="1773"/>
                    <a:pt x="12764" y="1729"/>
                  </a:cubicBezTo>
                  <a:cubicBezTo>
                    <a:pt x="12742" y="1709"/>
                    <a:pt x="12725" y="1675"/>
                    <a:pt x="12714" y="1655"/>
                  </a:cubicBezTo>
                  <a:cubicBezTo>
                    <a:pt x="12692" y="1636"/>
                    <a:pt x="12659" y="1611"/>
                    <a:pt x="12637" y="1636"/>
                  </a:cubicBezTo>
                  <a:cubicBezTo>
                    <a:pt x="12659" y="1601"/>
                    <a:pt x="12637" y="1552"/>
                    <a:pt x="12615" y="1522"/>
                  </a:cubicBezTo>
                  <a:cubicBezTo>
                    <a:pt x="12577" y="1488"/>
                    <a:pt x="12533" y="1478"/>
                    <a:pt x="12500" y="1459"/>
                  </a:cubicBezTo>
                  <a:cubicBezTo>
                    <a:pt x="12450" y="1449"/>
                    <a:pt x="12417" y="1429"/>
                    <a:pt x="12368" y="1439"/>
                  </a:cubicBezTo>
                  <a:cubicBezTo>
                    <a:pt x="12324" y="1449"/>
                    <a:pt x="12291" y="1478"/>
                    <a:pt x="12302" y="1522"/>
                  </a:cubicBezTo>
                  <a:cubicBezTo>
                    <a:pt x="12164" y="1581"/>
                    <a:pt x="11988" y="1601"/>
                    <a:pt x="11840" y="1572"/>
                  </a:cubicBezTo>
                  <a:cubicBezTo>
                    <a:pt x="11840" y="1601"/>
                    <a:pt x="11851" y="1636"/>
                    <a:pt x="11873" y="1655"/>
                  </a:cubicBezTo>
                  <a:cubicBezTo>
                    <a:pt x="11818" y="1626"/>
                    <a:pt x="11735" y="1655"/>
                    <a:pt x="11713" y="1704"/>
                  </a:cubicBezTo>
                  <a:cubicBezTo>
                    <a:pt x="11691" y="1758"/>
                    <a:pt x="11724" y="1827"/>
                    <a:pt x="11796" y="1852"/>
                  </a:cubicBezTo>
                  <a:cubicBezTo>
                    <a:pt x="11746" y="1852"/>
                    <a:pt x="11724" y="1916"/>
                    <a:pt x="11735" y="1955"/>
                  </a:cubicBezTo>
                  <a:cubicBezTo>
                    <a:pt x="11746" y="1999"/>
                    <a:pt x="11796" y="2024"/>
                    <a:pt x="11829" y="2048"/>
                  </a:cubicBezTo>
                  <a:lnTo>
                    <a:pt x="11796" y="2137"/>
                  </a:lnTo>
                  <a:cubicBezTo>
                    <a:pt x="11757" y="2117"/>
                    <a:pt x="11719" y="2142"/>
                    <a:pt x="11691" y="2171"/>
                  </a:cubicBezTo>
                  <a:cubicBezTo>
                    <a:pt x="11669" y="2206"/>
                    <a:pt x="11653" y="2240"/>
                    <a:pt x="11609" y="2250"/>
                  </a:cubicBezTo>
                  <a:cubicBezTo>
                    <a:pt x="11587" y="2265"/>
                    <a:pt x="11565" y="2265"/>
                    <a:pt x="11537" y="2274"/>
                  </a:cubicBezTo>
                  <a:cubicBezTo>
                    <a:pt x="11515" y="2284"/>
                    <a:pt x="11504" y="2314"/>
                    <a:pt x="11515" y="2324"/>
                  </a:cubicBezTo>
                  <a:cubicBezTo>
                    <a:pt x="11411" y="2353"/>
                    <a:pt x="11345" y="2230"/>
                    <a:pt x="11251" y="2181"/>
                  </a:cubicBezTo>
                  <a:cubicBezTo>
                    <a:pt x="11191" y="2161"/>
                    <a:pt x="11125" y="2152"/>
                    <a:pt x="11103" y="2097"/>
                  </a:cubicBezTo>
                  <a:cubicBezTo>
                    <a:pt x="11092" y="2078"/>
                    <a:pt x="11092" y="2068"/>
                    <a:pt x="11075" y="2048"/>
                  </a:cubicBezTo>
                  <a:cubicBezTo>
                    <a:pt x="11042" y="2004"/>
                    <a:pt x="10976" y="2024"/>
                    <a:pt x="10916" y="2048"/>
                  </a:cubicBezTo>
                  <a:cubicBezTo>
                    <a:pt x="10789" y="2078"/>
                    <a:pt x="10652" y="2048"/>
                    <a:pt x="10570" y="1955"/>
                  </a:cubicBezTo>
                  <a:cubicBezTo>
                    <a:pt x="10537" y="1975"/>
                    <a:pt x="10504" y="1994"/>
                    <a:pt x="10454" y="2014"/>
                  </a:cubicBezTo>
                  <a:cubicBezTo>
                    <a:pt x="10443" y="2024"/>
                    <a:pt x="10432" y="2024"/>
                    <a:pt x="10421" y="2024"/>
                  </a:cubicBezTo>
                  <a:cubicBezTo>
                    <a:pt x="10410" y="2024"/>
                    <a:pt x="10399" y="2014"/>
                    <a:pt x="10388" y="2004"/>
                  </a:cubicBezTo>
                  <a:cubicBezTo>
                    <a:pt x="10317" y="1930"/>
                    <a:pt x="10273" y="1842"/>
                    <a:pt x="10262" y="1749"/>
                  </a:cubicBezTo>
                  <a:cubicBezTo>
                    <a:pt x="10262" y="1729"/>
                    <a:pt x="10245" y="1704"/>
                    <a:pt x="10234" y="1685"/>
                  </a:cubicBezTo>
                  <a:cubicBezTo>
                    <a:pt x="10212" y="1665"/>
                    <a:pt x="10179" y="1655"/>
                    <a:pt x="10146" y="1655"/>
                  </a:cubicBezTo>
                  <a:cubicBezTo>
                    <a:pt x="10042" y="1645"/>
                    <a:pt x="9937" y="1645"/>
                    <a:pt x="9833" y="1636"/>
                  </a:cubicBezTo>
                  <a:cubicBezTo>
                    <a:pt x="9822" y="1508"/>
                    <a:pt x="9673" y="1429"/>
                    <a:pt x="9530" y="1459"/>
                  </a:cubicBezTo>
                  <a:cubicBezTo>
                    <a:pt x="9497" y="1468"/>
                    <a:pt x="9453" y="1488"/>
                    <a:pt x="9415" y="1488"/>
                  </a:cubicBezTo>
                  <a:cubicBezTo>
                    <a:pt x="9382" y="1488"/>
                    <a:pt x="9338" y="1468"/>
                    <a:pt x="9338" y="1429"/>
                  </a:cubicBezTo>
                  <a:cubicBezTo>
                    <a:pt x="9277" y="1449"/>
                    <a:pt x="9200" y="1429"/>
                    <a:pt x="9162" y="1375"/>
                  </a:cubicBezTo>
                  <a:cubicBezTo>
                    <a:pt x="9118" y="1395"/>
                    <a:pt x="9046" y="1395"/>
                    <a:pt x="9002" y="1365"/>
                  </a:cubicBezTo>
                  <a:cubicBezTo>
                    <a:pt x="8947" y="1336"/>
                    <a:pt x="8925" y="1272"/>
                    <a:pt x="8881" y="1223"/>
                  </a:cubicBezTo>
                  <a:cubicBezTo>
                    <a:pt x="8848" y="1169"/>
                    <a:pt x="8777" y="1129"/>
                    <a:pt x="8705" y="1139"/>
                  </a:cubicBezTo>
                  <a:cubicBezTo>
                    <a:pt x="8705" y="1169"/>
                    <a:pt x="8705" y="1203"/>
                    <a:pt x="8694" y="1242"/>
                  </a:cubicBezTo>
                  <a:cubicBezTo>
                    <a:pt x="8617" y="1159"/>
                    <a:pt x="8579" y="1056"/>
                    <a:pt x="8590" y="952"/>
                  </a:cubicBezTo>
                  <a:cubicBezTo>
                    <a:pt x="8639" y="982"/>
                    <a:pt x="8716" y="972"/>
                    <a:pt x="8766" y="933"/>
                  </a:cubicBezTo>
                  <a:cubicBezTo>
                    <a:pt x="8810" y="893"/>
                    <a:pt x="8799" y="820"/>
                    <a:pt x="8755" y="780"/>
                  </a:cubicBezTo>
                  <a:cubicBezTo>
                    <a:pt x="8788" y="756"/>
                    <a:pt x="8821" y="766"/>
                    <a:pt x="8859" y="780"/>
                  </a:cubicBezTo>
                  <a:cubicBezTo>
                    <a:pt x="8881" y="726"/>
                    <a:pt x="8903" y="662"/>
                    <a:pt x="8892" y="603"/>
                  </a:cubicBezTo>
                  <a:cubicBezTo>
                    <a:pt x="8766" y="584"/>
                    <a:pt x="8672" y="456"/>
                    <a:pt x="8694" y="343"/>
                  </a:cubicBezTo>
                  <a:cubicBezTo>
                    <a:pt x="8744" y="368"/>
                    <a:pt x="8793" y="343"/>
                    <a:pt x="8832" y="313"/>
                  </a:cubicBezTo>
                  <a:cubicBezTo>
                    <a:pt x="8865" y="284"/>
                    <a:pt x="8881" y="230"/>
                    <a:pt x="8892" y="191"/>
                  </a:cubicBezTo>
                  <a:cubicBezTo>
                    <a:pt x="8903" y="137"/>
                    <a:pt x="8914" y="78"/>
                    <a:pt x="8870" y="48"/>
                  </a:cubicBezTo>
                  <a:cubicBezTo>
                    <a:pt x="8832" y="14"/>
                    <a:pt x="8777" y="28"/>
                    <a:pt x="8733" y="48"/>
                  </a:cubicBezTo>
                  <a:cubicBezTo>
                    <a:pt x="8683" y="73"/>
                    <a:pt x="8634" y="97"/>
                    <a:pt x="8590" y="107"/>
                  </a:cubicBezTo>
                  <a:cubicBezTo>
                    <a:pt x="8540" y="117"/>
                    <a:pt x="8474" y="97"/>
                    <a:pt x="8463" y="58"/>
                  </a:cubicBezTo>
                  <a:cubicBezTo>
                    <a:pt x="8408" y="33"/>
                    <a:pt x="8348" y="14"/>
                    <a:pt x="8293" y="14"/>
                  </a:cubicBezTo>
                  <a:cubicBezTo>
                    <a:pt x="8232" y="14"/>
                    <a:pt x="8166" y="48"/>
                    <a:pt x="8155" y="97"/>
                  </a:cubicBezTo>
                  <a:cubicBezTo>
                    <a:pt x="8073" y="58"/>
                    <a:pt x="7980" y="48"/>
                    <a:pt x="7886" y="68"/>
                  </a:cubicBezTo>
                  <a:cubicBezTo>
                    <a:pt x="7864" y="78"/>
                    <a:pt x="7831" y="78"/>
                    <a:pt x="7809" y="68"/>
                  </a:cubicBezTo>
                  <a:cubicBezTo>
                    <a:pt x="7787" y="58"/>
                    <a:pt x="7760" y="33"/>
                    <a:pt x="7749" y="23"/>
                  </a:cubicBezTo>
                  <a:cubicBezTo>
                    <a:pt x="7705" y="-6"/>
                    <a:pt x="7644" y="-6"/>
                    <a:pt x="7600" y="14"/>
                  </a:cubicBezTo>
                  <a:cubicBezTo>
                    <a:pt x="7556" y="33"/>
                    <a:pt x="7518" y="78"/>
                    <a:pt x="7485" y="117"/>
                  </a:cubicBezTo>
                  <a:cubicBezTo>
                    <a:pt x="7474" y="127"/>
                    <a:pt x="7463" y="151"/>
                    <a:pt x="7441" y="161"/>
                  </a:cubicBezTo>
                  <a:lnTo>
                    <a:pt x="7391" y="161"/>
                  </a:lnTo>
                  <a:cubicBezTo>
                    <a:pt x="7287" y="151"/>
                    <a:pt x="7182" y="127"/>
                    <a:pt x="7094" y="97"/>
                  </a:cubicBezTo>
                  <a:cubicBezTo>
                    <a:pt x="7012" y="161"/>
                    <a:pt x="6885" y="171"/>
                    <a:pt x="6803" y="117"/>
                  </a:cubicBezTo>
                  <a:cubicBezTo>
                    <a:pt x="6759" y="97"/>
                    <a:pt x="6665" y="117"/>
                    <a:pt x="6621" y="137"/>
                  </a:cubicBezTo>
                  <a:cubicBezTo>
                    <a:pt x="6594" y="151"/>
                    <a:pt x="6583" y="161"/>
                    <a:pt x="6561" y="171"/>
                  </a:cubicBezTo>
                  <a:cubicBezTo>
                    <a:pt x="6506" y="191"/>
                    <a:pt x="6434" y="171"/>
                    <a:pt x="6379" y="161"/>
                  </a:cubicBezTo>
                  <a:cubicBezTo>
                    <a:pt x="6319" y="161"/>
                    <a:pt x="6236" y="210"/>
                    <a:pt x="6275" y="264"/>
                  </a:cubicBezTo>
                  <a:cubicBezTo>
                    <a:pt x="6170" y="230"/>
                    <a:pt x="6055" y="200"/>
                    <a:pt x="5950" y="171"/>
                  </a:cubicBezTo>
                  <a:cubicBezTo>
                    <a:pt x="5868" y="151"/>
                    <a:pt x="5763" y="122"/>
                    <a:pt x="5686" y="151"/>
                  </a:cubicBezTo>
                  <a:cubicBezTo>
                    <a:pt x="5604" y="186"/>
                    <a:pt x="5549" y="294"/>
                    <a:pt x="5615" y="343"/>
                  </a:cubicBezTo>
                  <a:cubicBezTo>
                    <a:pt x="5488" y="333"/>
                    <a:pt x="5351" y="377"/>
                    <a:pt x="5247" y="446"/>
                  </a:cubicBezTo>
                  <a:cubicBezTo>
                    <a:pt x="5236" y="456"/>
                    <a:pt x="5214" y="471"/>
                    <a:pt x="5192" y="481"/>
                  </a:cubicBezTo>
                  <a:cubicBezTo>
                    <a:pt x="5153" y="490"/>
                    <a:pt x="5109" y="471"/>
                    <a:pt x="5060" y="481"/>
                  </a:cubicBezTo>
                  <a:cubicBezTo>
                    <a:pt x="5016" y="490"/>
                    <a:pt x="4994" y="544"/>
                    <a:pt x="4972" y="584"/>
                  </a:cubicBezTo>
                  <a:cubicBezTo>
                    <a:pt x="4944" y="628"/>
                    <a:pt x="4900" y="677"/>
                    <a:pt x="4856" y="653"/>
                  </a:cubicBezTo>
                  <a:cubicBezTo>
                    <a:pt x="4829" y="643"/>
                    <a:pt x="4818" y="633"/>
                    <a:pt x="4796" y="633"/>
                  </a:cubicBezTo>
                  <a:cubicBezTo>
                    <a:pt x="4741" y="623"/>
                    <a:pt x="4719" y="707"/>
                    <a:pt x="4719" y="756"/>
                  </a:cubicBezTo>
                  <a:cubicBezTo>
                    <a:pt x="4669" y="780"/>
                    <a:pt x="4614" y="800"/>
                    <a:pt x="4565" y="790"/>
                  </a:cubicBezTo>
                  <a:cubicBezTo>
                    <a:pt x="4510" y="780"/>
                    <a:pt x="4471" y="716"/>
                    <a:pt x="4510" y="677"/>
                  </a:cubicBezTo>
                  <a:cubicBezTo>
                    <a:pt x="4449" y="643"/>
                    <a:pt x="4383" y="633"/>
                    <a:pt x="4312" y="643"/>
                  </a:cubicBezTo>
                  <a:cubicBezTo>
                    <a:pt x="4240" y="662"/>
                    <a:pt x="4163" y="707"/>
                    <a:pt x="4092" y="662"/>
                  </a:cubicBezTo>
                  <a:cubicBezTo>
                    <a:pt x="4059" y="643"/>
                    <a:pt x="4037" y="603"/>
                    <a:pt x="3998" y="594"/>
                  </a:cubicBezTo>
                  <a:cubicBezTo>
                    <a:pt x="3943" y="574"/>
                    <a:pt x="3883" y="613"/>
                    <a:pt x="3839" y="633"/>
                  </a:cubicBezTo>
                  <a:cubicBezTo>
                    <a:pt x="3784" y="653"/>
                    <a:pt x="3701" y="623"/>
                    <a:pt x="3712" y="584"/>
                  </a:cubicBezTo>
                  <a:cubicBezTo>
                    <a:pt x="3701" y="574"/>
                    <a:pt x="3679" y="574"/>
                    <a:pt x="3668" y="574"/>
                  </a:cubicBezTo>
                  <a:cubicBezTo>
                    <a:pt x="3657" y="574"/>
                    <a:pt x="3641" y="594"/>
                    <a:pt x="3619" y="594"/>
                  </a:cubicBezTo>
                  <a:cubicBezTo>
                    <a:pt x="3608" y="594"/>
                    <a:pt x="3586" y="594"/>
                    <a:pt x="3586" y="574"/>
                  </a:cubicBezTo>
                  <a:cubicBezTo>
                    <a:pt x="3487" y="603"/>
                    <a:pt x="3426" y="721"/>
                    <a:pt x="3481" y="80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96" name="Google Shape;96;p6"/>
            <p:cNvSpPr/>
            <p:nvPr/>
          </p:nvSpPr>
          <p:spPr>
            <a:xfrm>
              <a:off x="7472577" y="6272454"/>
              <a:ext cx="244374" cy="503201"/>
            </a:xfrm>
            <a:custGeom>
              <a:avLst/>
              <a:gdLst/>
              <a:ahLst/>
              <a:cxnLst/>
              <a:rect l="l" t="t" r="r" b="b"/>
              <a:pathLst>
                <a:path w="21321" h="20780" extrusionOk="0">
                  <a:moveTo>
                    <a:pt x="14700" y="1029"/>
                  </a:moveTo>
                  <a:cubicBezTo>
                    <a:pt x="13996" y="1567"/>
                    <a:pt x="13672" y="2207"/>
                    <a:pt x="13455" y="2847"/>
                  </a:cubicBezTo>
                  <a:cubicBezTo>
                    <a:pt x="13347" y="3179"/>
                    <a:pt x="13239" y="3563"/>
                    <a:pt x="12751" y="3819"/>
                  </a:cubicBezTo>
                  <a:cubicBezTo>
                    <a:pt x="12318" y="4101"/>
                    <a:pt x="11506" y="4229"/>
                    <a:pt x="10965" y="4075"/>
                  </a:cubicBezTo>
                  <a:cubicBezTo>
                    <a:pt x="9936" y="4561"/>
                    <a:pt x="8908" y="5047"/>
                    <a:pt x="7987" y="5534"/>
                  </a:cubicBezTo>
                  <a:cubicBezTo>
                    <a:pt x="7554" y="5303"/>
                    <a:pt x="6796" y="5483"/>
                    <a:pt x="6201" y="5636"/>
                  </a:cubicBezTo>
                  <a:cubicBezTo>
                    <a:pt x="5660" y="5790"/>
                    <a:pt x="4956" y="6020"/>
                    <a:pt x="4360" y="5841"/>
                  </a:cubicBezTo>
                  <a:cubicBezTo>
                    <a:pt x="4252" y="5790"/>
                    <a:pt x="4144" y="5738"/>
                    <a:pt x="4036" y="5738"/>
                  </a:cubicBezTo>
                  <a:cubicBezTo>
                    <a:pt x="3927" y="5738"/>
                    <a:pt x="3819" y="5790"/>
                    <a:pt x="3711" y="5841"/>
                  </a:cubicBezTo>
                  <a:cubicBezTo>
                    <a:pt x="3007" y="6225"/>
                    <a:pt x="2303" y="6557"/>
                    <a:pt x="1545" y="6916"/>
                  </a:cubicBezTo>
                  <a:cubicBezTo>
                    <a:pt x="1762" y="6967"/>
                    <a:pt x="1978" y="7044"/>
                    <a:pt x="2195" y="7095"/>
                  </a:cubicBezTo>
                  <a:cubicBezTo>
                    <a:pt x="1329" y="8119"/>
                    <a:pt x="1654" y="9398"/>
                    <a:pt x="3007" y="10320"/>
                  </a:cubicBezTo>
                  <a:cubicBezTo>
                    <a:pt x="3224" y="10473"/>
                    <a:pt x="3440" y="10575"/>
                    <a:pt x="3602" y="10780"/>
                  </a:cubicBezTo>
                  <a:cubicBezTo>
                    <a:pt x="3711" y="11062"/>
                    <a:pt x="3440" y="11318"/>
                    <a:pt x="3224" y="11599"/>
                  </a:cubicBezTo>
                  <a:cubicBezTo>
                    <a:pt x="2899" y="12085"/>
                    <a:pt x="2682" y="12674"/>
                    <a:pt x="2899" y="13211"/>
                  </a:cubicBezTo>
                  <a:cubicBezTo>
                    <a:pt x="2195" y="13032"/>
                    <a:pt x="1437" y="13160"/>
                    <a:pt x="950" y="13416"/>
                  </a:cubicBezTo>
                  <a:cubicBezTo>
                    <a:pt x="517" y="13698"/>
                    <a:pt x="408" y="14056"/>
                    <a:pt x="625" y="14389"/>
                  </a:cubicBezTo>
                  <a:cubicBezTo>
                    <a:pt x="733" y="14593"/>
                    <a:pt x="950" y="14773"/>
                    <a:pt x="950" y="14977"/>
                  </a:cubicBezTo>
                  <a:cubicBezTo>
                    <a:pt x="842" y="15412"/>
                    <a:pt x="-187" y="15720"/>
                    <a:pt x="30" y="16103"/>
                  </a:cubicBezTo>
                  <a:cubicBezTo>
                    <a:pt x="300" y="16487"/>
                    <a:pt x="1762" y="16641"/>
                    <a:pt x="1437" y="16974"/>
                  </a:cubicBezTo>
                  <a:cubicBezTo>
                    <a:pt x="1329" y="17127"/>
                    <a:pt x="842" y="17178"/>
                    <a:pt x="625" y="17281"/>
                  </a:cubicBezTo>
                  <a:cubicBezTo>
                    <a:pt x="192" y="17562"/>
                    <a:pt x="1058" y="17920"/>
                    <a:pt x="1329" y="18253"/>
                  </a:cubicBezTo>
                  <a:cubicBezTo>
                    <a:pt x="1437" y="18458"/>
                    <a:pt x="1166" y="18739"/>
                    <a:pt x="1329" y="18995"/>
                  </a:cubicBezTo>
                  <a:cubicBezTo>
                    <a:pt x="1545" y="19763"/>
                    <a:pt x="4144" y="19917"/>
                    <a:pt x="4360" y="20608"/>
                  </a:cubicBezTo>
                  <a:cubicBezTo>
                    <a:pt x="4956" y="20838"/>
                    <a:pt x="5714" y="20838"/>
                    <a:pt x="6201" y="20608"/>
                  </a:cubicBezTo>
                  <a:cubicBezTo>
                    <a:pt x="6742" y="20403"/>
                    <a:pt x="6851" y="20019"/>
                    <a:pt x="6418" y="19763"/>
                  </a:cubicBezTo>
                  <a:cubicBezTo>
                    <a:pt x="7446" y="19763"/>
                    <a:pt x="8366" y="19763"/>
                    <a:pt x="9341" y="19763"/>
                  </a:cubicBezTo>
                  <a:cubicBezTo>
                    <a:pt x="9720" y="19763"/>
                    <a:pt x="10045" y="19763"/>
                    <a:pt x="10369" y="19661"/>
                  </a:cubicBezTo>
                  <a:cubicBezTo>
                    <a:pt x="11290" y="19379"/>
                    <a:pt x="10857" y="18739"/>
                    <a:pt x="11290" y="18304"/>
                  </a:cubicBezTo>
                  <a:cubicBezTo>
                    <a:pt x="11777" y="17920"/>
                    <a:pt x="13022" y="17665"/>
                    <a:pt x="12914" y="17229"/>
                  </a:cubicBezTo>
                  <a:cubicBezTo>
                    <a:pt x="12751" y="17025"/>
                    <a:pt x="12210" y="16794"/>
                    <a:pt x="12210" y="16590"/>
                  </a:cubicBezTo>
                  <a:cubicBezTo>
                    <a:pt x="12210" y="16308"/>
                    <a:pt x="12751" y="16155"/>
                    <a:pt x="13239" y="16001"/>
                  </a:cubicBezTo>
                  <a:cubicBezTo>
                    <a:pt x="13672" y="15847"/>
                    <a:pt x="13780" y="15412"/>
                    <a:pt x="13239" y="15361"/>
                  </a:cubicBezTo>
                  <a:cubicBezTo>
                    <a:pt x="13888" y="15131"/>
                    <a:pt x="14267" y="14645"/>
                    <a:pt x="13888" y="14286"/>
                  </a:cubicBezTo>
                  <a:cubicBezTo>
                    <a:pt x="13780" y="14056"/>
                    <a:pt x="13455" y="13902"/>
                    <a:pt x="13563" y="13698"/>
                  </a:cubicBezTo>
                  <a:cubicBezTo>
                    <a:pt x="13672" y="13570"/>
                    <a:pt x="13780" y="13519"/>
                    <a:pt x="13996" y="13467"/>
                  </a:cubicBezTo>
                  <a:cubicBezTo>
                    <a:pt x="15621" y="12828"/>
                    <a:pt x="16649" y="11702"/>
                    <a:pt x="15512" y="10831"/>
                  </a:cubicBezTo>
                  <a:cubicBezTo>
                    <a:pt x="16270" y="10831"/>
                    <a:pt x="16974" y="10422"/>
                    <a:pt x="16757" y="10038"/>
                  </a:cubicBezTo>
                  <a:cubicBezTo>
                    <a:pt x="16649" y="9884"/>
                    <a:pt x="16433" y="9705"/>
                    <a:pt x="16649" y="9552"/>
                  </a:cubicBezTo>
                  <a:cubicBezTo>
                    <a:pt x="16866" y="9449"/>
                    <a:pt x="17190" y="9449"/>
                    <a:pt x="17407" y="9347"/>
                  </a:cubicBezTo>
                  <a:cubicBezTo>
                    <a:pt x="17786" y="9245"/>
                    <a:pt x="17678" y="9014"/>
                    <a:pt x="17407" y="8861"/>
                  </a:cubicBezTo>
                  <a:cubicBezTo>
                    <a:pt x="17190" y="8707"/>
                    <a:pt x="16974" y="8579"/>
                    <a:pt x="16757" y="8426"/>
                  </a:cubicBezTo>
                  <a:cubicBezTo>
                    <a:pt x="16270" y="7888"/>
                    <a:pt x="17678" y="7197"/>
                    <a:pt x="17082" y="6660"/>
                  </a:cubicBezTo>
                  <a:cubicBezTo>
                    <a:pt x="17786" y="6967"/>
                    <a:pt x="18923" y="7044"/>
                    <a:pt x="19681" y="6813"/>
                  </a:cubicBezTo>
                  <a:cubicBezTo>
                    <a:pt x="19464" y="6506"/>
                    <a:pt x="18815" y="6302"/>
                    <a:pt x="18327" y="5969"/>
                  </a:cubicBezTo>
                  <a:cubicBezTo>
                    <a:pt x="17894" y="5662"/>
                    <a:pt x="17786" y="5201"/>
                    <a:pt x="18436" y="5047"/>
                  </a:cubicBezTo>
                  <a:cubicBezTo>
                    <a:pt x="19031" y="5150"/>
                    <a:pt x="19572" y="5380"/>
                    <a:pt x="19789" y="5687"/>
                  </a:cubicBezTo>
                  <a:cubicBezTo>
                    <a:pt x="20060" y="5431"/>
                    <a:pt x="20709" y="5252"/>
                    <a:pt x="21305" y="5380"/>
                  </a:cubicBezTo>
                  <a:cubicBezTo>
                    <a:pt x="21413" y="4945"/>
                    <a:pt x="20926" y="4561"/>
                    <a:pt x="20709" y="4126"/>
                  </a:cubicBezTo>
                  <a:cubicBezTo>
                    <a:pt x="20493" y="3691"/>
                    <a:pt x="20493" y="3230"/>
                    <a:pt x="21196" y="2949"/>
                  </a:cubicBezTo>
                  <a:cubicBezTo>
                    <a:pt x="20384" y="2642"/>
                    <a:pt x="20276" y="2028"/>
                    <a:pt x="20384" y="1567"/>
                  </a:cubicBezTo>
                  <a:cubicBezTo>
                    <a:pt x="20493" y="1081"/>
                    <a:pt x="20709" y="543"/>
                    <a:pt x="20276" y="57"/>
                  </a:cubicBezTo>
                  <a:cubicBezTo>
                    <a:pt x="20276" y="6"/>
                    <a:pt x="18815" y="594"/>
                    <a:pt x="18706" y="646"/>
                  </a:cubicBezTo>
                  <a:cubicBezTo>
                    <a:pt x="18815" y="-762"/>
                    <a:pt x="15404" y="492"/>
                    <a:pt x="14700" y="102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97" name="Google Shape;97;p6"/>
            <p:cNvSpPr/>
            <p:nvPr/>
          </p:nvSpPr>
          <p:spPr>
            <a:xfrm>
              <a:off x="5037568" y="5212121"/>
              <a:ext cx="52051" cy="29365"/>
            </a:xfrm>
            <a:custGeom>
              <a:avLst/>
              <a:gdLst/>
              <a:ahLst/>
              <a:cxnLst/>
              <a:rect l="l" t="t" r="r" b="b"/>
              <a:pathLst>
                <a:path w="20850" h="21600" extrusionOk="0">
                  <a:moveTo>
                    <a:pt x="2512" y="16435"/>
                  </a:moveTo>
                  <a:cubicBezTo>
                    <a:pt x="4270" y="19722"/>
                    <a:pt x="6279" y="21600"/>
                    <a:pt x="8288" y="20661"/>
                  </a:cubicBezTo>
                  <a:cubicBezTo>
                    <a:pt x="9544" y="20661"/>
                    <a:pt x="10047" y="19722"/>
                    <a:pt x="11051" y="19722"/>
                  </a:cubicBezTo>
                  <a:cubicBezTo>
                    <a:pt x="12056" y="19722"/>
                    <a:pt x="12558" y="19722"/>
                    <a:pt x="13563" y="19722"/>
                  </a:cubicBezTo>
                  <a:cubicBezTo>
                    <a:pt x="15321" y="20661"/>
                    <a:pt x="17330" y="20661"/>
                    <a:pt x="18837" y="21600"/>
                  </a:cubicBezTo>
                  <a:cubicBezTo>
                    <a:pt x="21600" y="18783"/>
                    <a:pt x="21600" y="8922"/>
                    <a:pt x="18335" y="7043"/>
                  </a:cubicBezTo>
                  <a:cubicBezTo>
                    <a:pt x="17330" y="5635"/>
                    <a:pt x="15823" y="5635"/>
                    <a:pt x="14819" y="5635"/>
                  </a:cubicBezTo>
                  <a:cubicBezTo>
                    <a:pt x="12056" y="5635"/>
                    <a:pt x="10047" y="3757"/>
                    <a:pt x="7284" y="1878"/>
                  </a:cubicBezTo>
                  <a:cubicBezTo>
                    <a:pt x="6279" y="939"/>
                    <a:pt x="5274" y="0"/>
                    <a:pt x="4270" y="0"/>
                  </a:cubicBezTo>
                  <a:cubicBezTo>
                    <a:pt x="3014" y="0"/>
                    <a:pt x="1507" y="939"/>
                    <a:pt x="1005" y="2817"/>
                  </a:cubicBezTo>
                  <a:cubicBezTo>
                    <a:pt x="502" y="3757"/>
                    <a:pt x="1005" y="5635"/>
                    <a:pt x="1005" y="7043"/>
                  </a:cubicBezTo>
                  <a:cubicBezTo>
                    <a:pt x="502" y="7043"/>
                    <a:pt x="502" y="7043"/>
                    <a:pt x="0" y="7043"/>
                  </a:cubicBezTo>
                  <a:cubicBezTo>
                    <a:pt x="502" y="10800"/>
                    <a:pt x="1005" y="13617"/>
                    <a:pt x="2512" y="1643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98" name="Google Shape;98;p6"/>
            <p:cNvSpPr/>
            <p:nvPr/>
          </p:nvSpPr>
          <p:spPr>
            <a:xfrm>
              <a:off x="3068361" y="5389953"/>
              <a:ext cx="1635842" cy="2827181"/>
            </a:xfrm>
            <a:custGeom>
              <a:avLst/>
              <a:gdLst/>
              <a:ahLst/>
              <a:cxnLst/>
              <a:rect l="l" t="t" r="r" b="b"/>
              <a:pathLst>
                <a:path w="21600" h="21554" extrusionOk="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99" name="Google Shape;99;p6"/>
            <p:cNvSpPr/>
            <p:nvPr/>
          </p:nvSpPr>
          <p:spPr>
            <a:xfrm>
              <a:off x="3761130" y="7924090"/>
              <a:ext cx="137863" cy="88481"/>
            </a:xfrm>
            <a:custGeom>
              <a:avLst/>
              <a:gdLst/>
              <a:ahLst/>
              <a:cxnLst/>
              <a:rect l="l" t="t" r="r" b="b"/>
              <a:pathLst>
                <a:path w="21504" h="21382" extrusionOk="0">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0" name="Google Shape;100;p6"/>
            <p:cNvSpPr/>
            <p:nvPr/>
          </p:nvSpPr>
          <p:spPr>
            <a:xfrm>
              <a:off x="2684394" y="5811946"/>
              <a:ext cx="74364" cy="60535"/>
            </a:xfrm>
            <a:custGeom>
              <a:avLst/>
              <a:gdLst/>
              <a:ahLst/>
              <a:cxnLst/>
              <a:rect l="l" t="t" r="r" b="b"/>
              <a:pathLst>
                <a:path w="19782" h="20169" extrusionOk="0">
                  <a:moveTo>
                    <a:pt x="5761" y="10066"/>
                  </a:moveTo>
                  <a:cubicBezTo>
                    <a:pt x="5761" y="10485"/>
                    <a:pt x="5761" y="11114"/>
                    <a:pt x="5761" y="11534"/>
                  </a:cubicBezTo>
                  <a:cubicBezTo>
                    <a:pt x="6093" y="12373"/>
                    <a:pt x="6426" y="12792"/>
                    <a:pt x="7090" y="13211"/>
                  </a:cubicBezTo>
                  <a:cubicBezTo>
                    <a:pt x="8918" y="14470"/>
                    <a:pt x="10247" y="16357"/>
                    <a:pt x="11743" y="18035"/>
                  </a:cubicBezTo>
                  <a:cubicBezTo>
                    <a:pt x="13404" y="19293"/>
                    <a:pt x="15232" y="20761"/>
                    <a:pt x="17226" y="19922"/>
                  </a:cubicBezTo>
                  <a:cubicBezTo>
                    <a:pt x="19718" y="18874"/>
                    <a:pt x="20715" y="14050"/>
                    <a:pt x="18721" y="11953"/>
                  </a:cubicBezTo>
                  <a:cubicBezTo>
                    <a:pt x="17890" y="11114"/>
                    <a:pt x="17226" y="10485"/>
                    <a:pt x="16893" y="9646"/>
                  </a:cubicBezTo>
                  <a:cubicBezTo>
                    <a:pt x="16561" y="8388"/>
                    <a:pt x="17226" y="7130"/>
                    <a:pt x="17226" y="5243"/>
                  </a:cubicBezTo>
                  <a:cubicBezTo>
                    <a:pt x="17226" y="2726"/>
                    <a:pt x="15232" y="1258"/>
                    <a:pt x="13072" y="419"/>
                  </a:cubicBezTo>
                  <a:cubicBezTo>
                    <a:pt x="12075" y="0"/>
                    <a:pt x="10580" y="-420"/>
                    <a:pt x="9915" y="839"/>
                  </a:cubicBezTo>
                  <a:cubicBezTo>
                    <a:pt x="9583" y="1258"/>
                    <a:pt x="9583" y="1887"/>
                    <a:pt x="9250" y="2307"/>
                  </a:cubicBezTo>
                  <a:cubicBezTo>
                    <a:pt x="7090" y="6711"/>
                    <a:pt x="1607" y="-839"/>
                    <a:pt x="112" y="3984"/>
                  </a:cubicBezTo>
                  <a:cubicBezTo>
                    <a:pt x="-885" y="8808"/>
                    <a:pt x="5097" y="7549"/>
                    <a:pt x="5761" y="1006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1" name="Google Shape;101;p6"/>
            <p:cNvSpPr/>
            <p:nvPr/>
          </p:nvSpPr>
          <p:spPr>
            <a:xfrm>
              <a:off x="0" y="1827877"/>
              <a:ext cx="3970523" cy="3730012"/>
            </a:xfrm>
            <a:custGeom>
              <a:avLst/>
              <a:gdLst/>
              <a:ahLst/>
              <a:cxnLst/>
              <a:rect l="l" t="t" r="r" b="b"/>
              <a:pathLst>
                <a:path w="21600" h="21597" extrusionOk="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2" name="Google Shape;102;p6"/>
            <p:cNvSpPr/>
            <p:nvPr/>
          </p:nvSpPr>
          <p:spPr>
            <a:xfrm>
              <a:off x="2948933" y="4966653"/>
              <a:ext cx="350645" cy="135996"/>
            </a:xfrm>
            <a:custGeom>
              <a:avLst/>
              <a:gdLst/>
              <a:ahLst/>
              <a:cxnLst/>
              <a:rect l="l" t="t" r="r" b="b"/>
              <a:pathLst>
                <a:path w="20758" h="21213" extrusionOk="0">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3" name="Google Shape;103;p6"/>
            <p:cNvSpPr/>
            <p:nvPr/>
          </p:nvSpPr>
          <p:spPr>
            <a:xfrm>
              <a:off x="3172625" y="5146664"/>
              <a:ext cx="82391" cy="40293"/>
            </a:xfrm>
            <a:custGeom>
              <a:avLst/>
              <a:gdLst/>
              <a:ahLst/>
              <a:cxnLst/>
              <a:rect l="l" t="t" r="r" b="b"/>
              <a:pathLst>
                <a:path w="19910" h="21600" extrusionOk="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4" name="Google Shape;104;p6"/>
            <p:cNvSpPr/>
            <p:nvPr/>
          </p:nvSpPr>
          <p:spPr>
            <a:xfrm>
              <a:off x="3308334" y="5095535"/>
              <a:ext cx="232989" cy="76059"/>
            </a:xfrm>
            <a:custGeom>
              <a:avLst/>
              <a:gdLst/>
              <a:ahLst/>
              <a:cxnLst/>
              <a:rect l="l" t="t" r="r" b="b"/>
              <a:pathLst>
                <a:path w="21264" h="20935" extrusionOk="0">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5" name="Google Shape;105;p6"/>
            <p:cNvSpPr/>
            <p:nvPr/>
          </p:nvSpPr>
          <p:spPr>
            <a:xfrm>
              <a:off x="3556572" y="5150082"/>
              <a:ext cx="94537" cy="36015"/>
            </a:xfrm>
            <a:custGeom>
              <a:avLst/>
              <a:gdLst/>
              <a:ahLst/>
              <a:cxnLst/>
              <a:rect l="l" t="t" r="r" b="b"/>
              <a:pathLst>
                <a:path w="20359" h="18084" extrusionOk="0">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6" name="Google Shape;106;p6"/>
            <p:cNvSpPr/>
            <p:nvPr/>
          </p:nvSpPr>
          <p:spPr>
            <a:xfrm>
              <a:off x="3654759" y="3780014"/>
              <a:ext cx="110499" cy="60737"/>
            </a:xfrm>
            <a:custGeom>
              <a:avLst/>
              <a:gdLst/>
              <a:ahLst/>
              <a:cxnLst/>
              <a:rect l="l" t="t" r="r" b="b"/>
              <a:pathLst>
                <a:path w="21461" h="20233" extrusionOk="0">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7" name="Google Shape;107;p6"/>
            <p:cNvSpPr/>
            <p:nvPr/>
          </p:nvSpPr>
          <p:spPr>
            <a:xfrm>
              <a:off x="3840224" y="3665669"/>
              <a:ext cx="235763" cy="289798"/>
            </a:xfrm>
            <a:custGeom>
              <a:avLst/>
              <a:gdLst/>
              <a:ahLst/>
              <a:cxnLst/>
              <a:rect l="l" t="t" r="r" b="b"/>
              <a:pathLst>
                <a:path w="21518" h="21295" extrusionOk="0">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8" name="Google Shape;108;p6"/>
            <p:cNvSpPr/>
            <p:nvPr/>
          </p:nvSpPr>
          <p:spPr>
            <a:xfrm>
              <a:off x="3100471" y="3355672"/>
              <a:ext cx="61970" cy="88454"/>
            </a:xfrm>
            <a:custGeom>
              <a:avLst/>
              <a:gdLst/>
              <a:ahLst/>
              <a:cxnLst/>
              <a:rect l="l" t="t" r="r" b="b"/>
              <a:pathLst>
                <a:path w="20645" h="21375" extrusionOk="0">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09" name="Google Shape;109;p6"/>
            <p:cNvSpPr/>
            <p:nvPr/>
          </p:nvSpPr>
          <p:spPr>
            <a:xfrm>
              <a:off x="3081998" y="3152494"/>
              <a:ext cx="38149" cy="75424"/>
            </a:xfrm>
            <a:custGeom>
              <a:avLst/>
              <a:gdLst/>
              <a:ahLst/>
              <a:cxnLst/>
              <a:rect l="l" t="t" r="r" b="b"/>
              <a:pathLst>
                <a:path w="19152" h="20061" extrusionOk="0">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0" name="Google Shape;110;p6"/>
            <p:cNvSpPr/>
            <p:nvPr/>
          </p:nvSpPr>
          <p:spPr>
            <a:xfrm>
              <a:off x="3101895" y="2981881"/>
              <a:ext cx="46951" cy="69495"/>
            </a:xfrm>
            <a:custGeom>
              <a:avLst/>
              <a:gdLst/>
              <a:ahLst/>
              <a:cxnLst/>
              <a:rect l="l" t="t" r="r" b="b"/>
              <a:pathLst>
                <a:path w="19805" h="19817" extrusionOk="0">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1" name="Google Shape;111;p6"/>
            <p:cNvSpPr/>
            <p:nvPr/>
          </p:nvSpPr>
          <p:spPr>
            <a:xfrm>
              <a:off x="3513873" y="3114727"/>
              <a:ext cx="35092" cy="36519"/>
            </a:xfrm>
            <a:custGeom>
              <a:avLst/>
              <a:gdLst/>
              <a:ahLst/>
              <a:cxnLst/>
              <a:rect l="l" t="t" r="r" b="b"/>
              <a:pathLst>
                <a:path w="20187" h="21002" extrusionOk="0">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2" name="Google Shape;112;p6"/>
            <p:cNvSpPr/>
            <p:nvPr/>
          </p:nvSpPr>
          <p:spPr>
            <a:xfrm>
              <a:off x="2850167" y="2697721"/>
              <a:ext cx="260152" cy="241830"/>
            </a:xfrm>
            <a:custGeom>
              <a:avLst/>
              <a:gdLst/>
              <a:ahLst/>
              <a:cxnLst/>
              <a:rect l="l" t="t" r="r" b="b"/>
              <a:pathLst>
                <a:path w="21512" h="21334" extrusionOk="0">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3" name="Google Shape;113;p6"/>
            <p:cNvSpPr/>
            <p:nvPr/>
          </p:nvSpPr>
          <p:spPr>
            <a:xfrm>
              <a:off x="2959998" y="2936971"/>
              <a:ext cx="90639" cy="71633"/>
            </a:xfrm>
            <a:custGeom>
              <a:avLst/>
              <a:gdLst/>
              <a:ahLst/>
              <a:cxnLst/>
              <a:rect l="l" t="t" r="r" b="b"/>
              <a:pathLst>
                <a:path w="21256" h="19717" extrusionOk="0">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4" name="Google Shape;114;p6"/>
            <p:cNvSpPr/>
            <p:nvPr/>
          </p:nvSpPr>
          <p:spPr>
            <a:xfrm>
              <a:off x="3203000" y="2484764"/>
              <a:ext cx="88391" cy="100221"/>
            </a:xfrm>
            <a:custGeom>
              <a:avLst/>
              <a:gdLst/>
              <a:ahLst/>
              <a:cxnLst/>
              <a:rect l="l" t="t" r="r" b="b"/>
              <a:pathLst>
                <a:path w="21360" h="21013" extrusionOk="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5" name="Google Shape;115;p6"/>
            <p:cNvSpPr/>
            <p:nvPr/>
          </p:nvSpPr>
          <p:spPr>
            <a:xfrm>
              <a:off x="3138434" y="2355644"/>
              <a:ext cx="31723" cy="80030"/>
            </a:xfrm>
            <a:custGeom>
              <a:avLst/>
              <a:gdLst/>
              <a:ahLst/>
              <a:cxnLst/>
              <a:rect l="l" t="t" r="r" b="b"/>
              <a:pathLst>
                <a:path w="18239" h="20596" extrusionOk="0">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6" name="Google Shape;116;p6"/>
            <p:cNvSpPr/>
            <p:nvPr/>
          </p:nvSpPr>
          <p:spPr>
            <a:xfrm>
              <a:off x="3211369" y="2374913"/>
              <a:ext cx="32779" cy="62096"/>
            </a:xfrm>
            <a:custGeom>
              <a:avLst/>
              <a:gdLst/>
              <a:ahLst/>
              <a:cxnLst/>
              <a:rect l="l" t="t" r="r" b="b"/>
              <a:pathLst>
                <a:path w="20331" h="20682" extrusionOk="0">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7" name="Google Shape;117;p6"/>
            <p:cNvSpPr/>
            <p:nvPr/>
          </p:nvSpPr>
          <p:spPr>
            <a:xfrm>
              <a:off x="3299180" y="2501008"/>
              <a:ext cx="45986" cy="42784"/>
            </a:xfrm>
            <a:custGeom>
              <a:avLst/>
              <a:gdLst/>
              <a:ahLst/>
              <a:cxnLst/>
              <a:rect l="l" t="t" r="r" b="b"/>
              <a:pathLst>
                <a:path w="20495" h="20193" extrusionOk="0">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8" name="Google Shape;118;p6"/>
            <p:cNvSpPr/>
            <p:nvPr/>
          </p:nvSpPr>
          <p:spPr>
            <a:xfrm>
              <a:off x="3166549" y="2882895"/>
              <a:ext cx="39331" cy="51198"/>
            </a:xfrm>
            <a:custGeom>
              <a:avLst/>
              <a:gdLst/>
              <a:ahLst/>
              <a:cxnLst/>
              <a:rect l="l" t="t" r="r" b="b"/>
              <a:pathLst>
                <a:path w="21095" h="21600" extrusionOk="0">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19" name="Google Shape;119;p6"/>
            <p:cNvSpPr/>
            <p:nvPr/>
          </p:nvSpPr>
          <p:spPr>
            <a:xfrm>
              <a:off x="3623485" y="3015233"/>
              <a:ext cx="25186" cy="46132"/>
            </a:xfrm>
            <a:custGeom>
              <a:avLst/>
              <a:gdLst/>
              <a:ahLst/>
              <a:cxnLst/>
              <a:rect l="l" t="t" r="r" b="b"/>
              <a:pathLst>
                <a:path w="20420" h="20550" extrusionOk="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0" name="Google Shape;120;p6"/>
            <p:cNvSpPr/>
            <p:nvPr/>
          </p:nvSpPr>
          <p:spPr>
            <a:xfrm>
              <a:off x="3073816" y="1893408"/>
              <a:ext cx="182119" cy="121550"/>
            </a:xfrm>
            <a:custGeom>
              <a:avLst/>
              <a:gdLst/>
              <a:ahLst/>
              <a:cxnLst/>
              <a:rect l="l" t="t" r="r" b="b"/>
              <a:pathLst>
                <a:path w="21600" h="19736" extrusionOk="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1" name="Google Shape;121;p6"/>
            <p:cNvSpPr/>
            <p:nvPr/>
          </p:nvSpPr>
          <p:spPr>
            <a:xfrm>
              <a:off x="474574" y="3258820"/>
              <a:ext cx="90962" cy="108940"/>
            </a:xfrm>
            <a:custGeom>
              <a:avLst/>
              <a:gdLst/>
              <a:ahLst/>
              <a:cxnLst/>
              <a:rect l="l" t="t" r="r" b="b"/>
              <a:pathLst>
                <a:path w="21330" h="19710" extrusionOk="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2" name="Google Shape;122;p6"/>
            <p:cNvSpPr/>
            <p:nvPr/>
          </p:nvSpPr>
          <p:spPr>
            <a:xfrm>
              <a:off x="91019" y="3504750"/>
              <a:ext cx="43778" cy="40292"/>
            </a:xfrm>
            <a:custGeom>
              <a:avLst/>
              <a:gdLst/>
              <a:ahLst/>
              <a:cxnLst/>
              <a:rect l="l" t="t" r="r" b="b"/>
              <a:pathLst>
                <a:path w="20673" h="21600" extrusionOk="0">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3" name="Google Shape;123;p6"/>
            <p:cNvSpPr/>
            <p:nvPr/>
          </p:nvSpPr>
          <p:spPr>
            <a:xfrm>
              <a:off x="1235161" y="3540291"/>
              <a:ext cx="77611" cy="132945"/>
            </a:xfrm>
            <a:custGeom>
              <a:avLst/>
              <a:gdLst/>
              <a:ahLst/>
              <a:cxnLst/>
              <a:rect l="l" t="t" r="r" b="b"/>
              <a:pathLst>
                <a:path w="19973" h="20736" extrusionOk="0">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4" name="Google Shape;124;p6"/>
            <p:cNvSpPr/>
            <p:nvPr/>
          </p:nvSpPr>
          <p:spPr>
            <a:xfrm>
              <a:off x="1505542" y="1789195"/>
              <a:ext cx="359402" cy="413952"/>
            </a:xfrm>
            <a:custGeom>
              <a:avLst/>
              <a:gdLst/>
              <a:ahLst/>
              <a:cxnLst/>
              <a:rect l="l" t="t" r="r" b="b"/>
              <a:pathLst>
                <a:path w="21600" h="21600" extrusionOk="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5" name="Google Shape;125;p6"/>
            <p:cNvSpPr/>
            <p:nvPr/>
          </p:nvSpPr>
          <p:spPr>
            <a:xfrm>
              <a:off x="2310135" y="1833927"/>
              <a:ext cx="220306" cy="340772"/>
            </a:xfrm>
            <a:custGeom>
              <a:avLst/>
              <a:gdLst/>
              <a:ahLst/>
              <a:cxnLst/>
              <a:rect l="l" t="t" r="r" b="b"/>
              <a:pathLst>
                <a:path w="21600" h="21457" extrusionOk="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6" name="Google Shape;126;p6"/>
            <p:cNvSpPr/>
            <p:nvPr/>
          </p:nvSpPr>
          <p:spPr>
            <a:xfrm>
              <a:off x="2372721" y="2219027"/>
              <a:ext cx="36728" cy="63928"/>
            </a:xfrm>
            <a:custGeom>
              <a:avLst/>
              <a:gdLst/>
              <a:ahLst/>
              <a:cxnLst/>
              <a:rect l="l" t="t" r="r" b="b"/>
              <a:pathLst>
                <a:path w="17341" h="17005" extrusionOk="0">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7" name="Google Shape;127;p6"/>
            <p:cNvSpPr/>
            <p:nvPr/>
          </p:nvSpPr>
          <p:spPr>
            <a:xfrm>
              <a:off x="1584293" y="1335739"/>
              <a:ext cx="271319" cy="278281"/>
            </a:xfrm>
            <a:custGeom>
              <a:avLst/>
              <a:gdLst/>
              <a:ahLst/>
              <a:cxnLst/>
              <a:rect l="l" t="t" r="r" b="b"/>
              <a:pathLst>
                <a:path w="21322" h="21444" extrusionOk="0">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8" name="Google Shape;128;p6"/>
            <p:cNvSpPr/>
            <p:nvPr/>
          </p:nvSpPr>
          <p:spPr>
            <a:xfrm>
              <a:off x="1716020" y="1561081"/>
              <a:ext cx="74232" cy="88404"/>
            </a:xfrm>
            <a:custGeom>
              <a:avLst/>
              <a:gdLst/>
              <a:ahLst/>
              <a:cxnLst/>
              <a:rect l="l" t="t" r="r" b="b"/>
              <a:pathLst>
                <a:path w="21168" h="21361" extrusionOk="0">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29" name="Google Shape;129;p6"/>
            <p:cNvSpPr/>
            <p:nvPr/>
          </p:nvSpPr>
          <p:spPr>
            <a:xfrm>
              <a:off x="1871469" y="1253682"/>
              <a:ext cx="53493" cy="67560"/>
            </a:xfrm>
            <a:custGeom>
              <a:avLst/>
              <a:gdLst/>
              <a:ahLst/>
              <a:cxnLst/>
              <a:rect l="l" t="t" r="r" b="b"/>
              <a:pathLst>
                <a:path w="19452" h="20759" extrusionOk="0">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0" name="Google Shape;130;p6"/>
            <p:cNvSpPr/>
            <p:nvPr/>
          </p:nvSpPr>
          <p:spPr>
            <a:xfrm>
              <a:off x="1877489" y="1450994"/>
              <a:ext cx="57208" cy="30770"/>
            </a:xfrm>
            <a:custGeom>
              <a:avLst/>
              <a:gdLst/>
              <a:ahLst/>
              <a:cxnLst/>
              <a:rect l="l" t="t" r="r" b="b"/>
              <a:pathLst>
                <a:path w="20812" h="20704" extrusionOk="0">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1" name="Google Shape;131;p6"/>
            <p:cNvSpPr/>
            <p:nvPr/>
          </p:nvSpPr>
          <p:spPr>
            <a:xfrm>
              <a:off x="1791923" y="1441780"/>
              <a:ext cx="423491" cy="357569"/>
            </a:xfrm>
            <a:custGeom>
              <a:avLst/>
              <a:gdLst/>
              <a:ahLst/>
              <a:cxnLst/>
              <a:rect l="l" t="t" r="r" b="b"/>
              <a:pathLst>
                <a:path w="21530" h="21328" extrusionOk="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2" name="Google Shape;132;p6"/>
            <p:cNvSpPr/>
            <p:nvPr/>
          </p:nvSpPr>
          <p:spPr>
            <a:xfrm>
              <a:off x="2232451" y="1658804"/>
              <a:ext cx="53805" cy="71239"/>
            </a:xfrm>
            <a:custGeom>
              <a:avLst/>
              <a:gdLst/>
              <a:ahLst/>
              <a:cxnLst/>
              <a:rect l="l" t="t" r="r" b="b"/>
              <a:pathLst>
                <a:path w="20509" h="20315" extrusionOk="0">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3" name="Google Shape;133;p6"/>
            <p:cNvSpPr/>
            <p:nvPr/>
          </p:nvSpPr>
          <p:spPr>
            <a:xfrm>
              <a:off x="1938491" y="1243709"/>
              <a:ext cx="132247" cy="145587"/>
            </a:xfrm>
            <a:custGeom>
              <a:avLst/>
              <a:gdLst/>
              <a:ahLst/>
              <a:cxnLst/>
              <a:rect l="l" t="t" r="r" b="b"/>
              <a:pathLst>
                <a:path w="21043" h="21442" extrusionOk="0">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4" name="Google Shape;134;p6"/>
            <p:cNvSpPr/>
            <p:nvPr/>
          </p:nvSpPr>
          <p:spPr>
            <a:xfrm>
              <a:off x="1905975" y="1127297"/>
              <a:ext cx="170829" cy="106080"/>
            </a:xfrm>
            <a:custGeom>
              <a:avLst/>
              <a:gdLst/>
              <a:ahLst/>
              <a:cxnLst/>
              <a:rect l="l" t="t" r="r" b="b"/>
              <a:pathLst>
                <a:path w="21213" h="21123" extrusionOk="0">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5" name="Google Shape;135;p6"/>
            <p:cNvSpPr/>
            <p:nvPr/>
          </p:nvSpPr>
          <p:spPr>
            <a:xfrm>
              <a:off x="2204001" y="1025470"/>
              <a:ext cx="246008" cy="281451"/>
            </a:xfrm>
            <a:custGeom>
              <a:avLst/>
              <a:gdLst/>
              <a:ahLst/>
              <a:cxnLst/>
              <a:rect l="l" t="t" r="r" b="b"/>
              <a:pathLst>
                <a:path w="20342" h="21274" extrusionOk="0">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6" name="Google Shape;136;p6"/>
            <p:cNvSpPr/>
            <p:nvPr/>
          </p:nvSpPr>
          <p:spPr>
            <a:xfrm>
              <a:off x="2311259" y="1281086"/>
              <a:ext cx="58256" cy="56545"/>
            </a:xfrm>
            <a:custGeom>
              <a:avLst/>
              <a:gdLst/>
              <a:ahLst/>
              <a:cxnLst/>
              <a:rect l="l" t="t" r="r" b="b"/>
              <a:pathLst>
                <a:path w="21191" h="20569" extrusionOk="0">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7" name="Google Shape;137;p6"/>
            <p:cNvSpPr/>
            <p:nvPr/>
          </p:nvSpPr>
          <p:spPr>
            <a:xfrm>
              <a:off x="2186038" y="1307298"/>
              <a:ext cx="92448" cy="120107"/>
            </a:xfrm>
            <a:custGeom>
              <a:avLst/>
              <a:gdLst/>
              <a:ahLst/>
              <a:cxnLst/>
              <a:rect l="l" t="t" r="r" b="b"/>
              <a:pathLst>
                <a:path w="19381" h="20336" extrusionOk="0">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8" name="Google Shape;138;p6"/>
            <p:cNvSpPr/>
            <p:nvPr/>
          </p:nvSpPr>
          <p:spPr>
            <a:xfrm>
              <a:off x="2242004" y="1468425"/>
              <a:ext cx="280251" cy="258442"/>
            </a:xfrm>
            <a:custGeom>
              <a:avLst/>
              <a:gdLst/>
              <a:ahLst/>
              <a:cxnLst/>
              <a:rect l="l" t="t" r="r" b="b"/>
              <a:pathLst>
                <a:path w="21184" h="21370" extrusionOk="0">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39" name="Google Shape;139;p6"/>
            <p:cNvSpPr/>
            <p:nvPr/>
          </p:nvSpPr>
          <p:spPr>
            <a:xfrm>
              <a:off x="2513868" y="1635030"/>
              <a:ext cx="117486" cy="150821"/>
            </a:xfrm>
            <a:custGeom>
              <a:avLst/>
              <a:gdLst/>
              <a:ahLst/>
              <a:cxnLst/>
              <a:rect l="l" t="t" r="r" b="b"/>
              <a:pathLst>
                <a:path w="21256" h="21416" extrusionOk="0">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0" name="Google Shape;140;p6"/>
            <p:cNvSpPr/>
            <p:nvPr/>
          </p:nvSpPr>
          <p:spPr>
            <a:xfrm>
              <a:off x="2507194" y="1419366"/>
              <a:ext cx="621038" cy="383658"/>
            </a:xfrm>
            <a:custGeom>
              <a:avLst/>
              <a:gdLst/>
              <a:ahLst/>
              <a:cxnLst/>
              <a:rect l="l" t="t" r="r" b="b"/>
              <a:pathLst>
                <a:path w="21129" h="21281" extrusionOk="0">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1" name="Google Shape;141;p6"/>
            <p:cNvSpPr/>
            <p:nvPr/>
          </p:nvSpPr>
          <p:spPr>
            <a:xfrm>
              <a:off x="2452245" y="1130247"/>
              <a:ext cx="195009" cy="235630"/>
            </a:xfrm>
            <a:custGeom>
              <a:avLst/>
              <a:gdLst/>
              <a:ahLst/>
              <a:cxnLst/>
              <a:rect l="l" t="t" r="r" b="b"/>
              <a:pathLst>
                <a:path w="20381" h="21260" extrusionOk="0">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2" name="Google Shape;142;p6"/>
            <p:cNvSpPr/>
            <p:nvPr/>
          </p:nvSpPr>
          <p:spPr>
            <a:xfrm>
              <a:off x="2385006" y="851956"/>
              <a:ext cx="78042" cy="130959"/>
            </a:xfrm>
            <a:custGeom>
              <a:avLst/>
              <a:gdLst/>
              <a:ahLst/>
              <a:cxnLst/>
              <a:rect l="l" t="t" r="r" b="b"/>
              <a:pathLst>
                <a:path w="20758" h="21264" extrusionOk="0">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3" name="Google Shape;143;p6"/>
            <p:cNvSpPr/>
            <p:nvPr/>
          </p:nvSpPr>
          <p:spPr>
            <a:xfrm>
              <a:off x="2713149" y="1326295"/>
              <a:ext cx="49125" cy="77396"/>
            </a:xfrm>
            <a:custGeom>
              <a:avLst/>
              <a:gdLst/>
              <a:ahLst/>
              <a:cxnLst/>
              <a:rect l="l" t="t" r="r" b="b"/>
              <a:pathLst>
                <a:path w="18727" h="20588" extrusionOk="0">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4" name="Google Shape;144;p6"/>
            <p:cNvSpPr/>
            <p:nvPr/>
          </p:nvSpPr>
          <p:spPr>
            <a:xfrm>
              <a:off x="2518537" y="157281"/>
              <a:ext cx="1244267" cy="1403797"/>
            </a:xfrm>
            <a:custGeom>
              <a:avLst/>
              <a:gdLst/>
              <a:ahLst/>
              <a:cxnLst/>
              <a:rect l="l" t="t" r="r" b="b"/>
              <a:pathLst>
                <a:path w="21526" h="21555" extrusionOk="0">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5" name="Google Shape;145;p6"/>
            <p:cNvSpPr/>
            <p:nvPr/>
          </p:nvSpPr>
          <p:spPr>
            <a:xfrm>
              <a:off x="3368989" y="1"/>
              <a:ext cx="2164353" cy="3175707"/>
            </a:xfrm>
            <a:custGeom>
              <a:avLst/>
              <a:gdLst/>
              <a:ahLst/>
              <a:cxnLst/>
              <a:rect l="l" t="t" r="r" b="b"/>
              <a:pathLst>
                <a:path w="21591" h="21592" extrusionOk="0">
                  <a:moveTo>
                    <a:pt x="4094" y="3256"/>
                  </a:moveTo>
                  <a:cubicBezTo>
                    <a:pt x="3964" y="3201"/>
                    <a:pt x="3835" y="3327"/>
                    <a:pt x="3847" y="3424"/>
                  </a:cubicBezTo>
                  <a:cubicBezTo>
                    <a:pt x="3859" y="3521"/>
                    <a:pt x="3952" y="3618"/>
                    <a:pt x="3915" y="3714"/>
                  </a:cubicBezTo>
                  <a:cubicBezTo>
                    <a:pt x="3899" y="3750"/>
                    <a:pt x="3873" y="3783"/>
                    <a:pt x="3848" y="3815"/>
                  </a:cubicBezTo>
                  <a:cubicBezTo>
                    <a:pt x="3822" y="3848"/>
                    <a:pt x="3798" y="3880"/>
                    <a:pt x="3785" y="3916"/>
                  </a:cubicBezTo>
                  <a:cubicBezTo>
                    <a:pt x="3770" y="3950"/>
                    <a:pt x="3788" y="3992"/>
                    <a:pt x="3822" y="4021"/>
                  </a:cubicBezTo>
                  <a:cubicBezTo>
                    <a:pt x="3856" y="4051"/>
                    <a:pt x="3906" y="4068"/>
                    <a:pt x="3952" y="4051"/>
                  </a:cubicBezTo>
                  <a:cubicBezTo>
                    <a:pt x="3875" y="4120"/>
                    <a:pt x="3822" y="4204"/>
                    <a:pt x="3799" y="4293"/>
                  </a:cubicBezTo>
                  <a:cubicBezTo>
                    <a:pt x="3776" y="4382"/>
                    <a:pt x="3782" y="4476"/>
                    <a:pt x="3822" y="4564"/>
                  </a:cubicBezTo>
                  <a:cubicBezTo>
                    <a:pt x="3705" y="4631"/>
                    <a:pt x="3588" y="4438"/>
                    <a:pt x="3434" y="4438"/>
                  </a:cubicBezTo>
                  <a:cubicBezTo>
                    <a:pt x="3372" y="4438"/>
                    <a:pt x="3316" y="4476"/>
                    <a:pt x="3255" y="4492"/>
                  </a:cubicBezTo>
                  <a:cubicBezTo>
                    <a:pt x="3227" y="4505"/>
                    <a:pt x="3187" y="4511"/>
                    <a:pt x="3152" y="4509"/>
                  </a:cubicBezTo>
                  <a:cubicBezTo>
                    <a:pt x="3117" y="4507"/>
                    <a:pt x="3088" y="4497"/>
                    <a:pt x="3082" y="4476"/>
                  </a:cubicBezTo>
                  <a:cubicBezTo>
                    <a:pt x="3057" y="4532"/>
                    <a:pt x="3036" y="4589"/>
                    <a:pt x="3013" y="4646"/>
                  </a:cubicBezTo>
                  <a:cubicBezTo>
                    <a:pt x="2991" y="4703"/>
                    <a:pt x="2968" y="4760"/>
                    <a:pt x="2940" y="4816"/>
                  </a:cubicBezTo>
                  <a:cubicBezTo>
                    <a:pt x="2909" y="4791"/>
                    <a:pt x="2858" y="4780"/>
                    <a:pt x="2804" y="4780"/>
                  </a:cubicBezTo>
                  <a:cubicBezTo>
                    <a:pt x="2749" y="4781"/>
                    <a:pt x="2690" y="4793"/>
                    <a:pt x="2644" y="4816"/>
                  </a:cubicBezTo>
                  <a:cubicBezTo>
                    <a:pt x="2598" y="4837"/>
                    <a:pt x="2565" y="4869"/>
                    <a:pt x="2540" y="4903"/>
                  </a:cubicBezTo>
                  <a:cubicBezTo>
                    <a:pt x="2514" y="4936"/>
                    <a:pt x="2496" y="4972"/>
                    <a:pt x="2477" y="5001"/>
                  </a:cubicBezTo>
                  <a:cubicBezTo>
                    <a:pt x="2450" y="5041"/>
                    <a:pt x="2426" y="5083"/>
                    <a:pt x="2404" y="5126"/>
                  </a:cubicBezTo>
                  <a:cubicBezTo>
                    <a:pt x="2382" y="5168"/>
                    <a:pt x="2360" y="5210"/>
                    <a:pt x="2335" y="5250"/>
                  </a:cubicBezTo>
                  <a:cubicBezTo>
                    <a:pt x="2277" y="5250"/>
                    <a:pt x="2221" y="5250"/>
                    <a:pt x="2166" y="5251"/>
                  </a:cubicBezTo>
                  <a:cubicBezTo>
                    <a:pt x="2110" y="5252"/>
                    <a:pt x="2055" y="5254"/>
                    <a:pt x="1996" y="5258"/>
                  </a:cubicBezTo>
                  <a:cubicBezTo>
                    <a:pt x="2024" y="5321"/>
                    <a:pt x="2008" y="5385"/>
                    <a:pt x="1976" y="5448"/>
                  </a:cubicBezTo>
                  <a:cubicBezTo>
                    <a:pt x="1944" y="5510"/>
                    <a:pt x="1894" y="5571"/>
                    <a:pt x="1854" y="5628"/>
                  </a:cubicBezTo>
                  <a:cubicBezTo>
                    <a:pt x="1817" y="5687"/>
                    <a:pt x="1788" y="5758"/>
                    <a:pt x="1787" y="5823"/>
                  </a:cubicBezTo>
                  <a:cubicBezTo>
                    <a:pt x="1786" y="5889"/>
                    <a:pt x="1814" y="5950"/>
                    <a:pt x="1891" y="5990"/>
                  </a:cubicBezTo>
                  <a:cubicBezTo>
                    <a:pt x="1962" y="5990"/>
                    <a:pt x="2035" y="5995"/>
                    <a:pt x="2106" y="6006"/>
                  </a:cubicBezTo>
                  <a:cubicBezTo>
                    <a:pt x="2177" y="6016"/>
                    <a:pt x="2246" y="6032"/>
                    <a:pt x="2311" y="6053"/>
                  </a:cubicBezTo>
                  <a:cubicBezTo>
                    <a:pt x="2335" y="6036"/>
                    <a:pt x="2360" y="6020"/>
                    <a:pt x="2384" y="6005"/>
                  </a:cubicBezTo>
                  <a:cubicBezTo>
                    <a:pt x="2408" y="5989"/>
                    <a:pt x="2431" y="5973"/>
                    <a:pt x="2453" y="5956"/>
                  </a:cubicBezTo>
                  <a:cubicBezTo>
                    <a:pt x="2554" y="5973"/>
                    <a:pt x="2641" y="6026"/>
                    <a:pt x="2691" y="6092"/>
                  </a:cubicBezTo>
                  <a:cubicBezTo>
                    <a:pt x="2741" y="6158"/>
                    <a:pt x="2755" y="6238"/>
                    <a:pt x="2712" y="6310"/>
                  </a:cubicBezTo>
                  <a:cubicBezTo>
                    <a:pt x="2684" y="6314"/>
                    <a:pt x="2655" y="6318"/>
                    <a:pt x="2625" y="6322"/>
                  </a:cubicBezTo>
                  <a:cubicBezTo>
                    <a:pt x="2596" y="6326"/>
                    <a:pt x="2567" y="6331"/>
                    <a:pt x="2539" y="6335"/>
                  </a:cubicBezTo>
                  <a:cubicBezTo>
                    <a:pt x="2585" y="6362"/>
                    <a:pt x="2632" y="6391"/>
                    <a:pt x="2677" y="6419"/>
                  </a:cubicBezTo>
                  <a:cubicBezTo>
                    <a:pt x="2723" y="6447"/>
                    <a:pt x="2767" y="6476"/>
                    <a:pt x="2811" y="6503"/>
                  </a:cubicBezTo>
                  <a:cubicBezTo>
                    <a:pt x="2761" y="6503"/>
                    <a:pt x="2704" y="6507"/>
                    <a:pt x="2654" y="6520"/>
                  </a:cubicBezTo>
                  <a:cubicBezTo>
                    <a:pt x="2604" y="6534"/>
                    <a:pt x="2561" y="6556"/>
                    <a:pt x="2539" y="6591"/>
                  </a:cubicBezTo>
                  <a:cubicBezTo>
                    <a:pt x="2527" y="6608"/>
                    <a:pt x="2521" y="6626"/>
                    <a:pt x="2517" y="6645"/>
                  </a:cubicBezTo>
                  <a:cubicBezTo>
                    <a:pt x="2514" y="6664"/>
                    <a:pt x="2514" y="6684"/>
                    <a:pt x="2514" y="6705"/>
                  </a:cubicBezTo>
                  <a:cubicBezTo>
                    <a:pt x="2502" y="6865"/>
                    <a:pt x="2379" y="7011"/>
                    <a:pt x="2201" y="7110"/>
                  </a:cubicBezTo>
                  <a:cubicBezTo>
                    <a:pt x="2022" y="7210"/>
                    <a:pt x="1789" y="7262"/>
                    <a:pt x="1558" y="7235"/>
                  </a:cubicBezTo>
                  <a:cubicBezTo>
                    <a:pt x="1546" y="7258"/>
                    <a:pt x="1532" y="7282"/>
                    <a:pt x="1520" y="7307"/>
                  </a:cubicBezTo>
                  <a:cubicBezTo>
                    <a:pt x="1507" y="7331"/>
                    <a:pt x="1496" y="7355"/>
                    <a:pt x="1490" y="7378"/>
                  </a:cubicBezTo>
                  <a:cubicBezTo>
                    <a:pt x="1453" y="7378"/>
                    <a:pt x="1412" y="7374"/>
                    <a:pt x="1370" y="7367"/>
                  </a:cubicBezTo>
                  <a:cubicBezTo>
                    <a:pt x="1328" y="7360"/>
                    <a:pt x="1287" y="7351"/>
                    <a:pt x="1250" y="7340"/>
                  </a:cubicBezTo>
                  <a:cubicBezTo>
                    <a:pt x="1222" y="7408"/>
                    <a:pt x="1182" y="7470"/>
                    <a:pt x="1131" y="7526"/>
                  </a:cubicBezTo>
                  <a:cubicBezTo>
                    <a:pt x="1080" y="7582"/>
                    <a:pt x="1018" y="7633"/>
                    <a:pt x="947" y="7677"/>
                  </a:cubicBezTo>
                  <a:cubicBezTo>
                    <a:pt x="916" y="7673"/>
                    <a:pt x="884" y="7668"/>
                    <a:pt x="853" y="7664"/>
                  </a:cubicBezTo>
                  <a:cubicBezTo>
                    <a:pt x="822" y="7660"/>
                    <a:pt x="793" y="7656"/>
                    <a:pt x="768" y="7651"/>
                  </a:cubicBezTo>
                  <a:cubicBezTo>
                    <a:pt x="651" y="7702"/>
                    <a:pt x="534" y="7765"/>
                    <a:pt x="429" y="7820"/>
                  </a:cubicBezTo>
                  <a:cubicBezTo>
                    <a:pt x="262" y="7908"/>
                    <a:pt x="84" y="7996"/>
                    <a:pt x="16" y="8135"/>
                  </a:cubicBezTo>
                  <a:cubicBezTo>
                    <a:pt x="-9" y="8203"/>
                    <a:pt x="-3" y="8269"/>
                    <a:pt x="18" y="8333"/>
                  </a:cubicBezTo>
                  <a:cubicBezTo>
                    <a:pt x="39" y="8398"/>
                    <a:pt x="74" y="8461"/>
                    <a:pt x="108" y="8522"/>
                  </a:cubicBezTo>
                  <a:cubicBezTo>
                    <a:pt x="145" y="8529"/>
                    <a:pt x="181" y="8534"/>
                    <a:pt x="217" y="8539"/>
                  </a:cubicBezTo>
                  <a:cubicBezTo>
                    <a:pt x="253" y="8543"/>
                    <a:pt x="290" y="8547"/>
                    <a:pt x="330" y="8552"/>
                  </a:cubicBezTo>
                  <a:cubicBezTo>
                    <a:pt x="321" y="8596"/>
                    <a:pt x="307" y="8638"/>
                    <a:pt x="289" y="8678"/>
                  </a:cubicBezTo>
                  <a:cubicBezTo>
                    <a:pt x="272" y="8719"/>
                    <a:pt x="250" y="8758"/>
                    <a:pt x="225" y="8796"/>
                  </a:cubicBezTo>
                  <a:cubicBezTo>
                    <a:pt x="380" y="8840"/>
                    <a:pt x="542" y="8889"/>
                    <a:pt x="681" y="8954"/>
                  </a:cubicBezTo>
                  <a:cubicBezTo>
                    <a:pt x="821" y="9019"/>
                    <a:pt x="938" y="9099"/>
                    <a:pt x="1003" y="9204"/>
                  </a:cubicBezTo>
                  <a:cubicBezTo>
                    <a:pt x="1092" y="9191"/>
                    <a:pt x="1185" y="9177"/>
                    <a:pt x="1278" y="9164"/>
                  </a:cubicBezTo>
                  <a:cubicBezTo>
                    <a:pt x="1371" y="9150"/>
                    <a:pt x="1466" y="9136"/>
                    <a:pt x="1558" y="9124"/>
                  </a:cubicBezTo>
                  <a:cubicBezTo>
                    <a:pt x="1577" y="9107"/>
                    <a:pt x="1600" y="9091"/>
                    <a:pt x="1623" y="9075"/>
                  </a:cubicBezTo>
                  <a:cubicBezTo>
                    <a:pt x="1646" y="9060"/>
                    <a:pt x="1669" y="9044"/>
                    <a:pt x="1688" y="9027"/>
                  </a:cubicBezTo>
                  <a:cubicBezTo>
                    <a:pt x="1811" y="8991"/>
                    <a:pt x="1953" y="8985"/>
                    <a:pt x="2085" y="9005"/>
                  </a:cubicBezTo>
                  <a:cubicBezTo>
                    <a:pt x="2217" y="9025"/>
                    <a:pt x="2339" y="9071"/>
                    <a:pt x="2422" y="9141"/>
                  </a:cubicBezTo>
                  <a:cubicBezTo>
                    <a:pt x="2372" y="9229"/>
                    <a:pt x="2266" y="9303"/>
                    <a:pt x="2138" y="9347"/>
                  </a:cubicBezTo>
                  <a:cubicBezTo>
                    <a:pt x="2010" y="9392"/>
                    <a:pt x="1860" y="9408"/>
                    <a:pt x="1725" y="9380"/>
                  </a:cubicBezTo>
                  <a:cubicBezTo>
                    <a:pt x="1620" y="9364"/>
                    <a:pt x="1521" y="9317"/>
                    <a:pt x="1404" y="9317"/>
                  </a:cubicBezTo>
                  <a:cubicBezTo>
                    <a:pt x="1287" y="9317"/>
                    <a:pt x="1157" y="9372"/>
                    <a:pt x="1182" y="9452"/>
                  </a:cubicBezTo>
                  <a:cubicBezTo>
                    <a:pt x="1077" y="9492"/>
                    <a:pt x="967" y="9520"/>
                    <a:pt x="855" y="9536"/>
                  </a:cubicBezTo>
                  <a:cubicBezTo>
                    <a:pt x="742" y="9553"/>
                    <a:pt x="626" y="9557"/>
                    <a:pt x="509" y="9549"/>
                  </a:cubicBezTo>
                  <a:cubicBezTo>
                    <a:pt x="497" y="9584"/>
                    <a:pt x="488" y="9619"/>
                    <a:pt x="478" y="9653"/>
                  </a:cubicBezTo>
                  <a:cubicBezTo>
                    <a:pt x="468" y="9686"/>
                    <a:pt x="457" y="9719"/>
                    <a:pt x="441" y="9750"/>
                  </a:cubicBezTo>
                  <a:cubicBezTo>
                    <a:pt x="552" y="9786"/>
                    <a:pt x="673" y="9828"/>
                    <a:pt x="770" y="9881"/>
                  </a:cubicBezTo>
                  <a:cubicBezTo>
                    <a:pt x="867" y="9935"/>
                    <a:pt x="941" y="9999"/>
                    <a:pt x="960" y="10079"/>
                  </a:cubicBezTo>
                  <a:cubicBezTo>
                    <a:pt x="1031" y="10047"/>
                    <a:pt x="1115" y="10031"/>
                    <a:pt x="1200" y="10031"/>
                  </a:cubicBezTo>
                  <a:cubicBezTo>
                    <a:pt x="1285" y="10031"/>
                    <a:pt x="1370" y="10047"/>
                    <a:pt x="1441" y="10079"/>
                  </a:cubicBezTo>
                  <a:cubicBezTo>
                    <a:pt x="1388" y="10119"/>
                    <a:pt x="1333" y="10155"/>
                    <a:pt x="1278" y="10192"/>
                  </a:cubicBezTo>
                  <a:cubicBezTo>
                    <a:pt x="1223" y="10229"/>
                    <a:pt x="1169" y="10266"/>
                    <a:pt x="1120" y="10306"/>
                  </a:cubicBezTo>
                  <a:cubicBezTo>
                    <a:pt x="1145" y="10289"/>
                    <a:pt x="1177" y="10293"/>
                    <a:pt x="1205" y="10307"/>
                  </a:cubicBezTo>
                  <a:cubicBezTo>
                    <a:pt x="1233" y="10322"/>
                    <a:pt x="1256" y="10346"/>
                    <a:pt x="1262" y="10369"/>
                  </a:cubicBezTo>
                  <a:cubicBezTo>
                    <a:pt x="1274" y="10411"/>
                    <a:pt x="1250" y="10466"/>
                    <a:pt x="1274" y="10508"/>
                  </a:cubicBezTo>
                  <a:cubicBezTo>
                    <a:pt x="1287" y="10529"/>
                    <a:pt x="1324" y="10546"/>
                    <a:pt x="1348" y="10562"/>
                  </a:cubicBezTo>
                  <a:cubicBezTo>
                    <a:pt x="1512" y="10642"/>
                    <a:pt x="1697" y="10722"/>
                    <a:pt x="1885" y="10765"/>
                  </a:cubicBezTo>
                  <a:cubicBezTo>
                    <a:pt x="2073" y="10808"/>
                    <a:pt x="2265" y="10815"/>
                    <a:pt x="2440" y="10747"/>
                  </a:cubicBezTo>
                  <a:cubicBezTo>
                    <a:pt x="2447" y="10716"/>
                    <a:pt x="2453" y="10683"/>
                    <a:pt x="2459" y="10651"/>
                  </a:cubicBezTo>
                  <a:cubicBezTo>
                    <a:pt x="2465" y="10618"/>
                    <a:pt x="2471" y="10585"/>
                    <a:pt x="2477" y="10554"/>
                  </a:cubicBezTo>
                  <a:cubicBezTo>
                    <a:pt x="2669" y="10520"/>
                    <a:pt x="2798" y="10684"/>
                    <a:pt x="2996" y="10714"/>
                  </a:cubicBezTo>
                  <a:cubicBezTo>
                    <a:pt x="3113" y="10731"/>
                    <a:pt x="3224" y="10676"/>
                    <a:pt x="3341" y="10667"/>
                  </a:cubicBezTo>
                  <a:cubicBezTo>
                    <a:pt x="3412" y="10659"/>
                    <a:pt x="3485" y="10661"/>
                    <a:pt x="3555" y="10669"/>
                  </a:cubicBezTo>
                  <a:cubicBezTo>
                    <a:pt x="3625" y="10677"/>
                    <a:pt x="3693" y="10691"/>
                    <a:pt x="3754" y="10705"/>
                  </a:cubicBezTo>
                  <a:cubicBezTo>
                    <a:pt x="4248" y="10802"/>
                    <a:pt x="4803" y="10916"/>
                    <a:pt x="5050" y="11223"/>
                  </a:cubicBezTo>
                  <a:cubicBezTo>
                    <a:pt x="5192" y="11399"/>
                    <a:pt x="5204" y="11614"/>
                    <a:pt x="5223" y="11807"/>
                  </a:cubicBezTo>
                  <a:cubicBezTo>
                    <a:pt x="5306" y="11833"/>
                    <a:pt x="5377" y="11879"/>
                    <a:pt x="5423" y="11934"/>
                  </a:cubicBezTo>
                  <a:cubicBezTo>
                    <a:pt x="5470" y="11989"/>
                    <a:pt x="5491" y="12054"/>
                    <a:pt x="5476" y="12115"/>
                  </a:cubicBezTo>
                  <a:cubicBezTo>
                    <a:pt x="5463" y="12211"/>
                    <a:pt x="5426" y="12300"/>
                    <a:pt x="5426" y="12396"/>
                  </a:cubicBezTo>
                  <a:cubicBezTo>
                    <a:pt x="5426" y="12426"/>
                    <a:pt x="5426" y="12459"/>
                    <a:pt x="5451" y="12476"/>
                  </a:cubicBezTo>
                  <a:cubicBezTo>
                    <a:pt x="5457" y="12485"/>
                    <a:pt x="5471" y="12494"/>
                    <a:pt x="5485" y="12505"/>
                  </a:cubicBezTo>
                  <a:cubicBezTo>
                    <a:pt x="5499" y="12515"/>
                    <a:pt x="5513" y="12527"/>
                    <a:pt x="5519" y="12539"/>
                  </a:cubicBezTo>
                  <a:cubicBezTo>
                    <a:pt x="5531" y="12560"/>
                    <a:pt x="5524" y="12581"/>
                    <a:pt x="5510" y="12602"/>
                  </a:cubicBezTo>
                  <a:cubicBezTo>
                    <a:pt x="5496" y="12622"/>
                    <a:pt x="5476" y="12642"/>
                    <a:pt x="5463" y="12661"/>
                  </a:cubicBezTo>
                  <a:cubicBezTo>
                    <a:pt x="5430" y="12703"/>
                    <a:pt x="5423" y="12757"/>
                    <a:pt x="5440" y="12808"/>
                  </a:cubicBezTo>
                  <a:cubicBezTo>
                    <a:pt x="5457" y="12858"/>
                    <a:pt x="5497" y="12905"/>
                    <a:pt x="5556" y="12935"/>
                  </a:cubicBezTo>
                  <a:cubicBezTo>
                    <a:pt x="5575" y="12945"/>
                    <a:pt x="5598" y="12955"/>
                    <a:pt x="5619" y="12966"/>
                  </a:cubicBezTo>
                  <a:cubicBezTo>
                    <a:pt x="5641" y="12977"/>
                    <a:pt x="5661" y="12989"/>
                    <a:pt x="5673" y="13006"/>
                  </a:cubicBezTo>
                  <a:cubicBezTo>
                    <a:pt x="5686" y="13032"/>
                    <a:pt x="5686" y="13061"/>
                    <a:pt x="5686" y="13086"/>
                  </a:cubicBezTo>
                  <a:cubicBezTo>
                    <a:pt x="5686" y="13351"/>
                    <a:pt x="5908" y="13608"/>
                    <a:pt x="5828" y="13873"/>
                  </a:cubicBezTo>
                  <a:cubicBezTo>
                    <a:pt x="5803" y="13953"/>
                    <a:pt x="5766" y="14058"/>
                    <a:pt x="5865" y="14100"/>
                  </a:cubicBezTo>
                  <a:cubicBezTo>
                    <a:pt x="5908" y="14117"/>
                    <a:pt x="5969" y="14129"/>
                    <a:pt x="5994" y="14163"/>
                  </a:cubicBezTo>
                  <a:cubicBezTo>
                    <a:pt x="6013" y="14188"/>
                    <a:pt x="5994" y="14218"/>
                    <a:pt x="5994" y="14243"/>
                  </a:cubicBezTo>
                  <a:cubicBezTo>
                    <a:pt x="5957" y="14340"/>
                    <a:pt x="5965" y="14443"/>
                    <a:pt x="6010" y="14538"/>
                  </a:cubicBezTo>
                  <a:cubicBezTo>
                    <a:pt x="6056" y="14634"/>
                    <a:pt x="6139" y="14722"/>
                    <a:pt x="6253" y="14790"/>
                  </a:cubicBezTo>
                  <a:cubicBezTo>
                    <a:pt x="6269" y="14798"/>
                    <a:pt x="6283" y="14805"/>
                    <a:pt x="6297" y="14809"/>
                  </a:cubicBezTo>
                  <a:cubicBezTo>
                    <a:pt x="6312" y="14813"/>
                    <a:pt x="6327" y="14815"/>
                    <a:pt x="6346" y="14815"/>
                  </a:cubicBezTo>
                  <a:cubicBezTo>
                    <a:pt x="6380" y="14819"/>
                    <a:pt x="6409" y="14809"/>
                    <a:pt x="6433" y="14791"/>
                  </a:cubicBezTo>
                  <a:cubicBezTo>
                    <a:pt x="6457" y="14774"/>
                    <a:pt x="6475" y="14750"/>
                    <a:pt x="6488" y="14727"/>
                  </a:cubicBezTo>
                  <a:cubicBezTo>
                    <a:pt x="6494" y="14706"/>
                    <a:pt x="6497" y="14684"/>
                    <a:pt x="6500" y="14660"/>
                  </a:cubicBezTo>
                  <a:cubicBezTo>
                    <a:pt x="6503" y="14637"/>
                    <a:pt x="6506" y="14613"/>
                    <a:pt x="6512" y="14588"/>
                  </a:cubicBezTo>
                  <a:cubicBezTo>
                    <a:pt x="6559" y="14573"/>
                    <a:pt x="6611" y="14584"/>
                    <a:pt x="6647" y="14606"/>
                  </a:cubicBezTo>
                  <a:cubicBezTo>
                    <a:pt x="6684" y="14628"/>
                    <a:pt x="6704" y="14661"/>
                    <a:pt x="6685" y="14693"/>
                  </a:cubicBezTo>
                  <a:cubicBezTo>
                    <a:pt x="6670" y="14714"/>
                    <a:pt x="6640" y="14732"/>
                    <a:pt x="6613" y="14751"/>
                  </a:cubicBezTo>
                  <a:cubicBezTo>
                    <a:pt x="6586" y="14770"/>
                    <a:pt x="6562" y="14790"/>
                    <a:pt x="6556" y="14815"/>
                  </a:cubicBezTo>
                  <a:cubicBezTo>
                    <a:pt x="6525" y="14878"/>
                    <a:pt x="6617" y="14941"/>
                    <a:pt x="6722" y="14941"/>
                  </a:cubicBezTo>
                  <a:cubicBezTo>
                    <a:pt x="6827" y="14941"/>
                    <a:pt x="6901" y="14903"/>
                    <a:pt x="6981" y="14861"/>
                  </a:cubicBezTo>
                  <a:cubicBezTo>
                    <a:pt x="7098" y="14887"/>
                    <a:pt x="7185" y="14953"/>
                    <a:pt x="7230" y="15031"/>
                  </a:cubicBezTo>
                  <a:cubicBezTo>
                    <a:pt x="7274" y="15109"/>
                    <a:pt x="7277" y="15200"/>
                    <a:pt x="7228" y="15274"/>
                  </a:cubicBezTo>
                  <a:cubicBezTo>
                    <a:pt x="7111" y="15261"/>
                    <a:pt x="6997" y="15239"/>
                    <a:pt x="6888" y="15209"/>
                  </a:cubicBezTo>
                  <a:cubicBezTo>
                    <a:pt x="6779" y="15179"/>
                    <a:pt x="6676" y="15141"/>
                    <a:pt x="6580" y="15097"/>
                  </a:cubicBezTo>
                  <a:cubicBezTo>
                    <a:pt x="6451" y="15088"/>
                    <a:pt x="6383" y="15202"/>
                    <a:pt x="6383" y="15290"/>
                  </a:cubicBezTo>
                  <a:cubicBezTo>
                    <a:pt x="6383" y="15379"/>
                    <a:pt x="6426" y="15488"/>
                    <a:pt x="6321" y="15547"/>
                  </a:cubicBezTo>
                  <a:cubicBezTo>
                    <a:pt x="6266" y="15585"/>
                    <a:pt x="6167" y="15602"/>
                    <a:pt x="6167" y="15652"/>
                  </a:cubicBezTo>
                  <a:cubicBezTo>
                    <a:pt x="6167" y="15682"/>
                    <a:pt x="6192" y="15707"/>
                    <a:pt x="6204" y="15724"/>
                  </a:cubicBezTo>
                  <a:cubicBezTo>
                    <a:pt x="6256" y="15772"/>
                    <a:pt x="6295" y="15826"/>
                    <a:pt x="6322" y="15882"/>
                  </a:cubicBezTo>
                  <a:cubicBezTo>
                    <a:pt x="6349" y="15939"/>
                    <a:pt x="6364" y="15999"/>
                    <a:pt x="6370" y="16060"/>
                  </a:cubicBezTo>
                  <a:cubicBezTo>
                    <a:pt x="6370" y="16077"/>
                    <a:pt x="6370" y="16095"/>
                    <a:pt x="6374" y="16112"/>
                  </a:cubicBezTo>
                  <a:cubicBezTo>
                    <a:pt x="6377" y="16128"/>
                    <a:pt x="6383" y="16144"/>
                    <a:pt x="6395" y="16157"/>
                  </a:cubicBezTo>
                  <a:cubicBezTo>
                    <a:pt x="6429" y="16197"/>
                    <a:pt x="6491" y="16213"/>
                    <a:pt x="6560" y="16214"/>
                  </a:cubicBezTo>
                  <a:cubicBezTo>
                    <a:pt x="6630" y="16215"/>
                    <a:pt x="6707" y="16201"/>
                    <a:pt x="6771" y="16182"/>
                  </a:cubicBezTo>
                  <a:cubicBezTo>
                    <a:pt x="6812" y="16174"/>
                    <a:pt x="6850" y="16163"/>
                    <a:pt x="6890" y="16153"/>
                  </a:cubicBezTo>
                  <a:cubicBezTo>
                    <a:pt x="6930" y="16142"/>
                    <a:pt x="6972" y="16132"/>
                    <a:pt x="7018" y="16123"/>
                  </a:cubicBezTo>
                  <a:cubicBezTo>
                    <a:pt x="7037" y="16119"/>
                    <a:pt x="7057" y="16112"/>
                    <a:pt x="7074" y="16102"/>
                  </a:cubicBezTo>
                  <a:cubicBezTo>
                    <a:pt x="7091" y="16093"/>
                    <a:pt x="7105" y="16081"/>
                    <a:pt x="7111" y="16069"/>
                  </a:cubicBezTo>
                  <a:cubicBezTo>
                    <a:pt x="7117" y="16052"/>
                    <a:pt x="7108" y="16034"/>
                    <a:pt x="7100" y="16017"/>
                  </a:cubicBezTo>
                  <a:cubicBezTo>
                    <a:pt x="7092" y="16000"/>
                    <a:pt x="7086" y="15984"/>
                    <a:pt x="7098" y="15972"/>
                  </a:cubicBezTo>
                  <a:cubicBezTo>
                    <a:pt x="7105" y="15963"/>
                    <a:pt x="7114" y="15959"/>
                    <a:pt x="7125" y="15957"/>
                  </a:cubicBezTo>
                  <a:cubicBezTo>
                    <a:pt x="7135" y="15955"/>
                    <a:pt x="7148" y="15955"/>
                    <a:pt x="7160" y="15955"/>
                  </a:cubicBezTo>
                  <a:cubicBezTo>
                    <a:pt x="7206" y="15951"/>
                    <a:pt x="7248" y="15947"/>
                    <a:pt x="7290" y="15942"/>
                  </a:cubicBezTo>
                  <a:cubicBezTo>
                    <a:pt x="7331" y="15937"/>
                    <a:pt x="7373" y="15932"/>
                    <a:pt x="7419" y="15926"/>
                  </a:cubicBezTo>
                  <a:cubicBezTo>
                    <a:pt x="7459" y="15997"/>
                    <a:pt x="7495" y="16077"/>
                    <a:pt x="7501" y="16152"/>
                  </a:cubicBezTo>
                  <a:cubicBezTo>
                    <a:pt x="7507" y="16227"/>
                    <a:pt x="7484" y="16298"/>
                    <a:pt x="7407" y="16350"/>
                  </a:cubicBezTo>
                  <a:cubicBezTo>
                    <a:pt x="7459" y="16342"/>
                    <a:pt x="7498" y="16366"/>
                    <a:pt x="7517" y="16400"/>
                  </a:cubicBezTo>
                  <a:cubicBezTo>
                    <a:pt x="7537" y="16435"/>
                    <a:pt x="7537" y="16479"/>
                    <a:pt x="7512" y="16510"/>
                  </a:cubicBezTo>
                  <a:cubicBezTo>
                    <a:pt x="7484" y="16542"/>
                    <a:pt x="7449" y="16570"/>
                    <a:pt x="7417" y="16600"/>
                  </a:cubicBezTo>
                  <a:cubicBezTo>
                    <a:pt x="7385" y="16629"/>
                    <a:pt x="7358" y="16660"/>
                    <a:pt x="7345" y="16695"/>
                  </a:cubicBezTo>
                  <a:cubicBezTo>
                    <a:pt x="7280" y="16683"/>
                    <a:pt x="7213" y="16669"/>
                    <a:pt x="7145" y="16655"/>
                  </a:cubicBezTo>
                  <a:cubicBezTo>
                    <a:pt x="7077" y="16642"/>
                    <a:pt x="7009" y="16628"/>
                    <a:pt x="6944" y="16615"/>
                  </a:cubicBezTo>
                  <a:cubicBezTo>
                    <a:pt x="6910" y="16611"/>
                    <a:pt x="6876" y="16605"/>
                    <a:pt x="6845" y="16602"/>
                  </a:cubicBezTo>
                  <a:cubicBezTo>
                    <a:pt x="6813" y="16599"/>
                    <a:pt x="6784" y="16599"/>
                    <a:pt x="6759" y="16607"/>
                  </a:cubicBezTo>
                  <a:cubicBezTo>
                    <a:pt x="6731" y="16615"/>
                    <a:pt x="6708" y="16635"/>
                    <a:pt x="6699" y="16656"/>
                  </a:cubicBezTo>
                  <a:cubicBezTo>
                    <a:pt x="6690" y="16677"/>
                    <a:pt x="6694" y="16700"/>
                    <a:pt x="6722" y="16712"/>
                  </a:cubicBezTo>
                  <a:cubicBezTo>
                    <a:pt x="6747" y="16704"/>
                    <a:pt x="6768" y="16710"/>
                    <a:pt x="6782" y="16723"/>
                  </a:cubicBezTo>
                  <a:cubicBezTo>
                    <a:pt x="6796" y="16736"/>
                    <a:pt x="6802" y="16756"/>
                    <a:pt x="6796" y="16775"/>
                  </a:cubicBezTo>
                  <a:cubicBezTo>
                    <a:pt x="6787" y="16792"/>
                    <a:pt x="6775" y="16808"/>
                    <a:pt x="6761" y="16823"/>
                  </a:cubicBezTo>
                  <a:cubicBezTo>
                    <a:pt x="6748" y="16837"/>
                    <a:pt x="6734" y="16851"/>
                    <a:pt x="6722" y="16864"/>
                  </a:cubicBezTo>
                  <a:cubicBezTo>
                    <a:pt x="6676" y="16908"/>
                    <a:pt x="6656" y="16960"/>
                    <a:pt x="6653" y="17015"/>
                  </a:cubicBezTo>
                  <a:cubicBezTo>
                    <a:pt x="6650" y="17070"/>
                    <a:pt x="6663" y="17126"/>
                    <a:pt x="6685" y="17179"/>
                  </a:cubicBezTo>
                  <a:cubicBezTo>
                    <a:pt x="6710" y="17291"/>
                    <a:pt x="6687" y="17410"/>
                    <a:pt x="6669" y="17529"/>
                  </a:cubicBezTo>
                  <a:cubicBezTo>
                    <a:pt x="6651" y="17647"/>
                    <a:pt x="6639" y="17764"/>
                    <a:pt x="6685" y="17869"/>
                  </a:cubicBezTo>
                  <a:cubicBezTo>
                    <a:pt x="6716" y="17957"/>
                    <a:pt x="6767" y="18048"/>
                    <a:pt x="6798" y="18137"/>
                  </a:cubicBezTo>
                  <a:cubicBezTo>
                    <a:pt x="6830" y="18226"/>
                    <a:pt x="6842" y="18315"/>
                    <a:pt x="6796" y="18399"/>
                  </a:cubicBezTo>
                  <a:cubicBezTo>
                    <a:pt x="6824" y="18407"/>
                    <a:pt x="6847" y="18414"/>
                    <a:pt x="6870" y="18420"/>
                  </a:cubicBezTo>
                  <a:cubicBezTo>
                    <a:pt x="6893" y="18426"/>
                    <a:pt x="6916" y="18433"/>
                    <a:pt x="6944" y="18441"/>
                  </a:cubicBezTo>
                  <a:cubicBezTo>
                    <a:pt x="6994" y="18592"/>
                    <a:pt x="7048" y="18741"/>
                    <a:pt x="7102" y="18888"/>
                  </a:cubicBezTo>
                  <a:cubicBezTo>
                    <a:pt x="7157" y="19036"/>
                    <a:pt x="7213" y="19183"/>
                    <a:pt x="7265" y="19333"/>
                  </a:cubicBezTo>
                  <a:cubicBezTo>
                    <a:pt x="7271" y="19352"/>
                    <a:pt x="7277" y="19372"/>
                    <a:pt x="7287" y="19390"/>
                  </a:cubicBezTo>
                  <a:cubicBezTo>
                    <a:pt x="7296" y="19408"/>
                    <a:pt x="7308" y="19425"/>
                    <a:pt x="7327" y="19438"/>
                  </a:cubicBezTo>
                  <a:cubicBezTo>
                    <a:pt x="7342" y="19453"/>
                    <a:pt x="7362" y="19462"/>
                    <a:pt x="7380" y="19472"/>
                  </a:cubicBezTo>
                  <a:cubicBezTo>
                    <a:pt x="7398" y="19482"/>
                    <a:pt x="7413" y="19493"/>
                    <a:pt x="7419" y="19509"/>
                  </a:cubicBezTo>
                  <a:cubicBezTo>
                    <a:pt x="7444" y="19547"/>
                    <a:pt x="7432" y="19581"/>
                    <a:pt x="7432" y="19615"/>
                  </a:cubicBezTo>
                  <a:cubicBezTo>
                    <a:pt x="7432" y="19749"/>
                    <a:pt x="7617" y="19846"/>
                    <a:pt x="7734" y="19959"/>
                  </a:cubicBezTo>
                  <a:cubicBezTo>
                    <a:pt x="7796" y="20023"/>
                    <a:pt x="7837" y="20091"/>
                    <a:pt x="7870" y="20162"/>
                  </a:cubicBezTo>
                  <a:cubicBezTo>
                    <a:pt x="7902" y="20234"/>
                    <a:pt x="7925" y="20309"/>
                    <a:pt x="7950" y="20384"/>
                  </a:cubicBezTo>
                  <a:cubicBezTo>
                    <a:pt x="7984" y="20384"/>
                    <a:pt x="8013" y="20386"/>
                    <a:pt x="8042" y="20389"/>
                  </a:cubicBezTo>
                  <a:cubicBezTo>
                    <a:pt x="8072" y="20391"/>
                    <a:pt x="8101" y="20393"/>
                    <a:pt x="8135" y="20393"/>
                  </a:cubicBezTo>
                  <a:cubicBezTo>
                    <a:pt x="8101" y="20441"/>
                    <a:pt x="8107" y="20492"/>
                    <a:pt x="8133" y="20541"/>
                  </a:cubicBezTo>
                  <a:cubicBezTo>
                    <a:pt x="8158" y="20590"/>
                    <a:pt x="8203" y="20639"/>
                    <a:pt x="8246" y="20683"/>
                  </a:cubicBezTo>
                  <a:cubicBezTo>
                    <a:pt x="8292" y="20723"/>
                    <a:pt x="8339" y="20763"/>
                    <a:pt x="8383" y="20803"/>
                  </a:cubicBezTo>
                  <a:cubicBezTo>
                    <a:pt x="8426" y="20843"/>
                    <a:pt x="8468" y="20883"/>
                    <a:pt x="8505" y="20923"/>
                  </a:cubicBezTo>
                  <a:cubicBezTo>
                    <a:pt x="8564" y="20975"/>
                    <a:pt x="8629" y="21032"/>
                    <a:pt x="8705" y="21077"/>
                  </a:cubicBezTo>
                  <a:cubicBezTo>
                    <a:pt x="8781" y="21122"/>
                    <a:pt x="8869" y="21154"/>
                    <a:pt x="8974" y="21158"/>
                  </a:cubicBezTo>
                  <a:cubicBezTo>
                    <a:pt x="8999" y="21133"/>
                    <a:pt x="9043" y="21127"/>
                    <a:pt x="9092" y="21130"/>
                  </a:cubicBezTo>
                  <a:cubicBezTo>
                    <a:pt x="9141" y="21133"/>
                    <a:pt x="9193" y="21146"/>
                    <a:pt x="9233" y="21158"/>
                  </a:cubicBezTo>
                  <a:cubicBezTo>
                    <a:pt x="9329" y="21194"/>
                    <a:pt x="9429" y="21232"/>
                    <a:pt x="9523" y="21275"/>
                  </a:cubicBezTo>
                  <a:cubicBezTo>
                    <a:pt x="9617" y="21318"/>
                    <a:pt x="9705" y="21367"/>
                    <a:pt x="9776" y="21423"/>
                  </a:cubicBezTo>
                  <a:cubicBezTo>
                    <a:pt x="9869" y="21495"/>
                    <a:pt x="9943" y="21583"/>
                    <a:pt x="10072" y="21592"/>
                  </a:cubicBezTo>
                  <a:cubicBezTo>
                    <a:pt x="10202" y="21600"/>
                    <a:pt x="10313" y="21533"/>
                    <a:pt x="10356" y="21444"/>
                  </a:cubicBezTo>
                  <a:cubicBezTo>
                    <a:pt x="10375" y="21400"/>
                    <a:pt x="10378" y="21356"/>
                    <a:pt x="10373" y="21312"/>
                  </a:cubicBezTo>
                  <a:cubicBezTo>
                    <a:pt x="10368" y="21268"/>
                    <a:pt x="10356" y="21224"/>
                    <a:pt x="10344" y="21179"/>
                  </a:cubicBezTo>
                  <a:cubicBezTo>
                    <a:pt x="10365" y="21175"/>
                    <a:pt x="10385" y="21173"/>
                    <a:pt x="10406" y="21170"/>
                  </a:cubicBezTo>
                  <a:cubicBezTo>
                    <a:pt x="10427" y="21168"/>
                    <a:pt x="10449" y="21165"/>
                    <a:pt x="10473" y="21158"/>
                  </a:cubicBezTo>
                  <a:cubicBezTo>
                    <a:pt x="10479" y="21106"/>
                    <a:pt x="10483" y="21051"/>
                    <a:pt x="10486" y="20996"/>
                  </a:cubicBezTo>
                  <a:cubicBezTo>
                    <a:pt x="10489" y="20942"/>
                    <a:pt x="10492" y="20887"/>
                    <a:pt x="10498" y="20834"/>
                  </a:cubicBezTo>
                  <a:cubicBezTo>
                    <a:pt x="10507" y="20816"/>
                    <a:pt x="10515" y="20796"/>
                    <a:pt x="10522" y="20776"/>
                  </a:cubicBezTo>
                  <a:cubicBezTo>
                    <a:pt x="10529" y="20757"/>
                    <a:pt x="10535" y="20738"/>
                    <a:pt x="10541" y="20721"/>
                  </a:cubicBezTo>
                  <a:cubicBezTo>
                    <a:pt x="10566" y="20637"/>
                    <a:pt x="10587" y="20546"/>
                    <a:pt x="10582" y="20462"/>
                  </a:cubicBezTo>
                  <a:cubicBezTo>
                    <a:pt x="10577" y="20378"/>
                    <a:pt x="10544" y="20300"/>
                    <a:pt x="10461" y="20241"/>
                  </a:cubicBezTo>
                  <a:cubicBezTo>
                    <a:pt x="10479" y="20237"/>
                    <a:pt x="10499" y="20231"/>
                    <a:pt x="10520" y="20224"/>
                  </a:cubicBezTo>
                  <a:cubicBezTo>
                    <a:pt x="10540" y="20218"/>
                    <a:pt x="10560" y="20212"/>
                    <a:pt x="10578" y="20208"/>
                  </a:cubicBezTo>
                  <a:cubicBezTo>
                    <a:pt x="10646" y="20145"/>
                    <a:pt x="10708" y="20086"/>
                    <a:pt x="10769" y="20031"/>
                  </a:cubicBezTo>
                  <a:cubicBezTo>
                    <a:pt x="11047" y="19791"/>
                    <a:pt x="11331" y="19493"/>
                    <a:pt x="11201" y="19202"/>
                  </a:cubicBezTo>
                  <a:cubicBezTo>
                    <a:pt x="11220" y="19207"/>
                    <a:pt x="11238" y="19209"/>
                    <a:pt x="11258" y="19211"/>
                  </a:cubicBezTo>
                  <a:cubicBezTo>
                    <a:pt x="11277" y="19213"/>
                    <a:pt x="11297" y="19215"/>
                    <a:pt x="11319" y="19219"/>
                  </a:cubicBezTo>
                  <a:cubicBezTo>
                    <a:pt x="11312" y="19158"/>
                    <a:pt x="11292" y="19096"/>
                    <a:pt x="11262" y="19037"/>
                  </a:cubicBezTo>
                  <a:cubicBezTo>
                    <a:pt x="11232" y="18978"/>
                    <a:pt x="11192" y="18923"/>
                    <a:pt x="11146" y="18874"/>
                  </a:cubicBezTo>
                  <a:cubicBezTo>
                    <a:pt x="11192" y="18883"/>
                    <a:pt x="11241" y="18892"/>
                    <a:pt x="11290" y="18895"/>
                  </a:cubicBezTo>
                  <a:cubicBezTo>
                    <a:pt x="11339" y="18897"/>
                    <a:pt x="11386" y="18893"/>
                    <a:pt x="11430" y="18874"/>
                  </a:cubicBezTo>
                  <a:cubicBezTo>
                    <a:pt x="11522" y="18838"/>
                    <a:pt x="11554" y="18760"/>
                    <a:pt x="11590" y="18686"/>
                  </a:cubicBezTo>
                  <a:cubicBezTo>
                    <a:pt x="11625" y="18612"/>
                    <a:pt x="11664" y="18544"/>
                    <a:pt x="11769" y="18529"/>
                  </a:cubicBezTo>
                  <a:cubicBezTo>
                    <a:pt x="11794" y="18548"/>
                    <a:pt x="11820" y="18564"/>
                    <a:pt x="11848" y="18577"/>
                  </a:cubicBezTo>
                  <a:cubicBezTo>
                    <a:pt x="11875" y="18590"/>
                    <a:pt x="11905" y="18601"/>
                    <a:pt x="11935" y="18609"/>
                  </a:cubicBezTo>
                  <a:cubicBezTo>
                    <a:pt x="11942" y="18561"/>
                    <a:pt x="11959" y="18515"/>
                    <a:pt x="11983" y="18470"/>
                  </a:cubicBezTo>
                  <a:cubicBezTo>
                    <a:pt x="12008" y="18426"/>
                    <a:pt x="12040" y="18384"/>
                    <a:pt x="12077" y="18344"/>
                  </a:cubicBezTo>
                  <a:cubicBezTo>
                    <a:pt x="12105" y="18384"/>
                    <a:pt x="12125" y="18426"/>
                    <a:pt x="12138" y="18470"/>
                  </a:cubicBezTo>
                  <a:cubicBezTo>
                    <a:pt x="12151" y="18515"/>
                    <a:pt x="12158" y="18561"/>
                    <a:pt x="12158" y="18609"/>
                  </a:cubicBezTo>
                  <a:cubicBezTo>
                    <a:pt x="12176" y="18584"/>
                    <a:pt x="12218" y="18578"/>
                    <a:pt x="12266" y="18578"/>
                  </a:cubicBezTo>
                  <a:cubicBezTo>
                    <a:pt x="12315" y="18578"/>
                    <a:pt x="12370" y="18584"/>
                    <a:pt x="12417" y="18584"/>
                  </a:cubicBezTo>
                  <a:cubicBezTo>
                    <a:pt x="12506" y="18588"/>
                    <a:pt x="12586" y="18555"/>
                    <a:pt x="12637" y="18506"/>
                  </a:cubicBezTo>
                  <a:cubicBezTo>
                    <a:pt x="12687" y="18457"/>
                    <a:pt x="12707" y="18393"/>
                    <a:pt x="12676" y="18336"/>
                  </a:cubicBezTo>
                  <a:cubicBezTo>
                    <a:pt x="12707" y="18327"/>
                    <a:pt x="12745" y="18323"/>
                    <a:pt x="12785" y="18325"/>
                  </a:cubicBezTo>
                  <a:cubicBezTo>
                    <a:pt x="12824" y="18327"/>
                    <a:pt x="12864" y="18336"/>
                    <a:pt x="12898" y="18353"/>
                  </a:cubicBezTo>
                  <a:cubicBezTo>
                    <a:pt x="12935" y="18304"/>
                    <a:pt x="12983" y="18263"/>
                    <a:pt x="13039" y="18229"/>
                  </a:cubicBezTo>
                  <a:cubicBezTo>
                    <a:pt x="13095" y="18194"/>
                    <a:pt x="13160" y="18165"/>
                    <a:pt x="13231" y="18142"/>
                  </a:cubicBezTo>
                  <a:cubicBezTo>
                    <a:pt x="13250" y="18138"/>
                    <a:pt x="13270" y="18132"/>
                    <a:pt x="13288" y="18124"/>
                  </a:cubicBezTo>
                  <a:cubicBezTo>
                    <a:pt x="13307" y="18117"/>
                    <a:pt x="13324" y="18109"/>
                    <a:pt x="13336" y="18100"/>
                  </a:cubicBezTo>
                  <a:cubicBezTo>
                    <a:pt x="13348" y="18090"/>
                    <a:pt x="13358" y="18078"/>
                    <a:pt x="13365" y="18066"/>
                  </a:cubicBezTo>
                  <a:cubicBezTo>
                    <a:pt x="13373" y="18054"/>
                    <a:pt x="13379" y="18041"/>
                    <a:pt x="13385" y="18029"/>
                  </a:cubicBezTo>
                  <a:cubicBezTo>
                    <a:pt x="13441" y="17924"/>
                    <a:pt x="13527" y="17827"/>
                    <a:pt x="13644" y="17755"/>
                  </a:cubicBezTo>
                  <a:cubicBezTo>
                    <a:pt x="13842" y="17638"/>
                    <a:pt x="13959" y="17482"/>
                    <a:pt x="14021" y="17305"/>
                  </a:cubicBezTo>
                  <a:cubicBezTo>
                    <a:pt x="14113" y="17356"/>
                    <a:pt x="14268" y="17288"/>
                    <a:pt x="14280" y="17200"/>
                  </a:cubicBezTo>
                  <a:cubicBezTo>
                    <a:pt x="14292" y="17112"/>
                    <a:pt x="14200" y="17040"/>
                    <a:pt x="14126" y="16969"/>
                  </a:cubicBezTo>
                  <a:cubicBezTo>
                    <a:pt x="14086" y="16933"/>
                    <a:pt x="14047" y="16897"/>
                    <a:pt x="14020" y="16859"/>
                  </a:cubicBezTo>
                  <a:cubicBezTo>
                    <a:pt x="13993" y="16822"/>
                    <a:pt x="13978" y="16782"/>
                    <a:pt x="13984" y="16737"/>
                  </a:cubicBezTo>
                  <a:cubicBezTo>
                    <a:pt x="14002" y="16761"/>
                    <a:pt x="14032" y="16778"/>
                    <a:pt x="14064" y="16789"/>
                  </a:cubicBezTo>
                  <a:cubicBezTo>
                    <a:pt x="14096" y="16800"/>
                    <a:pt x="14132" y="16805"/>
                    <a:pt x="14163" y="16800"/>
                  </a:cubicBezTo>
                  <a:cubicBezTo>
                    <a:pt x="14181" y="16868"/>
                    <a:pt x="14234" y="16930"/>
                    <a:pt x="14305" y="16978"/>
                  </a:cubicBezTo>
                  <a:cubicBezTo>
                    <a:pt x="14377" y="17027"/>
                    <a:pt x="14468" y="17061"/>
                    <a:pt x="14564" y="17074"/>
                  </a:cubicBezTo>
                  <a:cubicBezTo>
                    <a:pt x="14699" y="17049"/>
                    <a:pt x="14832" y="17020"/>
                    <a:pt x="14965" y="16991"/>
                  </a:cubicBezTo>
                  <a:cubicBezTo>
                    <a:pt x="15097" y="16962"/>
                    <a:pt x="15230" y="16933"/>
                    <a:pt x="15366" y="16906"/>
                  </a:cubicBezTo>
                  <a:cubicBezTo>
                    <a:pt x="15390" y="16872"/>
                    <a:pt x="15409" y="16855"/>
                    <a:pt x="15458" y="16855"/>
                  </a:cubicBezTo>
                  <a:cubicBezTo>
                    <a:pt x="15495" y="16855"/>
                    <a:pt x="15532" y="16864"/>
                    <a:pt x="15576" y="16855"/>
                  </a:cubicBezTo>
                  <a:cubicBezTo>
                    <a:pt x="15588" y="16851"/>
                    <a:pt x="15600" y="16847"/>
                    <a:pt x="15613" y="16841"/>
                  </a:cubicBezTo>
                  <a:cubicBezTo>
                    <a:pt x="15625" y="16835"/>
                    <a:pt x="15637" y="16828"/>
                    <a:pt x="15650" y="16817"/>
                  </a:cubicBezTo>
                  <a:cubicBezTo>
                    <a:pt x="15754" y="16756"/>
                    <a:pt x="15869" y="16700"/>
                    <a:pt x="15989" y="16649"/>
                  </a:cubicBezTo>
                  <a:cubicBezTo>
                    <a:pt x="16109" y="16599"/>
                    <a:pt x="16236" y="16554"/>
                    <a:pt x="16365" y="16519"/>
                  </a:cubicBezTo>
                  <a:cubicBezTo>
                    <a:pt x="16390" y="16510"/>
                    <a:pt x="16419" y="16504"/>
                    <a:pt x="16450" y="16501"/>
                  </a:cubicBezTo>
                  <a:cubicBezTo>
                    <a:pt x="16481" y="16498"/>
                    <a:pt x="16513" y="16498"/>
                    <a:pt x="16544" y="16502"/>
                  </a:cubicBezTo>
                  <a:cubicBezTo>
                    <a:pt x="16634" y="16409"/>
                    <a:pt x="16740" y="16323"/>
                    <a:pt x="16858" y="16245"/>
                  </a:cubicBezTo>
                  <a:cubicBezTo>
                    <a:pt x="16976" y="16166"/>
                    <a:pt x="17106" y="16096"/>
                    <a:pt x="17241" y="16035"/>
                  </a:cubicBezTo>
                  <a:cubicBezTo>
                    <a:pt x="17288" y="16016"/>
                    <a:pt x="17334" y="15998"/>
                    <a:pt x="17376" y="15977"/>
                  </a:cubicBezTo>
                  <a:cubicBezTo>
                    <a:pt x="17419" y="15956"/>
                    <a:pt x="17457" y="15932"/>
                    <a:pt x="17488" y="15900"/>
                  </a:cubicBezTo>
                  <a:cubicBezTo>
                    <a:pt x="17510" y="15888"/>
                    <a:pt x="17527" y="15873"/>
                    <a:pt x="17543" y="15859"/>
                  </a:cubicBezTo>
                  <a:cubicBezTo>
                    <a:pt x="17559" y="15845"/>
                    <a:pt x="17575" y="15831"/>
                    <a:pt x="17593" y="15820"/>
                  </a:cubicBezTo>
                  <a:cubicBezTo>
                    <a:pt x="17618" y="15808"/>
                    <a:pt x="17647" y="15799"/>
                    <a:pt x="17678" y="15791"/>
                  </a:cubicBezTo>
                  <a:cubicBezTo>
                    <a:pt x="17709" y="15783"/>
                    <a:pt x="17741" y="15774"/>
                    <a:pt x="17772" y="15761"/>
                  </a:cubicBezTo>
                  <a:cubicBezTo>
                    <a:pt x="17800" y="15747"/>
                    <a:pt x="17826" y="15727"/>
                    <a:pt x="17841" y="15706"/>
                  </a:cubicBezTo>
                  <a:cubicBezTo>
                    <a:pt x="17855" y="15685"/>
                    <a:pt x="17858" y="15663"/>
                    <a:pt x="17840" y="15644"/>
                  </a:cubicBezTo>
                  <a:cubicBezTo>
                    <a:pt x="17661" y="15644"/>
                    <a:pt x="17463" y="15635"/>
                    <a:pt x="17285" y="15635"/>
                  </a:cubicBezTo>
                  <a:cubicBezTo>
                    <a:pt x="17217" y="15635"/>
                    <a:pt x="17155" y="15635"/>
                    <a:pt x="17099" y="15610"/>
                  </a:cubicBezTo>
                  <a:cubicBezTo>
                    <a:pt x="17075" y="15602"/>
                    <a:pt x="17050" y="15586"/>
                    <a:pt x="17033" y="15567"/>
                  </a:cubicBezTo>
                  <a:cubicBezTo>
                    <a:pt x="17016" y="15548"/>
                    <a:pt x="17007" y="15526"/>
                    <a:pt x="17013" y="15505"/>
                  </a:cubicBezTo>
                  <a:cubicBezTo>
                    <a:pt x="16896" y="15492"/>
                    <a:pt x="16772" y="15481"/>
                    <a:pt x="16652" y="15482"/>
                  </a:cubicBezTo>
                  <a:cubicBezTo>
                    <a:pt x="16532" y="15484"/>
                    <a:pt x="16415" y="15499"/>
                    <a:pt x="16310" y="15539"/>
                  </a:cubicBezTo>
                  <a:cubicBezTo>
                    <a:pt x="16267" y="15557"/>
                    <a:pt x="16225" y="15577"/>
                    <a:pt x="16183" y="15598"/>
                  </a:cubicBezTo>
                  <a:cubicBezTo>
                    <a:pt x="16140" y="15620"/>
                    <a:pt x="16097" y="15642"/>
                    <a:pt x="16051" y="15665"/>
                  </a:cubicBezTo>
                  <a:cubicBezTo>
                    <a:pt x="15949" y="15713"/>
                    <a:pt x="15836" y="15748"/>
                    <a:pt x="15718" y="15769"/>
                  </a:cubicBezTo>
                  <a:cubicBezTo>
                    <a:pt x="15600" y="15791"/>
                    <a:pt x="15477" y="15799"/>
                    <a:pt x="15353" y="15795"/>
                  </a:cubicBezTo>
                  <a:cubicBezTo>
                    <a:pt x="15347" y="15795"/>
                    <a:pt x="15341" y="15795"/>
                    <a:pt x="15335" y="15794"/>
                  </a:cubicBezTo>
                  <a:cubicBezTo>
                    <a:pt x="15329" y="15793"/>
                    <a:pt x="15323" y="15791"/>
                    <a:pt x="15316" y="15787"/>
                  </a:cubicBezTo>
                  <a:cubicBezTo>
                    <a:pt x="15289" y="15778"/>
                    <a:pt x="15287" y="15758"/>
                    <a:pt x="15301" y="15737"/>
                  </a:cubicBezTo>
                  <a:cubicBezTo>
                    <a:pt x="15315" y="15716"/>
                    <a:pt x="15344" y="15694"/>
                    <a:pt x="15378" y="15682"/>
                  </a:cubicBezTo>
                  <a:cubicBezTo>
                    <a:pt x="15440" y="15652"/>
                    <a:pt x="15520" y="15635"/>
                    <a:pt x="15600" y="15618"/>
                  </a:cubicBezTo>
                  <a:cubicBezTo>
                    <a:pt x="15680" y="15602"/>
                    <a:pt x="15754" y="15593"/>
                    <a:pt x="15835" y="15564"/>
                  </a:cubicBezTo>
                  <a:cubicBezTo>
                    <a:pt x="15866" y="15551"/>
                    <a:pt x="15895" y="15536"/>
                    <a:pt x="15924" y="15522"/>
                  </a:cubicBezTo>
                  <a:cubicBezTo>
                    <a:pt x="15953" y="15507"/>
                    <a:pt x="15983" y="15492"/>
                    <a:pt x="16014" y="15480"/>
                  </a:cubicBezTo>
                  <a:cubicBezTo>
                    <a:pt x="16143" y="15417"/>
                    <a:pt x="16322" y="15408"/>
                    <a:pt x="16452" y="15345"/>
                  </a:cubicBezTo>
                  <a:cubicBezTo>
                    <a:pt x="16581" y="15282"/>
                    <a:pt x="16698" y="15152"/>
                    <a:pt x="16581" y="15072"/>
                  </a:cubicBezTo>
                  <a:cubicBezTo>
                    <a:pt x="16495" y="15000"/>
                    <a:pt x="16322" y="15030"/>
                    <a:pt x="16193" y="15063"/>
                  </a:cubicBezTo>
                  <a:cubicBezTo>
                    <a:pt x="16063" y="15097"/>
                    <a:pt x="15921" y="15152"/>
                    <a:pt x="15792" y="15114"/>
                  </a:cubicBezTo>
                  <a:cubicBezTo>
                    <a:pt x="15785" y="15080"/>
                    <a:pt x="15818" y="15059"/>
                    <a:pt x="15863" y="15046"/>
                  </a:cubicBezTo>
                  <a:cubicBezTo>
                    <a:pt x="15909" y="15034"/>
                    <a:pt x="15967" y="15030"/>
                    <a:pt x="16014" y="15030"/>
                  </a:cubicBezTo>
                  <a:cubicBezTo>
                    <a:pt x="16085" y="15023"/>
                    <a:pt x="16156" y="15012"/>
                    <a:pt x="16222" y="14994"/>
                  </a:cubicBezTo>
                  <a:cubicBezTo>
                    <a:pt x="16288" y="14976"/>
                    <a:pt x="16350" y="14952"/>
                    <a:pt x="16402" y="14920"/>
                  </a:cubicBezTo>
                  <a:cubicBezTo>
                    <a:pt x="16442" y="14899"/>
                    <a:pt x="16481" y="14869"/>
                    <a:pt x="16502" y="14837"/>
                  </a:cubicBezTo>
                  <a:cubicBezTo>
                    <a:pt x="16523" y="14805"/>
                    <a:pt x="16526" y="14771"/>
                    <a:pt x="16495" y="14744"/>
                  </a:cubicBezTo>
                  <a:cubicBezTo>
                    <a:pt x="16452" y="14710"/>
                    <a:pt x="16378" y="14710"/>
                    <a:pt x="16310" y="14710"/>
                  </a:cubicBezTo>
                  <a:cubicBezTo>
                    <a:pt x="16211" y="14710"/>
                    <a:pt x="16106" y="14710"/>
                    <a:pt x="16001" y="14685"/>
                  </a:cubicBezTo>
                  <a:cubicBezTo>
                    <a:pt x="15955" y="14670"/>
                    <a:pt x="15910" y="14648"/>
                    <a:pt x="15879" y="14620"/>
                  </a:cubicBezTo>
                  <a:cubicBezTo>
                    <a:pt x="15847" y="14593"/>
                    <a:pt x="15829" y="14561"/>
                    <a:pt x="15835" y="14525"/>
                  </a:cubicBezTo>
                  <a:cubicBezTo>
                    <a:pt x="15782" y="14508"/>
                    <a:pt x="15730" y="14490"/>
                    <a:pt x="15681" y="14469"/>
                  </a:cubicBezTo>
                  <a:cubicBezTo>
                    <a:pt x="15633" y="14447"/>
                    <a:pt x="15588" y="14422"/>
                    <a:pt x="15551" y="14390"/>
                  </a:cubicBezTo>
                  <a:cubicBezTo>
                    <a:pt x="15511" y="14361"/>
                    <a:pt x="15488" y="14322"/>
                    <a:pt x="15482" y="14282"/>
                  </a:cubicBezTo>
                  <a:cubicBezTo>
                    <a:pt x="15477" y="14243"/>
                    <a:pt x="15489" y="14203"/>
                    <a:pt x="15520" y="14171"/>
                  </a:cubicBezTo>
                  <a:cubicBezTo>
                    <a:pt x="15591" y="14232"/>
                    <a:pt x="15667" y="14290"/>
                    <a:pt x="15745" y="14346"/>
                  </a:cubicBezTo>
                  <a:cubicBezTo>
                    <a:pt x="15824" y="14402"/>
                    <a:pt x="15906" y="14455"/>
                    <a:pt x="15989" y="14508"/>
                  </a:cubicBezTo>
                  <a:cubicBezTo>
                    <a:pt x="16020" y="14525"/>
                    <a:pt x="16049" y="14543"/>
                    <a:pt x="16080" y="14558"/>
                  </a:cubicBezTo>
                  <a:cubicBezTo>
                    <a:pt x="16111" y="14574"/>
                    <a:pt x="16143" y="14588"/>
                    <a:pt x="16180" y="14596"/>
                  </a:cubicBezTo>
                  <a:cubicBezTo>
                    <a:pt x="16285" y="14622"/>
                    <a:pt x="16402" y="14622"/>
                    <a:pt x="16507" y="14630"/>
                  </a:cubicBezTo>
                  <a:cubicBezTo>
                    <a:pt x="16612" y="14638"/>
                    <a:pt x="16723" y="14676"/>
                    <a:pt x="16766" y="14744"/>
                  </a:cubicBezTo>
                  <a:cubicBezTo>
                    <a:pt x="16772" y="14758"/>
                    <a:pt x="16776" y="14774"/>
                    <a:pt x="16779" y="14789"/>
                  </a:cubicBezTo>
                  <a:cubicBezTo>
                    <a:pt x="16782" y="14805"/>
                    <a:pt x="16785" y="14819"/>
                    <a:pt x="16791" y="14832"/>
                  </a:cubicBezTo>
                  <a:cubicBezTo>
                    <a:pt x="16803" y="14855"/>
                    <a:pt x="16823" y="14875"/>
                    <a:pt x="16845" y="14894"/>
                  </a:cubicBezTo>
                  <a:cubicBezTo>
                    <a:pt x="16867" y="14913"/>
                    <a:pt x="16890" y="14931"/>
                    <a:pt x="16908" y="14950"/>
                  </a:cubicBezTo>
                  <a:cubicBezTo>
                    <a:pt x="16979" y="15002"/>
                    <a:pt x="17041" y="15063"/>
                    <a:pt x="17089" y="15130"/>
                  </a:cubicBezTo>
                  <a:cubicBezTo>
                    <a:pt x="17138" y="15197"/>
                    <a:pt x="17174" y="15269"/>
                    <a:pt x="17192" y="15345"/>
                  </a:cubicBezTo>
                  <a:cubicBezTo>
                    <a:pt x="17217" y="15372"/>
                    <a:pt x="17258" y="15388"/>
                    <a:pt x="17307" y="15396"/>
                  </a:cubicBezTo>
                  <a:cubicBezTo>
                    <a:pt x="17356" y="15404"/>
                    <a:pt x="17411" y="15404"/>
                    <a:pt x="17463" y="15400"/>
                  </a:cubicBezTo>
                  <a:cubicBezTo>
                    <a:pt x="17556" y="15391"/>
                    <a:pt x="17655" y="15362"/>
                    <a:pt x="17747" y="15362"/>
                  </a:cubicBezTo>
                  <a:cubicBezTo>
                    <a:pt x="17834" y="15362"/>
                    <a:pt x="17969" y="15370"/>
                    <a:pt x="17982" y="15311"/>
                  </a:cubicBezTo>
                  <a:cubicBezTo>
                    <a:pt x="17994" y="15271"/>
                    <a:pt x="17949" y="15247"/>
                    <a:pt x="17898" y="15223"/>
                  </a:cubicBezTo>
                  <a:cubicBezTo>
                    <a:pt x="17846" y="15199"/>
                    <a:pt x="17787" y="15175"/>
                    <a:pt x="17772" y="15135"/>
                  </a:cubicBezTo>
                  <a:cubicBezTo>
                    <a:pt x="17753" y="15091"/>
                    <a:pt x="17797" y="15046"/>
                    <a:pt x="17834" y="15004"/>
                  </a:cubicBezTo>
                  <a:cubicBezTo>
                    <a:pt x="17872" y="14962"/>
                    <a:pt x="17905" y="14922"/>
                    <a:pt x="17865" y="14887"/>
                  </a:cubicBezTo>
                  <a:cubicBezTo>
                    <a:pt x="17824" y="14855"/>
                    <a:pt x="17801" y="14813"/>
                    <a:pt x="17797" y="14770"/>
                  </a:cubicBezTo>
                  <a:cubicBezTo>
                    <a:pt x="17792" y="14727"/>
                    <a:pt x="17806" y="14683"/>
                    <a:pt x="17840" y="14647"/>
                  </a:cubicBezTo>
                  <a:cubicBezTo>
                    <a:pt x="17812" y="14651"/>
                    <a:pt x="17789" y="14642"/>
                    <a:pt x="17771" y="14626"/>
                  </a:cubicBezTo>
                  <a:cubicBezTo>
                    <a:pt x="17753" y="14610"/>
                    <a:pt x="17741" y="14588"/>
                    <a:pt x="17735" y="14567"/>
                  </a:cubicBezTo>
                  <a:cubicBezTo>
                    <a:pt x="17729" y="14544"/>
                    <a:pt x="17729" y="14525"/>
                    <a:pt x="17726" y="14507"/>
                  </a:cubicBezTo>
                  <a:cubicBezTo>
                    <a:pt x="17723" y="14489"/>
                    <a:pt x="17716" y="14472"/>
                    <a:pt x="17698" y="14453"/>
                  </a:cubicBezTo>
                  <a:cubicBezTo>
                    <a:pt x="17664" y="14432"/>
                    <a:pt x="17612" y="14430"/>
                    <a:pt x="17563" y="14425"/>
                  </a:cubicBezTo>
                  <a:cubicBezTo>
                    <a:pt x="17514" y="14421"/>
                    <a:pt x="17470" y="14413"/>
                    <a:pt x="17451" y="14382"/>
                  </a:cubicBezTo>
                  <a:cubicBezTo>
                    <a:pt x="17426" y="14357"/>
                    <a:pt x="17451" y="14310"/>
                    <a:pt x="17414" y="14285"/>
                  </a:cubicBezTo>
                  <a:cubicBezTo>
                    <a:pt x="17383" y="14264"/>
                    <a:pt x="17346" y="14277"/>
                    <a:pt x="17322" y="14277"/>
                  </a:cubicBezTo>
                  <a:cubicBezTo>
                    <a:pt x="17155" y="14277"/>
                    <a:pt x="17050" y="14146"/>
                    <a:pt x="16982" y="14028"/>
                  </a:cubicBezTo>
                  <a:cubicBezTo>
                    <a:pt x="16958" y="13986"/>
                    <a:pt x="16933" y="13953"/>
                    <a:pt x="16896" y="13923"/>
                  </a:cubicBezTo>
                  <a:cubicBezTo>
                    <a:pt x="16868" y="13911"/>
                    <a:pt x="16836" y="13904"/>
                    <a:pt x="16805" y="13905"/>
                  </a:cubicBezTo>
                  <a:cubicBezTo>
                    <a:pt x="16774" y="13906"/>
                    <a:pt x="16745" y="13915"/>
                    <a:pt x="16723" y="13932"/>
                  </a:cubicBezTo>
                  <a:cubicBezTo>
                    <a:pt x="16717" y="13942"/>
                    <a:pt x="16711" y="13954"/>
                    <a:pt x="16706" y="13965"/>
                  </a:cubicBezTo>
                  <a:cubicBezTo>
                    <a:pt x="16702" y="13976"/>
                    <a:pt x="16698" y="13986"/>
                    <a:pt x="16698" y="13995"/>
                  </a:cubicBezTo>
                  <a:cubicBezTo>
                    <a:pt x="16692" y="14043"/>
                    <a:pt x="16674" y="14089"/>
                    <a:pt x="16642" y="14130"/>
                  </a:cubicBezTo>
                  <a:cubicBezTo>
                    <a:pt x="16611" y="14171"/>
                    <a:pt x="16566" y="14207"/>
                    <a:pt x="16507" y="14235"/>
                  </a:cubicBezTo>
                  <a:cubicBezTo>
                    <a:pt x="16449" y="14260"/>
                    <a:pt x="16378" y="14272"/>
                    <a:pt x="16308" y="14271"/>
                  </a:cubicBezTo>
                  <a:cubicBezTo>
                    <a:pt x="16239" y="14270"/>
                    <a:pt x="16171" y="14256"/>
                    <a:pt x="16119" y="14226"/>
                  </a:cubicBezTo>
                  <a:cubicBezTo>
                    <a:pt x="16171" y="14195"/>
                    <a:pt x="16222" y="14161"/>
                    <a:pt x="16274" y="14127"/>
                  </a:cubicBezTo>
                  <a:cubicBezTo>
                    <a:pt x="16327" y="14094"/>
                    <a:pt x="16381" y="14060"/>
                    <a:pt x="16439" y="14028"/>
                  </a:cubicBezTo>
                  <a:cubicBezTo>
                    <a:pt x="16452" y="14020"/>
                    <a:pt x="16483" y="14003"/>
                    <a:pt x="16483" y="13986"/>
                  </a:cubicBezTo>
                  <a:cubicBezTo>
                    <a:pt x="16483" y="13970"/>
                    <a:pt x="16427" y="13961"/>
                    <a:pt x="16415" y="13940"/>
                  </a:cubicBezTo>
                  <a:cubicBezTo>
                    <a:pt x="16402" y="13927"/>
                    <a:pt x="16399" y="13913"/>
                    <a:pt x="16402" y="13899"/>
                  </a:cubicBezTo>
                  <a:cubicBezTo>
                    <a:pt x="16405" y="13885"/>
                    <a:pt x="16415" y="13873"/>
                    <a:pt x="16427" y="13864"/>
                  </a:cubicBezTo>
                  <a:cubicBezTo>
                    <a:pt x="16449" y="13854"/>
                    <a:pt x="16469" y="13847"/>
                    <a:pt x="16489" y="13841"/>
                  </a:cubicBezTo>
                  <a:cubicBezTo>
                    <a:pt x="16510" y="13835"/>
                    <a:pt x="16532" y="13831"/>
                    <a:pt x="16557" y="13827"/>
                  </a:cubicBezTo>
                  <a:cubicBezTo>
                    <a:pt x="16609" y="13818"/>
                    <a:pt x="16665" y="13812"/>
                    <a:pt x="16720" y="13805"/>
                  </a:cubicBezTo>
                  <a:cubicBezTo>
                    <a:pt x="16776" y="13799"/>
                    <a:pt x="16831" y="13793"/>
                    <a:pt x="16884" y="13784"/>
                  </a:cubicBezTo>
                  <a:cubicBezTo>
                    <a:pt x="16850" y="13749"/>
                    <a:pt x="16817" y="13715"/>
                    <a:pt x="16785" y="13681"/>
                  </a:cubicBezTo>
                  <a:cubicBezTo>
                    <a:pt x="16752" y="13648"/>
                    <a:pt x="16720" y="13614"/>
                    <a:pt x="16686" y="13578"/>
                  </a:cubicBezTo>
                  <a:cubicBezTo>
                    <a:pt x="16649" y="13585"/>
                    <a:pt x="16614" y="13578"/>
                    <a:pt x="16580" y="13567"/>
                  </a:cubicBezTo>
                  <a:cubicBezTo>
                    <a:pt x="16546" y="13556"/>
                    <a:pt x="16513" y="13540"/>
                    <a:pt x="16483" y="13528"/>
                  </a:cubicBezTo>
                  <a:cubicBezTo>
                    <a:pt x="16449" y="13515"/>
                    <a:pt x="16405" y="13509"/>
                    <a:pt x="16368" y="13511"/>
                  </a:cubicBezTo>
                  <a:cubicBezTo>
                    <a:pt x="16330" y="13513"/>
                    <a:pt x="16297" y="13524"/>
                    <a:pt x="16285" y="13545"/>
                  </a:cubicBezTo>
                  <a:cubicBezTo>
                    <a:pt x="16260" y="13524"/>
                    <a:pt x="16250" y="13494"/>
                    <a:pt x="16253" y="13466"/>
                  </a:cubicBezTo>
                  <a:cubicBezTo>
                    <a:pt x="16257" y="13437"/>
                    <a:pt x="16276" y="13410"/>
                    <a:pt x="16310" y="13393"/>
                  </a:cubicBezTo>
                  <a:cubicBezTo>
                    <a:pt x="16341" y="13374"/>
                    <a:pt x="16384" y="13368"/>
                    <a:pt x="16425" y="13372"/>
                  </a:cubicBezTo>
                  <a:cubicBezTo>
                    <a:pt x="16467" y="13376"/>
                    <a:pt x="16507" y="13391"/>
                    <a:pt x="16532" y="13414"/>
                  </a:cubicBezTo>
                  <a:cubicBezTo>
                    <a:pt x="16550" y="13435"/>
                    <a:pt x="16567" y="13464"/>
                    <a:pt x="16589" y="13485"/>
                  </a:cubicBezTo>
                  <a:cubicBezTo>
                    <a:pt x="16611" y="13506"/>
                    <a:pt x="16637" y="13519"/>
                    <a:pt x="16674" y="13511"/>
                  </a:cubicBezTo>
                  <a:cubicBezTo>
                    <a:pt x="16686" y="13511"/>
                    <a:pt x="16698" y="13504"/>
                    <a:pt x="16712" y="13495"/>
                  </a:cubicBezTo>
                  <a:cubicBezTo>
                    <a:pt x="16725" y="13487"/>
                    <a:pt x="16739" y="13477"/>
                    <a:pt x="16754" y="13473"/>
                  </a:cubicBezTo>
                  <a:cubicBezTo>
                    <a:pt x="16803" y="13456"/>
                    <a:pt x="16853" y="13473"/>
                    <a:pt x="16896" y="13503"/>
                  </a:cubicBezTo>
                  <a:cubicBezTo>
                    <a:pt x="16933" y="13528"/>
                    <a:pt x="16945" y="13562"/>
                    <a:pt x="16945" y="13599"/>
                  </a:cubicBezTo>
                  <a:cubicBezTo>
                    <a:pt x="16964" y="13652"/>
                    <a:pt x="16987" y="13713"/>
                    <a:pt x="17025" y="13763"/>
                  </a:cubicBezTo>
                  <a:cubicBezTo>
                    <a:pt x="17062" y="13814"/>
                    <a:pt x="17115" y="13854"/>
                    <a:pt x="17192" y="13864"/>
                  </a:cubicBezTo>
                  <a:cubicBezTo>
                    <a:pt x="17238" y="13869"/>
                    <a:pt x="17286" y="13861"/>
                    <a:pt x="17334" y="13856"/>
                  </a:cubicBezTo>
                  <a:cubicBezTo>
                    <a:pt x="17382" y="13852"/>
                    <a:pt x="17430" y="13850"/>
                    <a:pt x="17476" y="13864"/>
                  </a:cubicBezTo>
                  <a:cubicBezTo>
                    <a:pt x="17504" y="13873"/>
                    <a:pt x="17527" y="13885"/>
                    <a:pt x="17546" y="13902"/>
                  </a:cubicBezTo>
                  <a:cubicBezTo>
                    <a:pt x="17565" y="13918"/>
                    <a:pt x="17581" y="13938"/>
                    <a:pt x="17593" y="13961"/>
                  </a:cubicBezTo>
                  <a:cubicBezTo>
                    <a:pt x="17605" y="13982"/>
                    <a:pt x="17618" y="14002"/>
                    <a:pt x="17634" y="14019"/>
                  </a:cubicBezTo>
                  <a:cubicBezTo>
                    <a:pt x="17650" y="14036"/>
                    <a:pt x="17670" y="14049"/>
                    <a:pt x="17698" y="14058"/>
                  </a:cubicBezTo>
                  <a:cubicBezTo>
                    <a:pt x="17723" y="14066"/>
                    <a:pt x="17758" y="14066"/>
                    <a:pt x="17787" y="14059"/>
                  </a:cubicBezTo>
                  <a:cubicBezTo>
                    <a:pt x="17817" y="14053"/>
                    <a:pt x="17840" y="14039"/>
                    <a:pt x="17840" y="14020"/>
                  </a:cubicBezTo>
                  <a:cubicBezTo>
                    <a:pt x="17806" y="13991"/>
                    <a:pt x="17767" y="13962"/>
                    <a:pt x="17726" y="13938"/>
                  </a:cubicBezTo>
                  <a:cubicBezTo>
                    <a:pt x="17684" y="13914"/>
                    <a:pt x="17639" y="13894"/>
                    <a:pt x="17593" y="13881"/>
                  </a:cubicBezTo>
                  <a:cubicBezTo>
                    <a:pt x="17618" y="13873"/>
                    <a:pt x="17641" y="13857"/>
                    <a:pt x="17656" y="13838"/>
                  </a:cubicBezTo>
                  <a:cubicBezTo>
                    <a:pt x="17672" y="13819"/>
                    <a:pt x="17679" y="13797"/>
                    <a:pt x="17673" y="13776"/>
                  </a:cubicBezTo>
                  <a:cubicBezTo>
                    <a:pt x="17698" y="13784"/>
                    <a:pt x="17730" y="13784"/>
                    <a:pt x="17758" y="13778"/>
                  </a:cubicBezTo>
                  <a:cubicBezTo>
                    <a:pt x="17786" y="13771"/>
                    <a:pt x="17809" y="13757"/>
                    <a:pt x="17815" y="13738"/>
                  </a:cubicBezTo>
                  <a:cubicBezTo>
                    <a:pt x="17747" y="13768"/>
                    <a:pt x="17661" y="13717"/>
                    <a:pt x="17661" y="13667"/>
                  </a:cubicBezTo>
                  <a:cubicBezTo>
                    <a:pt x="17661" y="13612"/>
                    <a:pt x="17735" y="13570"/>
                    <a:pt x="17815" y="13562"/>
                  </a:cubicBezTo>
                  <a:cubicBezTo>
                    <a:pt x="17716" y="13549"/>
                    <a:pt x="17635" y="13514"/>
                    <a:pt x="17563" y="13470"/>
                  </a:cubicBezTo>
                  <a:cubicBezTo>
                    <a:pt x="17491" y="13425"/>
                    <a:pt x="17430" y="13370"/>
                    <a:pt x="17371" y="13318"/>
                  </a:cubicBezTo>
                  <a:cubicBezTo>
                    <a:pt x="17359" y="13303"/>
                    <a:pt x="17346" y="13289"/>
                    <a:pt x="17339" y="13276"/>
                  </a:cubicBezTo>
                  <a:cubicBezTo>
                    <a:pt x="17331" y="13263"/>
                    <a:pt x="17328" y="13250"/>
                    <a:pt x="17334" y="13238"/>
                  </a:cubicBezTo>
                  <a:cubicBezTo>
                    <a:pt x="17223" y="13246"/>
                    <a:pt x="17123" y="13200"/>
                    <a:pt x="17026" y="13158"/>
                  </a:cubicBezTo>
                  <a:cubicBezTo>
                    <a:pt x="16930" y="13116"/>
                    <a:pt x="16837" y="13078"/>
                    <a:pt x="16742" y="13103"/>
                  </a:cubicBezTo>
                  <a:cubicBezTo>
                    <a:pt x="16708" y="13111"/>
                    <a:pt x="16681" y="13125"/>
                    <a:pt x="16655" y="13139"/>
                  </a:cubicBezTo>
                  <a:cubicBezTo>
                    <a:pt x="16629" y="13152"/>
                    <a:pt x="16603" y="13166"/>
                    <a:pt x="16569" y="13175"/>
                  </a:cubicBezTo>
                  <a:cubicBezTo>
                    <a:pt x="16544" y="13183"/>
                    <a:pt x="16509" y="13187"/>
                    <a:pt x="16476" y="13184"/>
                  </a:cubicBezTo>
                  <a:cubicBezTo>
                    <a:pt x="16444" y="13181"/>
                    <a:pt x="16415" y="13170"/>
                    <a:pt x="16402" y="13149"/>
                  </a:cubicBezTo>
                  <a:cubicBezTo>
                    <a:pt x="16442" y="13126"/>
                    <a:pt x="16481" y="13106"/>
                    <a:pt x="16523" y="13090"/>
                  </a:cubicBezTo>
                  <a:cubicBezTo>
                    <a:pt x="16564" y="13074"/>
                    <a:pt x="16609" y="13061"/>
                    <a:pt x="16661" y="13053"/>
                  </a:cubicBezTo>
                  <a:cubicBezTo>
                    <a:pt x="16686" y="13048"/>
                    <a:pt x="16715" y="13043"/>
                    <a:pt x="16745" y="13037"/>
                  </a:cubicBezTo>
                  <a:cubicBezTo>
                    <a:pt x="16774" y="13030"/>
                    <a:pt x="16803" y="13023"/>
                    <a:pt x="16828" y="13015"/>
                  </a:cubicBezTo>
                  <a:cubicBezTo>
                    <a:pt x="16887" y="12985"/>
                    <a:pt x="16901" y="12928"/>
                    <a:pt x="16916" y="12873"/>
                  </a:cubicBezTo>
                  <a:cubicBezTo>
                    <a:pt x="16931" y="12818"/>
                    <a:pt x="16948" y="12764"/>
                    <a:pt x="17013" y="12741"/>
                  </a:cubicBezTo>
                  <a:cubicBezTo>
                    <a:pt x="17044" y="12741"/>
                    <a:pt x="17062" y="12756"/>
                    <a:pt x="17072" y="12776"/>
                  </a:cubicBezTo>
                  <a:cubicBezTo>
                    <a:pt x="17081" y="12797"/>
                    <a:pt x="17081" y="12823"/>
                    <a:pt x="17075" y="12846"/>
                  </a:cubicBezTo>
                  <a:cubicBezTo>
                    <a:pt x="17062" y="12888"/>
                    <a:pt x="17038" y="12943"/>
                    <a:pt x="17087" y="12973"/>
                  </a:cubicBezTo>
                  <a:cubicBezTo>
                    <a:pt x="17130" y="12998"/>
                    <a:pt x="17192" y="12989"/>
                    <a:pt x="17241" y="13006"/>
                  </a:cubicBezTo>
                  <a:cubicBezTo>
                    <a:pt x="17285" y="13023"/>
                    <a:pt x="17309" y="13061"/>
                    <a:pt x="17334" y="13086"/>
                  </a:cubicBezTo>
                  <a:cubicBezTo>
                    <a:pt x="17359" y="13111"/>
                    <a:pt x="17426" y="13128"/>
                    <a:pt x="17463" y="13103"/>
                  </a:cubicBezTo>
                  <a:cubicBezTo>
                    <a:pt x="17476" y="13141"/>
                    <a:pt x="17488" y="13175"/>
                    <a:pt x="17531" y="13208"/>
                  </a:cubicBezTo>
                  <a:cubicBezTo>
                    <a:pt x="17568" y="13238"/>
                    <a:pt x="17630" y="13254"/>
                    <a:pt x="17673" y="13238"/>
                  </a:cubicBezTo>
                  <a:cubicBezTo>
                    <a:pt x="17692" y="13233"/>
                    <a:pt x="17703" y="13224"/>
                    <a:pt x="17714" y="13214"/>
                  </a:cubicBezTo>
                  <a:cubicBezTo>
                    <a:pt x="17726" y="13205"/>
                    <a:pt x="17738" y="13196"/>
                    <a:pt x="17760" y="13191"/>
                  </a:cubicBezTo>
                  <a:cubicBezTo>
                    <a:pt x="17778" y="13187"/>
                    <a:pt x="17801" y="13191"/>
                    <a:pt x="17826" y="13196"/>
                  </a:cubicBezTo>
                  <a:cubicBezTo>
                    <a:pt x="17851" y="13200"/>
                    <a:pt x="17877" y="13204"/>
                    <a:pt x="17902" y="13200"/>
                  </a:cubicBezTo>
                  <a:cubicBezTo>
                    <a:pt x="17929" y="13196"/>
                    <a:pt x="17946" y="13184"/>
                    <a:pt x="17955" y="13169"/>
                  </a:cubicBezTo>
                  <a:cubicBezTo>
                    <a:pt x="17963" y="13155"/>
                    <a:pt x="17963" y="13137"/>
                    <a:pt x="17957" y="13120"/>
                  </a:cubicBezTo>
                  <a:cubicBezTo>
                    <a:pt x="17951" y="13101"/>
                    <a:pt x="17940" y="13088"/>
                    <a:pt x="17926" y="13077"/>
                  </a:cubicBezTo>
                  <a:cubicBezTo>
                    <a:pt x="17912" y="13066"/>
                    <a:pt x="17895" y="13057"/>
                    <a:pt x="17877" y="13044"/>
                  </a:cubicBezTo>
                  <a:cubicBezTo>
                    <a:pt x="18031" y="13044"/>
                    <a:pt x="18192" y="13032"/>
                    <a:pt x="18333" y="13032"/>
                  </a:cubicBezTo>
                  <a:cubicBezTo>
                    <a:pt x="18358" y="13032"/>
                    <a:pt x="18383" y="13032"/>
                    <a:pt x="18395" y="13023"/>
                  </a:cubicBezTo>
                  <a:cubicBezTo>
                    <a:pt x="18414" y="13015"/>
                    <a:pt x="18420" y="13000"/>
                    <a:pt x="18420" y="12983"/>
                  </a:cubicBezTo>
                  <a:cubicBezTo>
                    <a:pt x="18420" y="12965"/>
                    <a:pt x="18414" y="12945"/>
                    <a:pt x="18407" y="12926"/>
                  </a:cubicBezTo>
                  <a:cubicBezTo>
                    <a:pt x="18401" y="12910"/>
                    <a:pt x="18407" y="12890"/>
                    <a:pt x="18422" y="12876"/>
                  </a:cubicBezTo>
                  <a:cubicBezTo>
                    <a:pt x="18437" y="12863"/>
                    <a:pt x="18460" y="12857"/>
                    <a:pt x="18488" y="12867"/>
                  </a:cubicBezTo>
                  <a:cubicBezTo>
                    <a:pt x="18429" y="12823"/>
                    <a:pt x="18341" y="12808"/>
                    <a:pt x="18253" y="12792"/>
                  </a:cubicBezTo>
                  <a:cubicBezTo>
                    <a:pt x="18165" y="12776"/>
                    <a:pt x="18077" y="12760"/>
                    <a:pt x="18019" y="12716"/>
                  </a:cubicBezTo>
                  <a:cubicBezTo>
                    <a:pt x="17982" y="12693"/>
                    <a:pt x="17956" y="12659"/>
                    <a:pt x="17926" y="12630"/>
                  </a:cubicBezTo>
                  <a:cubicBezTo>
                    <a:pt x="17897" y="12601"/>
                    <a:pt x="17865" y="12577"/>
                    <a:pt x="17815" y="12573"/>
                  </a:cubicBezTo>
                  <a:lnTo>
                    <a:pt x="17710" y="12573"/>
                  </a:lnTo>
                  <a:cubicBezTo>
                    <a:pt x="17670" y="12569"/>
                    <a:pt x="17641" y="12554"/>
                    <a:pt x="17625" y="12534"/>
                  </a:cubicBezTo>
                  <a:cubicBezTo>
                    <a:pt x="17608" y="12513"/>
                    <a:pt x="17605" y="12487"/>
                    <a:pt x="17618" y="12459"/>
                  </a:cubicBezTo>
                  <a:cubicBezTo>
                    <a:pt x="17612" y="12447"/>
                    <a:pt x="17612" y="12436"/>
                    <a:pt x="17615" y="12425"/>
                  </a:cubicBezTo>
                  <a:cubicBezTo>
                    <a:pt x="17618" y="12414"/>
                    <a:pt x="17624" y="12403"/>
                    <a:pt x="17630" y="12388"/>
                  </a:cubicBezTo>
                  <a:cubicBezTo>
                    <a:pt x="17645" y="12392"/>
                    <a:pt x="17662" y="12394"/>
                    <a:pt x="17680" y="12395"/>
                  </a:cubicBezTo>
                  <a:cubicBezTo>
                    <a:pt x="17698" y="12396"/>
                    <a:pt x="17716" y="12396"/>
                    <a:pt x="17735" y="12396"/>
                  </a:cubicBezTo>
                  <a:cubicBezTo>
                    <a:pt x="17741" y="12401"/>
                    <a:pt x="17744" y="12406"/>
                    <a:pt x="17747" y="12411"/>
                  </a:cubicBezTo>
                  <a:cubicBezTo>
                    <a:pt x="17750" y="12416"/>
                    <a:pt x="17753" y="12422"/>
                    <a:pt x="17760" y="12426"/>
                  </a:cubicBezTo>
                  <a:cubicBezTo>
                    <a:pt x="17818" y="12403"/>
                    <a:pt x="17883" y="12405"/>
                    <a:pt x="17945" y="12420"/>
                  </a:cubicBezTo>
                  <a:cubicBezTo>
                    <a:pt x="18006" y="12435"/>
                    <a:pt x="18065" y="12464"/>
                    <a:pt x="18111" y="12493"/>
                  </a:cubicBezTo>
                  <a:cubicBezTo>
                    <a:pt x="18164" y="12525"/>
                    <a:pt x="18216" y="12556"/>
                    <a:pt x="18273" y="12579"/>
                  </a:cubicBezTo>
                  <a:cubicBezTo>
                    <a:pt x="18330" y="12601"/>
                    <a:pt x="18392" y="12615"/>
                    <a:pt x="18463" y="12611"/>
                  </a:cubicBezTo>
                  <a:cubicBezTo>
                    <a:pt x="18441" y="12588"/>
                    <a:pt x="18457" y="12566"/>
                    <a:pt x="18476" y="12544"/>
                  </a:cubicBezTo>
                  <a:cubicBezTo>
                    <a:pt x="18495" y="12521"/>
                    <a:pt x="18519" y="12499"/>
                    <a:pt x="18512" y="12476"/>
                  </a:cubicBezTo>
                  <a:cubicBezTo>
                    <a:pt x="18512" y="12468"/>
                    <a:pt x="18509" y="12462"/>
                    <a:pt x="18505" y="12456"/>
                  </a:cubicBezTo>
                  <a:cubicBezTo>
                    <a:pt x="18500" y="12451"/>
                    <a:pt x="18494" y="12447"/>
                    <a:pt x="18488" y="12443"/>
                  </a:cubicBezTo>
                  <a:cubicBezTo>
                    <a:pt x="18448" y="12403"/>
                    <a:pt x="18409" y="12363"/>
                    <a:pt x="18369" y="12323"/>
                  </a:cubicBezTo>
                  <a:cubicBezTo>
                    <a:pt x="18329" y="12283"/>
                    <a:pt x="18287" y="12243"/>
                    <a:pt x="18241" y="12203"/>
                  </a:cubicBezTo>
                  <a:cubicBezTo>
                    <a:pt x="18272" y="12199"/>
                    <a:pt x="18307" y="12201"/>
                    <a:pt x="18340" y="12210"/>
                  </a:cubicBezTo>
                  <a:cubicBezTo>
                    <a:pt x="18372" y="12219"/>
                    <a:pt x="18401" y="12234"/>
                    <a:pt x="18420" y="12258"/>
                  </a:cubicBezTo>
                  <a:cubicBezTo>
                    <a:pt x="18448" y="12274"/>
                    <a:pt x="18465" y="12294"/>
                    <a:pt x="18478" y="12316"/>
                  </a:cubicBezTo>
                  <a:cubicBezTo>
                    <a:pt x="18491" y="12338"/>
                    <a:pt x="18500" y="12363"/>
                    <a:pt x="18512" y="12388"/>
                  </a:cubicBezTo>
                  <a:cubicBezTo>
                    <a:pt x="18577" y="12344"/>
                    <a:pt x="18642" y="12300"/>
                    <a:pt x="18708" y="12256"/>
                  </a:cubicBezTo>
                  <a:cubicBezTo>
                    <a:pt x="18775" y="12213"/>
                    <a:pt x="18842" y="12171"/>
                    <a:pt x="18913" y="12131"/>
                  </a:cubicBezTo>
                  <a:cubicBezTo>
                    <a:pt x="18953" y="12106"/>
                    <a:pt x="18998" y="12078"/>
                    <a:pt x="19030" y="12047"/>
                  </a:cubicBezTo>
                  <a:cubicBezTo>
                    <a:pt x="19061" y="12016"/>
                    <a:pt x="19080" y="11982"/>
                    <a:pt x="19068" y="11946"/>
                  </a:cubicBezTo>
                  <a:cubicBezTo>
                    <a:pt x="19021" y="11929"/>
                    <a:pt x="18967" y="11927"/>
                    <a:pt x="18920" y="11938"/>
                  </a:cubicBezTo>
                  <a:cubicBezTo>
                    <a:pt x="18872" y="11949"/>
                    <a:pt x="18830" y="11974"/>
                    <a:pt x="18808" y="12009"/>
                  </a:cubicBezTo>
                  <a:cubicBezTo>
                    <a:pt x="18691" y="11967"/>
                    <a:pt x="18642" y="11858"/>
                    <a:pt x="18642" y="11770"/>
                  </a:cubicBezTo>
                  <a:cubicBezTo>
                    <a:pt x="18642" y="11736"/>
                    <a:pt x="18642" y="11698"/>
                    <a:pt x="18630" y="11664"/>
                  </a:cubicBezTo>
                  <a:cubicBezTo>
                    <a:pt x="18623" y="11645"/>
                    <a:pt x="18606" y="11628"/>
                    <a:pt x="18585" y="11616"/>
                  </a:cubicBezTo>
                  <a:cubicBezTo>
                    <a:pt x="18563" y="11604"/>
                    <a:pt x="18537" y="11599"/>
                    <a:pt x="18512" y="11606"/>
                  </a:cubicBezTo>
                  <a:cubicBezTo>
                    <a:pt x="18537" y="11587"/>
                    <a:pt x="18563" y="11567"/>
                    <a:pt x="18589" y="11546"/>
                  </a:cubicBezTo>
                  <a:cubicBezTo>
                    <a:pt x="18616" y="11525"/>
                    <a:pt x="18642" y="11502"/>
                    <a:pt x="18667" y="11479"/>
                  </a:cubicBezTo>
                  <a:cubicBezTo>
                    <a:pt x="18654" y="11475"/>
                    <a:pt x="18639" y="11473"/>
                    <a:pt x="18623" y="11471"/>
                  </a:cubicBezTo>
                  <a:cubicBezTo>
                    <a:pt x="18606" y="11469"/>
                    <a:pt x="18589" y="11467"/>
                    <a:pt x="18574" y="11463"/>
                  </a:cubicBezTo>
                  <a:cubicBezTo>
                    <a:pt x="18633" y="11427"/>
                    <a:pt x="18665" y="11378"/>
                    <a:pt x="18672" y="11328"/>
                  </a:cubicBezTo>
                  <a:cubicBezTo>
                    <a:pt x="18679" y="11277"/>
                    <a:pt x="18660" y="11225"/>
                    <a:pt x="18617" y="11181"/>
                  </a:cubicBezTo>
                  <a:cubicBezTo>
                    <a:pt x="18617" y="11193"/>
                    <a:pt x="18620" y="11204"/>
                    <a:pt x="18623" y="11215"/>
                  </a:cubicBezTo>
                  <a:cubicBezTo>
                    <a:pt x="18626" y="11226"/>
                    <a:pt x="18630" y="11237"/>
                    <a:pt x="18630" y="11252"/>
                  </a:cubicBezTo>
                  <a:cubicBezTo>
                    <a:pt x="18611" y="11229"/>
                    <a:pt x="18588" y="11209"/>
                    <a:pt x="18565" y="11189"/>
                  </a:cubicBezTo>
                  <a:cubicBezTo>
                    <a:pt x="18542" y="11169"/>
                    <a:pt x="18519" y="11149"/>
                    <a:pt x="18500" y="11126"/>
                  </a:cubicBezTo>
                  <a:cubicBezTo>
                    <a:pt x="18525" y="11113"/>
                    <a:pt x="18551" y="11105"/>
                    <a:pt x="18579" y="11100"/>
                  </a:cubicBezTo>
                  <a:cubicBezTo>
                    <a:pt x="18606" y="11094"/>
                    <a:pt x="18636" y="11092"/>
                    <a:pt x="18667" y="11092"/>
                  </a:cubicBezTo>
                  <a:cubicBezTo>
                    <a:pt x="18654" y="11044"/>
                    <a:pt x="18642" y="10996"/>
                    <a:pt x="18631" y="10947"/>
                  </a:cubicBezTo>
                  <a:cubicBezTo>
                    <a:pt x="18620" y="10899"/>
                    <a:pt x="18611" y="10850"/>
                    <a:pt x="18605" y="10802"/>
                  </a:cubicBezTo>
                  <a:cubicBezTo>
                    <a:pt x="18589" y="10754"/>
                    <a:pt x="18576" y="10702"/>
                    <a:pt x="18559" y="10651"/>
                  </a:cubicBezTo>
                  <a:cubicBezTo>
                    <a:pt x="18543" y="10599"/>
                    <a:pt x="18525" y="10548"/>
                    <a:pt x="18500" y="10499"/>
                  </a:cubicBezTo>
                  <a:cubicBezTo>
                    <a:pt x="18488" y="10482"/>
                    <a:pt x="18474" y="10466"/>
                    <a:pt x="18461" y="10448"/>
                  </a:cubicBezTo>
                  <a:cubicBezTo>
                    <a:pt x="18449" y="10431"/>
                    <a:pt x="18438" y="10413"/>
                    <a:pt x="18432" y="10394"/>
                  </a:cubicBezTo>
                  <a:cubicBezTo>
                    <a:pt x="18420" y="10354"/>
                    <a:pt x="18417" y="10306"/>
                    <a:pt x="18402" y="10264"/>
                  </a:cubicBezTo>
                  <a:cubicBezTo>
                    <a:pt x="18387" y="10223"/>
                    <a:pt x="18361" y="10188"/>
                    <a:pt x="18303" y="10175"/>
                  </a:cubicBezTo>
                  <a:cubicBezTo>
                    <a:pt x="18318" y="10140"/>
                    <a:pt x="18323" y="10102"/>
                    <a:pt x="18318" y="10065"/>
                  </a:cubicBezTo>
                  <a:cubicBezTo>
                    <a:pt x="18313" y="10028"/>
                    <a:pt x="18299" y="9992"/>
                    <a:pt x="18278" y="9961"/>
                  </a:cubicBezTo>
                  <a:cubicBezTo>
                    <a:pt x="18303" y="9936"/>
                    <a:pt x="18370" y="9936"/>
                    <a:pt x="18407" y="9952"/>
                  </a:cubicBezTo>
                  <a:cubicBezTo>
                    <a:pt x="18444" y="9969"/>
                    <a:pt x="18475" y="9999"/>
                    <a:pt x="18525" y="10016"/>
                  </a:cubicBezTo>
                  <a:cubicBezTo>
                    <a:pt x="18543" y="10024"/>
                    <a:pt x="18572" y="10024"/>
                    <a:pt x="18597" y="10019"/>
                  </a:cubicBezTo>
                  <a:cubicBezTo>
                    <a:pt x="18622" y="10013"/>
                    <a:pt x="18642" y="10003"/>
                    <a:pt x="18642" y="9990"/>
                  </a:cubicBezTo>
                  <a:cubicBezTo>
                    <a:pt x="18679" y="10121"/>
                    <a:pt x="18722" y="10272"/>
                    <a:pt x="18864" y="10369"/>
                  </a:cubicBezTo>
                  <a:cubicBezTo>
                    <a:pt x="18889" y="10386"/>
                    <a:pt x="18913" y="10394"/>
                    <a:pt x="18913" y="10419"/>
                  </a:cubicBezTo>
                  <a:cubicBezTo>
                    <a:pt x="18913" y="10440"/>
                    <a:pt x="18901" y="10457"/>
                    <a:pt x="18889" y="10474"/>
                  </a:cubicBezTo>
                  <a:cubicBezTo>
                    <a:pt x="18861" y="10522"/>
                    <a:pt x="18896" y="10567"/>
                    <a:pt x="18940" y="10611"/>
                  </a:cubicBezTo>
                  <a:cubicBezTo>
                    <a:pt x="18984" y="10655"/>
                    <a:pt x="19037" y="10699"/>
                    <a:pt x="19043" y="10747"/>
                  </a:cubicBezTo>
                  <a:lnTo>
                    <a:pt x="19043" y="10819"/>
                  </a:lnTo>
                  <a:cubicBezTo>
                    <a:pt x="19049" y="10832"/>
                    <a:pt x="19061" y="10842"/>
                    <a:pt x="19076" y="10847"/>
                  </a:cubicBezTo>
                  <a:cubicBezTo>
                    <a:pt x="19091" y="10853"/>
                    <a:pt x="19108" y="10853"/>
                    <a:pt x="19123" y="10844"/>
                  </a:cubicBezTo>
                  <a:cubicBezTo>
                    <a:pt x="19123" y="10764"/>
                    <a:pt x="19115" y="10685"/>
                    <a:pt x="19102" y="10608"/>
                  </a:cubicBezTo>
                  <a:cubicBezTo>
                    <a:pt x="19088" y="10530"/>
                    <a:pt x="19068" y="10453"/>
                    <a:pt x="19043" y="10377"/>
                  </a:cubicBezTo>
                  <a:cubicBezTo>
                    <a:pt x="19031" y="10341"/>
                    <a:pt x="19014" y="10303"/>
                    <a:pt x="19002" y="10263"/>
                  </a:cubicBezTo>
                  <a:cubicBezTo>
                    <a:pt x="18990" y="10224"/>
                    <a:pt x="18984" y="10184"/>
                    <a:pt x="18994" y="10146"/>
                  </a:cubicBezTo>
                  <a:cubicBezTo>
                    <a:pt x="19000" y="10106"/>
                    <a:pt x="19012" y="10067"/>
                    <a:pt x="19036" y="10033"/>
                  </a:cubicBezTo>
                  <a:cubicBezTo>
                    <a:pt x="19060" y="10000"/>
                    <a:pt x="19095" y="9971"/>
                    <a:pt x="19148" y="9952"/>
                  </a:cubicBezTo>
                  <a:cubicBezTo>
                    <a:pt x="19108" y="9952"/>
                    <a:pt x="19085" y="9932"/>
                    <a:pt x="19075" y="9907"/>
                  </a:cubicBezTo>
                  <a:cubicBezTo>
                    <a:pt x="19065" y="9882"/>
                    <a:pt x="19068" y="9851"/>
                    <a:pt x="19080" y="9830"/>
                  </a:cubicBezTo>
                  <a:cubicBezTo>
                    <a:pt x="19092" y="9807"/>
                    <a:pt x="19115" y="9783"/>
                    <a:pt x="19134" y="9759"/>
                  </a:cubicBezTo>
                  <a:cubicBezTo>
                    <a:pt x="19152" y="9735"/>
                    <a:pt x="19166" y="9711"/>
                    <a:pt x="19160" y="9687"/>
                  </a:cubicBezTo>
                  <a:cubicBezTo>
                    <a:pt x="19148" y="9662"/>
                    <a:pt x="19123" y="9637"/>
                    <a:pt x="19123" y="9607"/>
                  </a:cubicBezTo>
                  <a:cubicBezTo>
                    <a:pt x="19123" y="9574"/>
                    <a:pt x="19160" y="9540"/>
                    <a:pt x="19172" y="9502"/>
                  </a:cubicBezTo>
                  <a:cubicBezTo>
                    <a:pt x="19185" y="9443"/>
                    <a:pt x="19117" y="9385"/>
                    <a:pt x="19055" y="9334"/>
                  </a:cubicBezTo>
                  <a:cubicBezTo>
                    <a:pt x="18987" y="9279"/>
                    <a:pt x="18950" y="9212"/>
                    <a:pt x="19006" y="9157"/>
                  </a:cubicBezTo>
                  <a:cubicBezTo>
                    <a:pt x="18978" y="9157"/>
                    <a:pt x="18958" y="9149"/>
                    <a:pt x="18942" y="9137"/>
                  </a:cubicBezTo>
                  <a:cubicBezTo>
                    <a:pt x="18926" y="9126"/>
                    <a:pt x="18913" y="9111"/>
                    <a:pt x="18901" y="9099"/>
                  </a:cubicBezTo>
                  <a:cubicBezTo>
                    <a:pt x="18867" y="9050"/>
                    <a:pt x="18847" y="8996"/>
                    <a:pt x="18842" y="8943"/>
                  </a:cubicBezTo>
                  <a:cubicBezTo>
                    <a:pt x="18838" y="8889"/>
                    <a:pt x="18849" y="8836"/>
                    <a:pt x="18876" y="8787"/>
                  </a:cubicBezTo>
                  <a:cubicBezTo>
                    <a:pt x="18895" y="8747"/>
                    <a:pt x="18920" y="8710"/>
                    <a:pt x="18948" y="8675"/>
                  </a:cubicBezTo>
                  <a:cubicBezTo>
                    <a:pt x="18977" y="8639"/>
                    <a:pt x="19009" y="8604"/>
                    <a:pt x="19043" y="8568"/>
                  </a:cubicBezTo>
                  <a:cubicBezTo>
                    <a:pt x="19024" y="8533"/>
                    <a:pt x="19018" y="8493"/>
                    <a:pt x="19023" y="8453"/>
                  </a:cubicBezTo>
                  <a:cubicBezTo>
                    <a:pt x="19028" y="8413"/>
                    <a:pt x="19043" y="8373"/>
                    <a:pt x="19068" y="8337"/>
                  </a:cubicBezTo>
                  <a:cubicBezTo>
                    <a:pt x="19037" y="8341"/>
                    <a:pt x="19001" y="8343"/>
                    <a:pt x="18972" y="8339"/>
                  </a:cubicBezTo>
                  <a:cubicBezTo>
                    <a:pt x="18943" y="8335"/>
                    <a:pt x="18920" y="8325"/>
                    <a:pt x="18913" y="8303"/>
                  </a:cubicBezTo>
                  <a:cubicBezTo>
                    <a:pt x="18913" y="8295"/>
                    <a:pt x="18916" y="8289"/>
                    <a:pt x="18921" y="8282"/>
                  </a:cubicBezTo>
                  <a:cubicBezTo>
                    <a:pt x="18926" y="8275"/>
                    <a:pt x="18932" y="8268"/>
                    <a:pt x="18938" y="8257"/>
                  </a:cubicBezTo>
                  <a:cubicBezTo>
                    <a:pt x="18957" y="8228"/>
                    <a:pt x="18941" y="8189"/>
                    <a:pt x="18930" y="8152"/>
                  </a:cubicBezTo>
                  <a:cubicBezTo>
                    <a:pt x="18920" y="8114"/>
                    <a:pt x="18913" y="8078"/>
                    <a:pt x="18950" y="8055"/>
                  </a:cubicBezTo>
                  <a:cubicBezTo>
                    <a:pt x="18963" y="8047"/>
                    <a:pt x="18980" y="8043"/>
                    <a:pt x="18998" y="8040"/>
                  </a:cubicBezTo>
                  <a:cubicBezTo>
                    <a:pt x="19017" y="8036"/>
                    <a:pt x="19037" y="8034"/>
                    <a:pt x="19055" y="8030"/>
                  </a:cubicBezTo>
                  <a:cubicBezTo>
                    <a:pt x="19102" y="8017"/>
                    <a:pt x="19122" y="7989"/>
                    <a:pt x="19126" y="7956"/>
                  </a:cubicBezTo>
                  <a:cubicBezTo>
                    <a:pt x="19131" y="7923"/>
                    <a:pt x="19120" y="7885"/>
                    <a:pt x="19105" y="7853"/>
                  </a:cubicBezTo>
                  <a:cubicBezTo>
                    <a:pt x="19092" y="7822"/>
                    <a:pt x="19083" y="7784"/>
                    <a:pt x="19087" y="7751"/>
                  </a:cubicBezTo>
                  <a:cubicBezTo>
                    <a:pt x="19091" y="7718"/>
                    <a:pt x="19108" y="7689"/>
                    <a:pt x="19148" y="7677"/>
                  </a:cubicBezTo>
                  <a:cubicBezTo>
                    <a:pt x="19160" y="7673"/>
                    <a:pt x="19172" y="7670"/>
                    <a:pt x="19185" y="7668"/>
                  </a:cubicBezTo>
                  <a:cubicBezTo>
                    <a:pt x="19197" y="7666"/>
                    <a:pt x="19210" y="7664"/>
                    <a:pt x="19222" y="7660"/>
                  </a:cubicBezTo>
                  <a:cubicBezTo>
                    <a:pt x="19250" y="7647"/>
                    <a:pt x="19263" y="7629"/>
                    <a:pt x="19272" y="7609"/>
                  </a:cubicBezTo>
                  <a:cubicBezTo>
                    <a:pt x="19280" y="7589"/>
                    <a:pt x="19284" y="7567"/>
                    <a:pt x="19290" y="7546"/>
                  </a:cubicBezTo>
                  <a:cubicBezTo>
                    <a:pt x="19296" y="7502"/>
                    <a:pt x="19314" y="7460"/>
                    <a:pt x="19334" y="7418"/>
                  </a:cubicBezTo>
                  <a:cubicBezTo>
                    <a:pt x="19353" y="7376"/>
                    <a:pt x="19373" y="7334"/>
                    <a:pt x="19382" y="7290"/>
                  </a:cubicBezTo>
                  <a:cubicBezTo>
                    <a:pt x="19388" y="7246"/>
                    <a:pt x="19371" y="7197"/>
                    <a:pt x="19337" y="7160"/>
                  </a:cubicBezTo>
                  <a:cubicBezTo>
                    <a:pt x="19302" y="7123"/>
                    <a:pt x="19250" y="7096"/>
                    <a:pt x="19185" y="7096"/>
                  </a:cubicBezTo>
                  <a:cubicBezTo>
                    <a:pt x="19191" y="7161"/>
                    <a:pt x="19159" y="7230"/>
                    <a:pt x="19101" y="7285"/>
                  </a:cubicBezTo>
                  <a:cubicBezTo>
                    <a:pt x="19043" y="7340"/>
                    <a:pt x="18960" y="7382"/>
                    <a:pt x="18864" y="7395"/>
                  </a:cubicBezTo>
                  <a:cubicBezTo>
                    <a:pt x="18842" y="7342"/>
                    <a:pt x="18839" y="7287"/>
                    <a:pt x="18849" y="7231"/>
                  </a:cubicBezTo>
                  <a:cubicBezTo>
                    <a:pt x="18859" y="7175"/>
                    <a:pt x="18883" y="7119"/>
                    <a:pt x="18913" y="7067"/>
                  </a:cubicBezTo>
                  <a:cubicBezTo>
                    <a:pt x="18873" y="7058"/>
                    <a:pt x="18847" y="7036"/>
                    <a:pt x="18829" y="7009"/>
                  </a:cubicBezTo>
                  <a:cubicBezTo>
                    <a:pt x="18812" y="6982"/>
                    <a:pt x="18802" y="6949"/>
                    <a:pt x="18796" y="6920"/>
                  </a:cubicBezTo>
                  <a:cubicBezTo>
                    <a:pt x="18790" y="6871"/>
                    <a:pt x="18784" y="6820"/>
                    <a:pt x="18776" y="6768"/>
                  </a:cubicBezTo>
                  <a:cubicBezTo>
                    <a:pt x="18768" y="6717"/>
                    <a:pt x="18759" y="6665"/>
                    <a:pt x="18747" y="6617"/>
                  </a:cubicBezTo>
                  <a:cubicBezTo>
                    <a:pt x="18784" y="6503"/>
                    <a:pt x="19031" y="6457"/>
                    <a:pt x="19148" y="6537"/>
                  </a:cubicBezTo>
                  <a:cubicBezTo>
                    <a:pt x="19172" y="6554"/>
                    <a:pt x="19185" y="6583"/>
                    <a:pt x="19222" y="6583"/>
                  </a:cubicBezTo>
                  <a:cubicBezTo>
                    <a:pt x="19222" y="6520"/>
                    <a:pt x="19382" y="6495"/>
                    <a:pt x="19382" y="6432"/>
                  </a:cubicBezTo>
                  <a:cubicBezTo>
                    <a:pt x="19382" y="6415"/>
                    <a:pt x="19364" y="6398"/>
                    <a:pt x="19364" y="6381"/>
                  </a:cubicBezTo>
                  <a:cubicBezTo>
                    <a:pt x="19364" y="6360"/>
                    <a:pt x="19382" y="6335"/>
                    <a:pt x="19395" y="6318"/>
                  </a:cubicBezTo>
                  <a:cubicBezTo>
                    <a:pt x="19444" y="6253"/>
                    <a:pt x="19486" y="6187"/>
                    <a:pt x="19521" y="6119"/>
                  </a:cubicBezTo>
                  <a:cubicBezTo>
                    <a:pt x="19557" y="6051"/>
                    <a:pt x="19586" y="5982"/>
                    <a:pt x="19611" y="5910"/>
                  </a:cubicBezTo>
                  <a:cubicBezTo>
                    <a:pt x="19632" y="5925"/>
                    <a:pt x="19658" y="5925"/>
                    <a:pt x="19682" y="5917"/>
                  </a:cubicBezTo>
                  <a:cubicBezTo>
                    <a:pt x="19706" y="5909"/>
                    <a:pt x="19728" y="5893"/>
                    <a:pt x="19740" y="5876"/>
                  </a:cubicBezTo>
                  <a:cubicBezTo>
                    <a:pt x="19746" y="5860"/>
                    <a:pt x="19749" y="5840"/>
                    <a:pt x="19755" y="5821"/>
                  </a:cubicBezTo>
                  <a:cubicBezTo>
                    <a:pt x="19760" y="5802"/>
                    <a:pt x="19768" y="5784"/>
                    <a:pt x="19783" y="5771"/>
                  </a:cubicBezTo>
                  <a:cubicBezTo>
                    <a:pt x="19796" y="5759"/>
                    <a:pt x="19811" y="5747"/>
                    <a:pt x="19826" y="5737"/>
                  </a:cubicBezTo>
                  <a:cubicBezTo>
                    <a:pt x="19842" y="5726"/>
                    <a:pt x="19857" y="5717"/>
                    <a:pt x="19870" y="5708"/>
                  </a:cubicBezTo>
                  <a:cubicBezTo>
                    <a:pt x="19928" y="5672"/>
                    <a:pt x="19971" y="5628"/>
                    <a:pt x="19998" y="5580"/>
                  </a:cubicBezTo>
                  <a:cubicBezTo>
                    <a:pt x="20024" y="5531"/>
                    <a:pt x="20033" y="5479"/>
                    <a:pt x="20024" y="5426"/>
                  </a:cubicBezTo>
                  <a:cubicBezTo>
                    <a:pt x="19968" y="5418"/>
                    <a:pt x="19917" y="5389"/>
                    <a:pt x="19884" y="5353"/>
                  </a:cubicBezTo>
                  <a:cubicBezTo>
                    <a:pt x="19850" y="5317"/>
                    <a:pt x="19833" y="5273"/>
                    <a:pt x="19845" y="5233"/>
                  </a:cubicBezTo>
                  <a:cubicBezTo>
                    <a:pt x="19879" y="5241"/>
                    <a:pt x="19908" y="5250"/>
                    <a:pt x="19937" y="5259"/>
                  </a:cubicBezTo>
                  <a:cubicBezTo>
                    <a:pt x="19965" y="5267"/>
                    <a:pt x="19993" y="5277"/>
                    <a:pt x="20024" y="5287"/>
                  </a:cubicBezTo>
                  <a:cubicBezTo>
                    <a:pt x="20052" y="5243"/>
                    <a:pt x="20075" y="5199"/>
                    <a:pt x="20097" y="5155"/>
                  </a:cubicBezTo>
                  <a:cubicBezTo>
                    <a:pt x="20120" y="5111"/>
                    <a:pt x="20141" y="5067"/>
                    <a:pt x="20166" y="5022"/>
                  </a:cubicBezTo>
                  <a:cubicBezTo>
                    <a:pt x="20206" y="5039"/>
                    <a:pt x="20255" y="5052"/>
                    <a:pt x="20306" y="5057"/>
                  </a:cubicBezTo>
                  <a:cubicBezTo>
                    <a:pt x="20357" y="5062"/>
                    <a:pt x="20410" y="5060"/>
                    <a:pt x="20456" y="5048"/>
                  </a:cubicBezTo>
                  <a:cubicBezTo>
                    <a:pt x="20450" y="5031"/>
                    <a:pt x="20453" y="5013"/>
                    <a:pt x="20462" y="4997"/>
                  </a:cubicBezTo>
                  <a:cubicBezTo>
                    <a:pt x="20471" y="4981"/>
                    <a:pt x="20487" y="4968"/>
                    <a:pt x="20505" y="4959"/>
                  </a:cubicBezTo>
                  <a:cubicBezTo>
                    <a:pt x="20530" y="4951"/>
                    <a:pt x="20554" y="4943"/>
                    <a:pt x="20554" y="4926"/>
                  </a:cubicBezTo>
                  <a:cubicBezTo>
                    <a:pt x="20554" y="4913"/>
                    <a:pt x="20554" y="4896"/>
                    <a:pt x="20542" y="4888"/>
                  </a:cubicBezTo>
                  <a:cubicBezTo>
                    <a:pt x="20524" y="4867"/>
                    <a:pt x="20505" y="4843"/>
                    <a:pt x="20486" y="4818"/>
                  </a:cubicBezTo>
                  <a:cubicBezTo>
                    <a:pt x="20467" y="4794"/>
                    <a:pt x="20447" y="4770"/>
                    <a:pt x="20425" y="4749"/>
                  </a:cubicBezTo>
                  <a:cubicBezTo>
                    <a:pt x="20459" y="4739"/>
                    <a:pt x="20496" y="4733"/>
                    <a:pt x="20532" y="4734"/>
                  </a:cubicBezTo>
                  <a:cubicBezTo>
                    <a:pt x="20568" y="4735"/>
                    <a:pt x="20604" y="4743"/>
                    <a:pt x="20635" y="4757"/>
                  </a:cubicBezTo>
                  <a:cubicBezTo>
                    <a:pt x="20647" y="4766"/>
                    <a:pt x="20659" y="4774"/>
                    <a:pt x="20674" y="4781"/>
                  </a:cubicBezTo>
                  <a:cubicBezTo>
                    <a:pt x="20689" y="4787"/>
                    <a:pt x="20706" y="4791"/>
                    <a:pt x="20727" y="4791"/>
                  </a:cubicBezTo>
                  <a:cubicBezTo>
                    <a:pt x="20752" y="4795"/>
                    <a:pt x="20774" y="4787"/>
                    <a:pt x="20793" y="4774"/>
                  </a:cubicBezTo>
                  <a:cubicBezTo>
                    <a:pt x="20812" y="4761"/>
                    <a:pt x="20829" y="4743"/>
                    <a:pt x="20844" y="4728"/>
                  </a:cubicBezTo>
                  <a:cubicBezTo>
                    <a:pt x="20863" y="4707"/>
                    <a:pt x="20878" y="4687"/>
                    <a:pt x="20889" y="4667"/>
                  </a:cubicBezTo>
                  <a:cubicBezTo>
                    <a:pt x="20900" y="4647"/>
                    <a:pt x="20906" y="4627"/>
                    <a:pt x="20906" y="4606"/>
                  </a:cubicBezTo>
                  <a:cubicBezTo>
                    <a:pt x="20912" y="4545"/>
                    <a:pt x="20865" y="4487"/>
                    <a:pt x="20821" y="4430"/>
                  </a:cubicBezTo>
                  <a:cubicBezTo>
                    <a:pt x="20778" y="4374"/>
                    <a:pt x="20740" y="4318"/>
                    <a:pt x="20764" y="4261"/>
                  </a:cubicBezTo>
                  <a:cubicBezTo>
                    <a:pt x="20823" y="4293"/>
                    <a:pt x="20881" y="4326"/>
                    <a:pt x="20936" y="4363"/>
                  </a:cubicBezTo>
                  <a:cubicBezTo>
                    <a:pt x="20991" y="4400"/>
                    <a:pt x="21042" y="4440"/>
                    <a:pt x="21085" y="4484"/>
                  </a:cubicBezTo>
                  <a:cubicBezTo>
                    <a:pt x="21125" y="4440"/>
                    <a:pt x="21165" y="4394"/>
                    <a:pt x="21213" y="4355"/>
                  </a:cubicBezTo>
                  <a:cubicBezTo>
                    <a:pt x="21261" y="4316"/>
                    <a:pt x="21316" y="4284"/>
                    <a:pt x="21387" y="4270"/>
                  </a:cubicBezTo>
                  <a:cubicBezTo>
                    <a:pt x="21412" y="4265"/>
                    <a:pt x="21437" y="4261"/>
                    <a:pt x="21459" y="4256"/>
                  </a:cubicBezTo>
                  <a:cubicBezTo>
                    <a:pt x="21481" y="4251"/>
                    <a:pt x="21502" y="4244"/>
                    <a:pt x="21517" y="4236"/>
                  </a:cubicBezTo>
                  <a:cubicBezTo>
                    <a:pt x="21535" y="4223"/>
                    <a:pt x="21542" y="4203"/>
                    <a:pt x="21536" y="4186"/>
                  </a:cubicBezTo>
                  <a:cubicBezTo>
                    <a:pt x="21531" y="4170"/>
                    <a:pt x="21514" y="4156"/>
                    <a:pt x="21486" y="4156"/>
                  </a:cubicBezTo>
                  <a:cubicBezTo>
                    <a:pt x="21566" y="4139"/>
                    <a:pt x="21579" y="4076"/>
                    <a:pt x="21579" y="4026"/>
                  </a:cubicBezTo>
                  <a:cubicBezTo>
                    <a:pt x="21579" y="3971"/>
                    <a:pt x="21554" y="3916"/>
                    <a:pt x="21591" y="3866"/>
                  </a:cubicBezTo>
                  <a:cubicBezTo>
                    <a:pt x="21526" y="3866"/>
                    <a:pt x="21505" y="3826"/>
                    <a:pt x="21486" y="3782"/>
                  </a:cubicBezTo>
                  <a:cubicBezTo>
                    <a:pt x="21468" y="3737"/>
                    <a:pt x="21452" y="3689"/>
                    <a:pt x="21400" y="3672"/>
                  </a:cubicBezTo>
                  <a:cubicBezTo>
                    <a:pt x="21366" y="3657"/>
                    <a:pt x="21324" y="3655"/>
                    <a:pt x="21289" y="3651"/>
                  </a:cubicBezTo>
                  <a:cubicBezTo>
                    <a:pt x="21253" y="3647"/>
                    <a:pt x="21224" y="3641"/>
                    <a:pt x="21215" y="3618"/>
                  </a:cubicBezTo>
                  <a:cubicBezTo>
                    <a:pt x="21184" y="3630"/>
                    <a:pt x="21151" y="3639"/>
                    <a:pt x="21119" y="3644"/>
                  </a:cubicBezTo>
                  <a:cubicBezTo>
                    <a:pt x="21087" y="3649"/>
                    <a:pt x="21054" y="3651"/>
                    <a:pt x="21023" y="3651"/>
                  </a:cubicBezTo>
                  <a:cubicBezTo>
                    <a:pt x="21005" y="3626"/>
                    <a:pt x="20988" y="3598"/>
                    <a:pt x="20969" y="3569"/>
                  </a:cubicBezTo>
                  <a:cubicBezTo>
                    <a:pt x="20951" y="3541"/>
                    <a:pt x="20931" y="3512"/>
                    <a:pt x="20906" y="3487"/>
                  </a:cubicBezTo>
                  <a:cubicBezTo>
                    <a:pt x="20888" y="3460"/>
                    <a:pt x="20861" y="3432"/>
                    <a:pt x="20829" y="3411"/>
                  </a:cubicBezTo>
                  <a:cubicBezTo>
                    <a:pt x="20797" y="3389"/>
                    <a:pt x="20758" y="3374"/>
                    <a:pt x="20715" y="3369"/>
                  </a:cubicBezTo>
                  <a:cubicBezTo>
                    <a:pt x="20669" y="3361"/>
                    <a:pt x="20619" y="3366"/>
                    <a:pt x="20580" y="3381"/>
                  </a:cubicBezTo>
                  <a:cubicBezTo>
                    <a:pt x="20541" y="3396"/>
                    <a:pt x="20511" y="3420"/>
                    <a:pt x="20505" y="3449"/>
                  </a:cubicBezTo>
                  <a:cubicBezTo>
                    <a:pt x="20434" y="3424"/>
                    <a:pt x="20357" y="3402"/>
                    <a:pt x="20278" y="3384"/>
                  </a:cubicBezTo>
                  <a:cubicBezTo>
                    <a:pt x="20200" y="3366"/>
                    <a:pt x="20120" y="3353"/>
                    <a:pt x="20042" y="3344"/>
                  </a:cubicBezTo>
                  <a:cubicBezTo>
                    <a:pt x="20033" y="3361"/>
                    <a:pt x="20016" y="3373"/>
                    <a:pt x="19997" y="3381"/>
                  </a:cubicBezTo>
                  <a:cubicBezTo>
                    <a:pt x="19978" y="3389"/>
                    <a:pt x="19956" y="3395"/>
                    <a:pt x="19938" y="3399"/>
                  </a:cubicBezTo>
                  <a:cubicBezTo>
                    <a:pt x="19916" y="3407"/>
                    <a:pt x="19896" y="3420"/>
                    <a:pt x="19886" y="3433"/>
                  </a:cubicBezTo>
                  <a:cubicBezTo>
                    <a:pt x="19876" y="3447"/>
                    <a:pt x="19876" y="3462"/>
                    <a:pt x="19894" y="3475"/>
                  </a:cubicBezTo>
                  <a:cubicBezTo>
                    <a:pt x="19863" y="3475"/>
                    <a:pt x="19831" y="3478"/>
                    <a:pt x="19800" y="3481"/>
                  </a:cubicBezTo>
                  <a:cubicBezTo>
                    <a:pt x="19769" y="3484"/>
                    <a:pt x="19740" y="3487"/>
                    <a:pt x="19715" y="3487"/>
                  </a:cubicBezTo>
                  <a:cubicBezTo>
                    <a:pt x="19715" y="3504"/>
                    <a:pt x="19719" y="3521"/>
                    <a:pt x="19725" y="3538"/>
                  </a:cubicBezTo>
                  <a:cubicBezTo>
                    <a:pt x="19731" y="3555"/>
                    <a:pt x="19740" y="3573"/>
                    <a:pt x="19752" y="3592"/>
                  </a:cubicBezTo>
                  <a:cubicBezTo>
                    <a:pt x="19740" y="3613"/>
                    <a:pt x="19714" y="3626"/>
                    <a:pt x="19683" y="3631"/>
                  </a:cubicBezTo>
                  <a:cubicBezTo>
                    <a:pt x="19652" y="3636"/>
                    <a:pt x="19617" y="3634"/>
                    <a:pt x="19586" y="3626"/>
                  </a:cubicBezTo>
                  <a:cubicBezTo>
                    <a:pt x="19552" y="3618"/>
                    <a:pt x="19526" y="3605"/>
                    <a:pt x="19505" y="3589"/>
                  </a:cubicBezTo>
                  <a:cubicBezTo>
                    <a:pt x="19484" y="3572"/>
                    <a:pt x="19469" y="3552"/>
                    <a:pt x="19456" y="3529"/>
                  </a:cubicBezTo>
                  <a:cubicBezTo>
                    <a:pt x="19432" y="3512"/>
                    <a:pt x="19419" y="3487"/>
                    <a:pt x="19419" y="3466"/>
                  </a:cubicBezTo>
                  <a:cubicBezTo>
                    <a:pt x="19419" y="3441"/>
                    <a:pt x="19444" y="3407"/>
                    <a:pt x="19432" y="3378"/>
                  </a:cubicBezTo>
                  <a:cubicBezTo>
                    <a:pt x="19425" y="3357"/>
                    <a:pt x="19396" y="3343"/>
                    <a:pt x="19364" y="3339"/>
                  </a:cubicBezTo>
                  <a:cubicBezTo>
                    <a:pt x="19331" y="3336"/>
                    <a:pt x="19296" y="3342"/>
                    <a:pt x="19277" y="3361"/>
                  </a:cubicBezTo>
                  <a:cubicBezTo>
                    <a:pt x="19256" y="3378"/>
                    <a:pt x="19245" y="3400"/>
                    <a:pt x="19245" y="3422"/>
                  </a:cubicBezTo>
                  <a:cubicBezTo>
                    <a:pt x="19245" y="3445"/>
                    <a:pt x="19256" y="3468"/>
                    <a:pt x="19277" y="3487"/>
                  </a:cubicBezTo>
                  <a:cubicBezTo>
                    <a:pt x="19231" y="3496"/>
                    <a:pt x="19193" y="3510"/>
                    <a:pt x="19163" y="3531"/>
                  </a:cubicBezTo>
                  <a:cubicBezTo>
                    <a:pt x="19134" y="3551"/>
                    <a:pt x="19114" y="3578"/>
                    <a:pt x="19105" y="3609"/>
                  </a:cubicBezTo>
                  <a:cubicBezTo>
                    <a:pt x="19092" y="3643"/>
                    <a:pt x="19105" y="3672"/>
                    <a:pt x="19092" y="3706"/>
                  </a:cubicBezTo>
                  <a:cubicBezTo>
                    <a:pt x="19080" y="3740"/>
                    <a:pt x="19043" y="3769"/>
                    <a:pt x="18994" y="3761"/>
                  </a:cubicBezTo>
                  <a:cubicBezTo>
                    <a:pt x="18852" y="3714"/>
                    <a:pt x="18901" y="3512"/>
                    <a:pt x="18747" y="3496"/>
                  </a:cubicBezTo>
                  <a:cubicBezTo>
                    <a:pt x="18667" y="3487"/>
                    <a:pt x="18617" y="3538"/>
                    <a:pt x="18593" y="3592"/>
                  </a:cubicBezTo>
                  <a:cubicBezTo>
                    <a:pt x="18583" y="3618"/>
                    <a:pt x="18583" y="3644"/>
                    <a:pt x="18586" y="3669"/>
                  </a:cubicBezTo>
                  <a:cubicBezTo>
                    <a:pt x="18588" y="3694"/>
                    <a:pt x="18593" y="3718"/>
                    <a:pt x="18593" y="3740"/>
                  </a:cubicBezTo>
                  <a:cubicBezTo>
                    <a:pt x="18583" y="3803"/>
                    <a:pt x="18551" y="3860"/>
                    <a:pt x="18505" y="3914"/>
                  </a:cubicBezTo>
                  <a:cubicBezTo>
                    <a:pt x="18458" y="3967"/>
                    <a:pt x="18398" y="4015"/>
                    <a:pt x="18333" y="4059"/>
                  </a:cubicBezTo>
                  <a:cubicBezTo>
                    <a:pt x="18312" y="4072"/>
                    <a:pt x="18292" y="4085"/>
                    <a:pt x="18274" y="4100"/>
                  </a:cubicBezTo>
                  <a:cubicBezTo>
                    <a:pt x="18256" y="4115"/>
                    <a:pt x="18241" y="4131"/>
                    <a:pt x="18229" y="4148"/>
                  </a:cubicBezTo>
                  <a:cubicBezTo>
                    <a:pt x="18216" y="4160"/>
                    <a:pt x="18210" y="4176"/>
                    <a:pt x="18203" y="4192"/>
                  </a:cubicBezTo>
                  <a:cubicBezTo>
                    <a:pt x="18196" y="4207"/>
                    <a:pt x="18188" y="4223"/>
                    <a:pt x="18173" y="4236"/>
                  </a:cubicBezTo>
                  <a:cubicBezTo>
                    <a:pt x="18161" y="4257"/>
                    <a:pt x="18142" y="4277"/>
                    <a:pt x="18120" y="4296"/>
                  </a:cubicBezTo>
                  <a:cubicBezTo>
                    <a:pt x="18097" y="4315"/>
                    <a:pt x="18071" y="4333"/>
                    <a:pt x="18043" y="4349"/>
                  </a:cubicBezTo>
                  <a:cubicBezTo>
                    <a:pt x="17994" y="4385"/>
                    <a:pt x="17943" y="4421"/>
                    <a:pt x="17892" y="4458"/>
                  </a:cubicBezTo>
                  <a:cubicBezTo>
                    <a:pt x="17840" y="4495"/>
                    <a:pt x="17787" y="4532"/>
                    <a:pt x="17735" y="4572"/>
                  </a:cubicBezTo>
                  <a:cubicBezTo>
                    <a:pt x="17710" y="4589"/>
                    <a:pt x="17686" y="4606"/>
                    <a:pt x="17661" y="4606"/>
                  </a:cubicBezTo>
                  <a:cubicBezTo>
                    <a:pt x="17605" y="4606"/>
                    <a:pt x="17581" y="4560"/>
                    <a:pt x="17593" y="4526"/>
                  </a:cubicBezTo>
                  <a:cubicBezTo>
                    <a:pt x="17599" y="4507"/>
                    <a:pt x="17612" y="4491"/>
                    <a:pt x="17628" y="4478"/>
                  </a:cubicBezTo>
                  <a:cubicBezTo>
                    <a:pt x="17644" y="4465"/>
                    <a:pt x="17664" y="4455"/>
                    <a:pt x="17686" y="4446"/>
                  </a:cubicBezTo>
                  <a:cubicBezTo>
                    <a:pt x="17815" y="4366"/>
                    <a:pt x="17912" y="4267"/>
                    <a:pt x="17985" y="4160"/>
                  </a:cubicBezTo>
                  <a:cubicBezTo>
                    <a:pt x="18057" y="4052"/>
                    <a:pt x="18105" y="3935"/>
                    <a:pt x="18136" y="3819"/>
                  </a:cubicBezTo>
                  <a:cubicBezTo>
                    <a:pt x="18142" y="3803"/>
                    <a:pt x="18145" y="3788"/>
                    <a:pt x="18145" y="3773"/>
                  </a:cubicBezTo>
                  <a:cubicBezTo>
                    <a:pt x="18145" y="3757"/>
                    <a:pt x="18142" y="3742"/>
                    <a:pt x="18136" y="3723"/>
                  </a:cubicBezTo>
                  <a:cubicBezTo>
                    <a:pt x="18130" y="3710"/>
                    <a:pt x="18121" y="3700"/>
                    <a:pt x="18110" y="3689"/>
                  </a:cubicBezTo>
                  <a:cubicBezTo>
                    <a:pt x="18099" y="3677"/>
                    <a:pt x="18087" y="3666"/>
                    <a:pt x="18074" y="3651"/>
                  </a:cubicBezTo>
                  <a:cubicBezTo>
                    <a:pt x="18053" y="3622"/>
                    <a:pt x="18045" y="3589"/>
                    <a:pt x="18051" y="3557"/>
                  </a:cubicBezTo>
                  <a:cubicBezTo>
                    <a:pt x="18057" y="3525"/>
                    <a:pt x="18077" y="3493"/>
                    <a:pt x="18111" y="3466"/>
                  </a:cubicBezTo>
                  <a:cubicBezTo>
                    <a:pt x="18059" y="3449"/>
                    <a:pt x="18010" y="3432"/>
                    <a:pt x="17961" y="3416"/>
                  </a:cubicBezTo>
                  <a:cubicBezTo>
                    <a:pt x="17912" y="3400"/>
                    <a:pt x="17865" y="3384"/>
                    <a:pt x="17815" y="3369"/>
                  </a:cubicBezTo>
                  <a:cubicBezTo>
                    <a:pt x="17809" y="3365"/>
                    <a:pt x="17798" y="3363"/>
                    <a:pt x="17787" y="3361"/>
                  </a:cubicBezTo>
                  <a:cubicBezTo>
                    <a:pt x="17777" y="3359"/>
                    <a:pt x="17766" y="3357"/>
                    <a:pt x="17760" y="3353"/>
                  </a:cubicBezTo>
                  <a:cubicBezTo>
                    <a:pt x="17723" y="3348"/>
                    <a:pt x="17684" y="3355"/>
                    <a:pt x="17650" y="3368"/>
                  </a:cubicBezTo>
                  <a:cubicBezTo>
                    <a:pt x="17616" y="3381"/>
                    <a:pt x="17587" y="3401"/>
                    <a:pt x="17568" y="3424"/>
                  </a:cubicBezTo>
                  <a:cubicBezTo>
                    <a:pt x="17541" y="3445"/>
                    <a:pt x="17517" y="3467"/>
                    <a:pt x="17494" y="3487"/>
                  </a:cubicBezTo>
                  <a:cubicBezTo>
                    <a:pt x="17470" y="3507"/>
                    <a:pt x="17445" y="3525"/>
                    <a:pt x="17414" y="3538"/>
                  </a:cubicBezTo>
                  <a:cubicBezTo>
                    <a:pt x="17386" y="3546"/>
                    <a:pt x="17354" y="3550"/>
                    <a:pt x="17322" y="3553"/>
                  </a:cubicBezTo>
                  <a:cubicBezTo>
                    <a:pt x="17289" y="3557"/>
                    <a:pt x="17257" y="3559"/>
                    <a:pt x="17229" y="3563"/>
                  </a:cubicBezTo>
                  <a:cubicBezTo>
                    <a:pt x="17186" y="3573"/>
                    <a:pt x="17141" y="3591"/>
                    <a:pt x="17104" y="3614"/>
                  </a:cubicBezTo>
                  <a:cubicBezTo>
                    <a:pt x="17067" y="3638"/>
                    <a:pt x="17038" y="3666"/>
                    <a:pt x="17025" y="3697"/>
                  </a:cubicBezTo>
                  <a:cubicBezTo>
                    <a:pt x="17013" y="3681"/>
                    <a:pt x="17007" y="3663"/>
                    <a:pt x="17007" y="3645"/>
                  </a:cubicBezTo>
                  <a:cubicBezTo>
                    <a:pt x="17007" y="3627"/>
                    <a:pt x="17013" y="3609"/>
                    <a:pt x="17025" y="3592"/>
                  </a:cubicBezTo>
                  <a:cubicBezTo>
                    <a:pt x="16973" y="3601"/>
                    <a:pt x="16921" y="3583"/>
                    <a:pt x="16886" y="3555"/>
                  </a:cubicBezTo>
                  <a:cubicBezTo>
                    <a:pt x="16851" y="3527"/>
                    <a:pt x="16834" y="3489"/>
                    <a:pt x="16853" y="3458"/>
                  </a:cubicBezTo>
                  <a:cubicBezTo>
                    <a:pt x="16834" y="3449"/>
                    <a:pt x="16816" y="3443"/>
                    <a:pt x="16795" y="3437"/>
                  </a:cubicBezTo>
                  <a:cubicBezTo>
                    <a:pt x="16774" y="3430"/>
                    <a:pt x="16751" y="3424"/>
                    <a:pt x="16723" y="3416"/>
                  </a:cubicBezTo>
                  <a:cubicBezTo>
                    <a:pt x="16717" y="3411"/>
                    <a:pt x="16722" y="3409"/>
                    <a:pt x="16725" y="3408"/>
                  </a:cubicBezTo>
                  <a:cubicBezTo>
                    <a:pt x="16729" y="3407"/>
                    <a:pt x="16732" y="3407"/>
                    <a:pt x="16723" y="3407"/>
                  </a:cubicBezTo>
                  <a:cubicBezTo>
                    <a:pt x="16692" y="3380"/>
                    <a:pt x="16648" y="3362"/>
                    <a:pt x="16597" y="3354"/>
                  </a:cubicBezTo>
                  <a:cubicBezTo>
                    <a:pt x="16547" y="3346"/>
                    <a:pt x="16492" y="3348"/>
                    <a:pt x="16439" y="3361"/>
                  </a:cubicBezTo>
                  <a:cubicBezTo>
                    <a:pt x="16427" y="3365"/>
                    <a:pt x="16415" y="3369"/>
                    <a:pt x="16402" y="3371"/>
                  </a:cubicBezTo>
                  <a:cubicBezTo>
                    <a:pt x="16390" y="3374"/>
                    <a:pt x="16378" y="3374"/>
                    <a:pt x="16365" y="3369"/>
                  </a:cubicBezTo>
                  <a:cubicBezTo>
                    <a:pt x="16359" y="3369"/>
                    <a:pt x="16348" y="3367"/>
                    <a:pt x="16338" y="3363"/>
                  </a:cubicBezTo>
                  <a:cubicBezTo>
                    <a:pt x="16327" y="3359"/>
                    <a:pt x="16316" y="3353"/>
                    <a:pt x="16310" y="3344"/>
                  </a:cubicBezTo>
                  <a:cubicBezTo>
                    <a:pt x="16285" y="3323"/>
                    <a:pt x="16263" y="3301"/>
                    <a:pt x="16244" y="3277"/>
                  </a:cubicBezTo>
                  <a:cubicBezTo>
                    <a:pt x="16225" y="3254"/>
                    <a:pt x="16208" y="3228"/>
                    <a:pt x="16193" y="3201"/>
                  </a:cubicBezTo>
                  <a:cubicBezTo>
                    <a:pt x="16174" y="3180"/>
                    <a:pt x="16139" y="3170"/>
                    <a:pt x="16098" y="3164"/>
                  </a:cubicBezTo>
                  <a:cubicBezTo>
                    <a:pt x="16058" y="3159"/>
                    <a:pt x="16014" y="3159"/>
                    <a:pt x="15977" y="3159"/>
                  </a:cubicBezTo>
                  <a:cubicBezTo>
                    <a:pt x="15899" y="3163"/>
                    <a:pt x="15825" y="3163"/>
                    <a:pt x="15751" y="3161"/>
                  </a:cubicBezTo>
                  <a:cubicBezTo>
                    <a:pt x="15676" y="3159"/>
                    <a:pt x="15600" y="3155"/>
                    <a:pt x="15520" y="3151"/>
                  </a:cubicBezTo>
                  <a:cubicBezTo>
                    <a:pt x="15483" y="3146"/>
                    <a:pt x="15448" y="3142"/>
                    <a:pt x="15412" y="3141"/>
                  </a:cubicBezTo>
                  <a:cubicBezTo>
                    <a:pt x="15377" y="3140"/>
                    <a:pt x="15341" y="3142"/>
                    <a:pt x="15304" y="3151"/>
                  </a:cubicBezTo>
                  <a:cubicBezTo>
                    <a:pt x="15264" y="3159"/>
                    <a:pt x="15232" y="3175"/>
                    <a:pt x="15211" y="3194"/>
                  </a:cubicBezTo>
                  <a:cubicBezTo>
                    <a:pt x="15190" y="3213"/>
                    <a:pt x="15181" y="3235"/>
                    <a:pt x="15187" y="3256"/>
                  </a:cubicBezTo>
                  <a:cubicBezTo>
                    <a:pt x="15181" y="3243"/>
                    <a:pt x="15171" y="3233"/>
                    <a:pt x="15161" y="3222"/>
                  </a:cubicBezTo>
                  <a:cubicBezTo>
                    <a:pt x="15151" y="3211"/>
                    <a:pt x="15141" y="3199"/>
                    <a:pt x="15131" y="3184"/>
                  </a:cubicBezTo>
                  <a:cubicBezTo>
                    <a:pt x="15011" y="3199"/>
                    <a:pt x="14889" y="3228"/>
                    <a:pt x="14776" y="3269"/>
                  </a:cubicBezTo>
                  <a:cubicBezTo>
                    <a:pt x="14662" y="3310"/>
                    <a:pt x="14558" y="3363"/>
                    <a:pt x="14471" y="3424"/>
                  </a:cubicBezTo>
                  <a:cubicBezTo>
                    <a:pt x="14440" y="3392"/>
                    <a:pt x="14393" y="3379"/>
                    <a:pt x="14338" y="3374"/>
                  </a:cubicBezTo>
                  <a:cubicBezTo>
                    <a:pt x="14283" y="3369"/>
                    <a:pt x="14221" y="3374"/>
                    <a:pt x="14163" y="3378"/>
                  </a:cubicBezTo>
                  <a:cubicBezTo>
                    <a:pt x="14138" y="3384"/>
                    <a:pt x="14112" y="3389"/>
                    <a:pt x="14089" y="3395"/>
                  </a:cubicBezTo>
                  <a:cubicBezTo>
                    <a:pt x="14066" y="3401"/>
                    <a:pt x="14045" y="3407"/>
                    <a:pt x="14033" y="3416"/>
                  </a:cubicBezTo>
                  <a:cubicBezTo>
                    <a:pt x="14021" y="3428"/>
                    <a:pt x="14015" y="3446"/>
                    <a:pt x="14018" y="3462"/>
                  </a:cubicBezTo>
                  <a:cubicBezTo>
                    <a:pt x="14021" y="3478"/>
                    <a:pt x="14033" y="3491"/>
                    <a:pt x="14058" y="3496"/>
                  </a:cubicBezTo>
                  <a:cubicBezTo>
                    <a:pt x="13956" y="3504"/>
                    <a:pt x="13853" y="3521"/>
                    <a:pt x="13754" y="3545"/>
                  </a:cubicBezTo>
                  <a:cubicBezTo>
                    <a:pt x="13655" y="3570"/>
                    <a:pt x="13561" y="3603"/>
                    <a:pt x="13478" y="3643"/>
                  </a:cubicBezTo>
                  <a:cubicBezTo>
                    <a:pt x="13438" y="3630"/>
                    <a:pt x="13412" y="3604"/>
                    <a:pt x="13400" y="3574"/>
                  </a:cubicBezTo>
                  <a:cubicBezTo>
                    <a:pt x="13388" y="3545"/>
                    <a:pt x="13392" y="3512"/>
                    <a:pt x="13410" y="3487"/>
                  </a:cubicBezTo>
                  <a:cubicBezTo>
                    <a:pt x="13432" y="3460"/>
                    <a:pt x="13461" y="3436"/>
                    <a:pt x="13493" y="3414"/>
                  </a:cubicBezTo>
                  <a:cubicBezTo>
                    <a:pt x="13526" y="3391"/>
                    <a:pt x="13561" y="3371"/>
                    <a:pt x="13595" y="3353"/>
                  </a:cubicBezTo>
                  <a:cubicBezTo>
                    <a:pt x="13638" y="3331"/>
                    <a:pt x="13683" y="3309"/>
                    <a:pt x="13730" y="3290"/>
                  </a:cubicBezTo>
                  <a:cubicBezTo>
                    <a:pt x="13777" y="3272"/>
                    <a:pt x="13826" y="3256"/>
                    <a:pt x="13879" y="3247"/>
                  </a:cubicBezTo>
                  <a:cubicBezTo>
                    <a:pt x="13891" y="3247"/>
                    <a:pt x="13907" y="3245"/>
                    <a:pt x="13923" y="3242"/>
                  </a:cubicBezTo>
                  <a:cubicBezTo>
                    <a:pt x="13939" y="3239"/>
                    <a:pt x="13956" y="3235"/>
                    <a:pt x="13971" y="3231"/>
                  </a:cubicBezTo>
                  <a:cubicBezTo>
                    <a:pt x="13990" y="3226"/>
                    <a:pt x="14005" y="3215"/>
                    <a:pt x="14021" y="3202"/>
                  </a:cubicBezTo>
                  <a:cubicBezTo>
                    <a:pt x="14036" y="3190"/>
                    <a:pt x="14052" y="3176"/>
                    <a:pt x="14070" y="3167"/>
                  </a:cubicBezTo>
                  <a:cubicBezTo>
                    <a:pt x="14098" y="3151"/>
                    <a:pt x="14130" y="3135"/>
                    <a:pt x="14164" y="3120"/>
                  </a:cubicBezTo>
                  <a:cubicBezTo>
                    <a:pt x="14198" y="3105"/>
                    <a:pt x="14234" y="3092"/>
                    <a:pt x="14268" y="3079"/>
                  </a:cubicBezTo>
                  <a:lnTo>
                    <a:pt x="14928" y="2839"/>
                  </a:lnTo>
                  <a:cubicBezTo>
                    <a:pt x="14989" y="2814"/>
                    <a:pt x="15057" y="2797"/>
                    <a:pt x="15131" y="2797"/>
                  </a:cubicBezTo>
                  <a:cubicBezTo>
                    <a:pt x="15187" y="2797"/>
                    <a:pt x="15224" y="2814"/>
                    <a:pt x="15279" y="2806"/>
                  </a:cubicBezTo>
                  <a:cubicBezTo>
                    <a:pt x="15298" y="2801"/>
                    <a:pt x="15316" y="2795"/>
                    <a:pt x="15333" y="2789"/>
                  </a:cubicBezTo>
                  <a:cubicBezTo>
                    <a:pt x="15350" y="2783"/>
                    <a:pt x="15366" y="2776"/>
                    <a:pt x="15378" y="2772"/>
                  </a:cubicBezTo>
                  <a:cubicBezTo>
                    <a:pt x="15437" y="2745"/>
                    <a:pt x="15502" y="2729"/>
                    <a:pt x="15568" y="2723"/>
                  </a:cubicBezTo>
                  <a:cubicBezTo>
                    <a:pt x="15634" y="2717"/>
                    <a:pt x="15702" y="2722"/>
                    <a:pt x="15767" y="2734"/>
                  </a:cubicBezTo>
                  <a:cubicBezTo>
                    <a:pt x="15779" y="2738"/>
                    <a:pt x="15796" y="2743"/>
                    <a:pt x="15813" y="2745"/>
                  </a:cubicBezTo>
                  <a:cubicBezTo>
                    <a:pt x="15830" y="2747"/>
                    <a:pt x="15847" y="2747"/>
                    <a:pt x="15859" y="2743"/>
                  </a:cubicBezTo>
                  <a:cubicBezTo>
                    <a:pt x="15896" y="2734"/>
                    <a:pt x="15909" y="2709"/>
                    <a:pt x="15952" y="2692"/>
                  </a:cubicBezTo>
                  <a:cubicBezTo>
                    <a:pt x="16051" y="2654"/>
                    <a:pt x="16143" y="2764"/>
                    <a:pt x="16260" y="2751"/>
                  </a:cubicBezTo>
                  <a:cubicBezTo>
                    <a:pt x="16285" y="2751"/>
                    <a:pt x="16311" y="2745"/>
                    <a:pt x="16336" y="2739"/>
                  </a:cubicBezTo>
                  <a:cubicBezTo>
                    <a:pt x="16361" y="2734"/>
                    <a:pt x="16384" y="2730"/>
                    <a:pt x="16402" y="2734"/>
                  </a:cubicBezTo>
                  <a:cubicBezTo>
                    <a:pt x="16415" y="2738"/>
                    <a:pt x="16424" y="2746"/>
                    <a:pt x="16434" y="2752"/>
                  </a:cubicBezTo>
                  <a:cubicBezTo>
                    <a:pt x="16444" y="2758"/>
                    <a:pt x="16455" y="2764"/>
                    <a:pt x="16470" y="2764"/>
                  </a:cubicBezTo>
                  <a:cubicBezTo>
                    <a:pt x="16495" y="2768"/>
                    <a:pt x="16513" y="2758"/>
                    <a:pt x="16530" y="2745"/>
                  </a:cubicBezTo>
                  <a:cubicBezTo>
                    <a:pt x="16547" y="2731"/>
                    <a:pt x="16563" y="2713"/>
                    <a:pt x="16581" y="2701"/>
                  </a:cubicBezTo>
                  <a:cubicBezTo>
                    <a:pt x="16597" y="2692"/>
                    <a:pt x="16614" y="2686"/>
                    <a:pt x="16631" y="2680"/>
                  </a:cubicBezTo>
                  <a:cubicBezTo>
                    <a:pt x="16649" y="2674"/>
                    <a:pt x="16668" y="2669"/>
                    <a:pt x="16686" y="2663"/>
                  </a:cubicBezTo>
                  <a:cubicBezTo>
                    <a:pt x="16791" y="2642"/>
                    <a:pt x="16894" y="2621"/>
                    <a:pt x="16996" y="2599"/>
                  </a:cubicBezTo>
                  <a:cubicBezTo>
                    <a:pt x="17098" y="2577"/>
                    <a:pt x="17198" y="2555"/>
                    <a:pt x="17297" y="2532"/>
                  </a:cubicBezTo>
                  <a:cubicBezTo>
                    <a:pt x="17328" y="2524"/>
                    <a:pt x="17360" y="2510"/>
                    <a:pt x="17382" y="2494"/>
                  </a:cubicBezTo>
                  <a:cubicBezTo>
                    <a:pt x="17403" y="2479"/>
                    <a:pt x="17414" y="2461"/>
                    <a:pt x="17402" y="2444"/>
                  </a:cubicBezTo>
                  <a:lnTo>
                    <a:pt x="17359" y="2419"/>
                  </a:lnTo>
                  <a:cubicBezTo>
                    <a:pt x="17346" y="2404"/>
                    <a:pt x="17346" y="2388"/>
                    <a:pt x="17352" y="2374"/>
                  </a:cubicBezTo>
                  <a:cubicBezTo>
                    <a:pt x="17359" y="2360"/>
                    <a:pt x="17371" y="2347"/>
                    <a:pt x="17383" y="2339"/>
                  </a:cubicBezTo>
                  <a:cubicBezTo>
                    <a:pt x="17405" y="2330"/>
                    <a:pt x="17425" y="2324"/>
                    <a:pt x="17444" y="2317"/>
                  </a:cubicBezTo>
                  <a:cubicBezTo>
                    <a:pt x="17463" y="2310"/>
                    <a:pt x="17482" y="2303"/>
                    <a:pt x="17501" y="2293"/>
                  </a:cubicBezTo>
                  <a:cubicBezTo>
                    <a:pt x="17581" y="2263"/>
                    <a:pt x="17624" y="2204"/>
                    <a:pt x="17668" y="2148"/>
                  </a:cubicBezTo>
                  <a:cubicBezTo>
                    <a:pt x="17712" y="2092"/>
                    <a:pt x="17757" y="2038"/>
                    <a:pt x="17840" y="2019"/>
                  </a:cubicBezTo>
                  <a:cubicBezTo>
                    <a:pt x="17775" y="2034"/>
                    <a:pt x="17713" y="2023"/>
                    <a:pt x="17658" y="1999"/>
                  </a:cubicBezTo>
                  <a:cubicBezTo>
                    <a:pt x="17602" y="1975"/>
                    <a:pt x="17553" y="1937"/>
                    <a:pt x="17513" y="1897"/>
                  </a:cubicBezTo>
                  <a:cubicBezTo>
                    <a:pt x="17476" y="1861"/>
                    <a:pt x="17437" y="1821"/>
                    <a:pt x="17392" y="1788"/>
                  </a:cubicBezTo>
                  <a:cubicBezTo>
                    <a:pt x="17346" y="1755"/>
                    <a:pt x="17294" y="1729"/>
                    <a:pt x="17229" y="1720"/>
                  </a:cubicBezTo>
                  <a:cubicBezTo>
                    <a:pt x="17223" y="1733"/>
                    <a:pt x="17217" y="1747"/>
                    <a:pt x="17211" y="1761"/>
                  </a:cubicBezTo>
                  <a:cubicBezTo>
                    <a:pt x="17204" y="1776"/>
                    <a:pt x="17198" y="1792"/>
                    <a:pt x="17192" y="1809"/>
                  </a:cubicBezTo>
                  <a:cubicBezTo>
                    <a:pt x="17146" y="1765"/>
                    <a:pt x="17098" y="1725"/>
                    <a:pt x="17045" y="1688"/>
                  </a:cubicBezTo>
                  <a:cubicBezTo>
                    <a:pt x="16993" y="1652"/>
                    <a:pt x="16936" y="1619"/>
                    <a:pt x="16871" y="1590"/>
                  </a:cubicBezTo>
                  <a:cubicBezTo>
                    <a:pt x="16843" y="1615"/>
                    <a:pt x="16820" y="1644"/>
                    <a:pt x="16801" y="1674"/>
                  </a:cubicBezTo>
                  <a:cubicBezTo>
                    <a:pt x="16782" y="1704"/>
                    <a:pt x="16766" y="1735"/>
                    <a:pt x="16754" y="1767"/>
                  </a:cubicBezTo>
                  <a:cubicBezTo>
                    <a:pt x="16739" y="1748"/>
                    <a:pt x="16731" y="1730"/>
                    <a:pt x="16725" y="1712"/>
                  </a:cubicBezTo>
                  <a:cubicBezTo>
                    <a:pt x="16720" y="1694"/>
                    <a:pt x="16717" y="1676"/>
                    <a:pt x="16711" y="1657"/>
                  </a:cubicBezTo>
                  <a:cubicBezTo>
                    <a:pt x="16705" y="1641"/>
                    <a:pt x="16695" y="1624"/>
                    <a:pt x="16681" y="1608"/>
                  </a:cubicBezTo>
                  <a:cubicBezTo>
                    <a:pt x="16668" y="1593"/>
                    <a:pt x="16649" y="1580"/>
                    <a:pt x="16624" y="1569"/>
                  </a:cubicBezTo>
                  <a:cubicBezTo>
                    <a:pt x="16597" y="1565"/>
                    <a:pt x="16567" y="1570"/>
                    <a:pt x="16547" y="1581"/>
                  </a:cubicBezTo>
                  <a:cubicBezTo>
                    <a:pt x="16526" y="1591"/>
                    <a:pt x="16513" y="1607"/>
                    <a:pt x="16520" y="1624"/>
                  </a:cubicBezTo>
                  <a:cubicBezTo>
                    <a:pt x="16507" y="1611"/>
                    <a:pt x="16498" y="1599"/>
                    <a:pt x="16488" y="1588"/>
                  </a:cubicBezTo>
                  <a:cubicBezTo>
                    <a:pt x="16478" y="1576"/>
                    <a:pt x="16467" y="1565"/>
                    <a:pt x="16452" y="1552"/>
                  </a:cubicBezTo>
                  <a:cubicBezTo>
                    <a:pt x="16396" y="1571"/>
                    <a:pt x="16342" y="1593"/>
                    <a:pt x="16290" y="1618"/>
                  </a:cubicBezTo>
                  <a:cubicBezTo>
                    <a:pt x="16239" y="1644"/>
                    <a:pt x="16189" y="1672"/>
                    <a:pt x="16143" y="1704"/>
                  </a:cubicBezTo>
                  <a:cubicBezTo>
                    <a:pt x="16119" y="1655"/>
                    <a:pt x="16183" y="1617"/>
                    <a:pt x="16251" y="1578"/>
                  </a:cubicBezTo>
                  <a:cubicBezTo>
                    <a:pt x="16319" y="1540"/>
                    <a:pt x="16390" y="1500"/>
                    <a:pt x="16378" y="1447"/>
                  </a:cubicBezTo>
                  <a:cubicBezTo>
                    <a:pt x="16365" y="1413"/>
                    <a:pt x="16322" y="1384"/>
                    <a:pt x="16322" y="1359"/>
                  </a:cubicBezTo>
                  <a:cubicBezTo>
                    <a:pt x="16322" y="1296"/>
                    <a:pt x="16483" y="1245"/>
                    <a:pt x="16439" y="1190"/>
                  </a:cubicBezTo>
                  <a:cubicBezTo>
                    <a:pt x="16433" y="1182"/>
                    <a:pt x="16424" y="1178"/>
                    <a:pt x="16415" y="1174"/>
                  </a:cubicBezTo>
                  <a:cubicBezTo>
                    <a:pt x="16405" y="1169"/>
                    <a:pt x="16396" y="1165"/>
                    <a:pt x="16390" y="1157"/>
                  </a:cubicBezTo>
                  <a:cubicBezTo>
                    <a:pt x="16365" y="1138"/>
                    <a:pt x="16362" y="1114"/>
                    <a:pt x="16368" y="1088"/>
                  </a:cubicBezTo>
                  <a:cubicBezTo>
                    <a:pt x="16375" y="1063"/>
                    <a:pt x="16390" y="1037"/>
                    <a:pt x="16402" y="1014"/>
                  </a:cubicBezTo>
                  <a:cubicBezTo>
                    <a:pt x="16338" y="1001"/>
                    <a:pt x="16270" y="1003"/>
                    <a:pt x="16202" y="1013"/>
                  </a:cubicBezTo>
                  <a:cubicBezTo>
                    <a:pt x="16134" y="1023"/>
                    <a:pt x="16066" y="1041"/>
                    <a:pt x="16001" y="1060"/>
                  </a:cubicBezTo>
                  <a:cubicBezTo>
                    <a:pt x="15835" y="1110"/>
                    <a:pt x="15650" y="1174"/>
                    <a:pt x="15471" y="1190"/>
                  </a:cubicBezTo>
                  <a:cubicBezTo>
                    <a:pt x="15378" y="1199"/>
                    <a:pt x="15292" y="1190"/>
                    <a:pt x="15187" y="1190"/>
                  </a:cubicBezTo>
                  <a:cubicBezTo>
                    <a:pt x="15131" y="1190"/>
                    <a:pt x="15070" y="1182"/>
                    <a:pt x="15033" y="1165"/>
                  </a:cubicBezTo>
                  <a:cubicBezTo>
                    <a:pt x="15005" y="1157"/>
                    <a:pt x="14985" y="1145"/>
                    <a:pt x="14966" y="1134"/>
                  </a:cubicBezTo>
                  <a:cubicBezTo>
                    <a:pt x="14946" y="1122"/>
                    <a:pt x="14928" y="1110"/>
                    <a:pt x="14903" y="1102"/>
                  </a:cubicBezTo>
                  <a:cubicBezTo>
                    <a:pt x="14875" y="1094"/>
                    <a:pt x="14846" y="1092"/>
                    <a:pt x="14817" y="1093"/>
                  </a:cubicBezTo>
                  <a:cubicBezTo>
                    <a:pt x="14787" y="1094"/>
                    <a:pt x="14758" y="1098"/>
                    <a:pt x="14730" y="1102"/>
                  </a:cubicBezTo>
                  <a:cubicBezTo>
                    <a:pt x="14653" y="1115"/>
                    <a:pt x="14576" y="1135"/>
                    <a:pt x="14501" y="1159"/>
                  </a:cubicBezTo>
                  <a:cubicBezTo>
                    <a:pt x="14425" y="1184"/>
                    <a:pt x="14351" y="1214"/>
                    <a:pt x="14280" y="1245"/>
                  </a:cubicBezTo>
                  <a:cubicBezTo>
                    <a:pt x="14249" y="1230"/>
                    <a:pt x="14217" y="1221"/>
                    <a:pt x="14182" y="1216"/>
                  </a:cubicBezTo>
                  <a:cubicBezTo>
                    <a:pt x="14147" y="1211"/>
                    <a:pt x="14110" y="1211"/>
                    <a:pt x="14070" y="1216"/>
                  </a:cubicBezTo>
                  <a:cubicBezTo>
                    <a:pt x="13941" y="1239"/>
                    <a:pt x="13870" y="1319"/>
                    <a:pt x="13800" y="1401"/>
                  </a:cubicBezTo>
                  <a:cubicBezTo>
                    <a:pt x="13731" y="1483"/>
                    <a:pt x="13663" y="1567"/>
                    <a:pt x="13540" y="1598"/>
                  </a:cubicBezTo>
                  <a:cubicBezTo>
                    <a:pt x="13555" y="1567"/>
                    <a:pt x="13566" y="1533"/>
                    <a:pt x="13571" y="1500"/>
                  </a:cubicBezTo>
                  <a:cubicBezTo>
                    <a:pt x="13577" y="1467"/>
                    <a:pt x="13577" y="1434"/>
                    <a:pt x="13570" y="1405"/>
                  </a:cubicBezTo>
                  <a:cubicBezTo>
                    <a:pt x="13518" y="1394"/>
                    <a:pt x="13466" y="1389"/>
                    <a:pt x="13415" y="1389"/>
                  </a:cubicBezTo>
                  <a:cubicBezTo>
                    <a:pt x="13364" y="1389"/>
                    <a:pt x="13314" y="1394"/>
                    <a:pt x="13268" y="1405"/>
                  </a:cubicBezTo>
                  <a:cubicBezTo>
                    <a:pt x="13237" y="1470"/>
                    <a:pt x="13199" y="1535"/>
                    <a:pt x="13155" y="1600"/>
                  </a:cubicBezTo>
                  <a:cubicBezTo>
                    <a:pt x="13111" y="1665"/>
                    <a:pt x="13061" y="1729"/>
                    <a:pt x="13009" y="1792"/>
                  </a:cubicBezTo>
                  <a:cubicBezTo>
                    <a:pt x="12990" y="1756"/>
                    <a:pt x="12984" y="1720"/>
                    <a:pt x="12983" y="1684"/>
                  </a:cubicBezTo>
                  <a:cubicBezTo>
                    <a:pt x="12981" y="1647"/>
                    <a:pt x="12984" y="1609"/>
                    <a:pt x="12984" y="1569"/>
                  </a:cubicBezTo>
                  <a:cubicBezTo>
                    <a:pt x="12978" y="1535"/>
                    <a:pt x="12963" y="1499"/>
                    <a:pt x="12937" y="1466"/>
                  </a:cubicBezTo>
                  <a:cubicBezTo>
                    <a:pt x="12912" y="1434"/>
                    <a:pt x="12876" y="1407"/>
                    <a:pt x="12830" y="1392"/>
                  </a:cubicBezTo>
                  <a:cubicBezTo>
                    <a:pt x="12778" y="1455"/>
                    <a:pt x="12725" y="1520"/>
                    <a:pt x="12674" y="1584"/>
                  </a:cubicBezTo>
                  <a:cubicBezTo>
                    <a:pt x="12622" y="1648"/>
                    <a:pt x="12571" y="1712"/>
                    <a:pt x="12522" y="1775"/>
                  </a:cubicBezTo>
                  <a:cubicBezTo>
                    <a:pt x="12481" y="1712"/>
                    <a:pt x="12471" y="1638"/>
                    <a:pt x="12490" y="1571"/>
                  </a:cubicBezTo>
                  <a:cubicBezTo>
                    <a:pt x="12509" y="1504"/>
                    <a:pt x="12559" y="1443"/>
                    <a:pt x="12639" y="1405"/>
                  </a:cubicBezTo>
                  <a:cubicBezTo>
                    <a:pt x="12670" y="1386"/>
                    <a:pt x="12707" y="1372"/>
                    <a:pt x="12746" y="1364"/>
                  </a:cubicBezTo>
                  <a:cubicBezTo>
                    <a:pt x="12785" y="1357"/>
                    <a:pt x="12827" y="1354"/>
                    <a:pt x="12867" y="1359"/>
                  </a:cubicBezTo>
                  <a:cubicBezTo>
                    <a:pt x="12904" y="1363"/>
                    <a:pt x="12947" y="1369"/>
                    <a:pt x="12989" y="1371"/>
                  </a:cubicBezTo>
                  <a:cubicBezTo>
                    <a:pt x="13031" y="1373"/>
                    <a:pt x="13071" y="1371"/>
                    <a:pt x="13102" y="1359"/>
                  </a:cubicBezTo>
                  <a:cubicBezTo>
                    <a:pt x="13120" y="1350"/>
                    <a:pt x="13132" y="1342"/>
                    <a:pt x="13145" y="1333"/>
                  </a:cubicBezTo>
                  <a:cubicBezTo>
                    <a:pt x="13159" y="1324"/>
                    <a:pt x="13172" y="1315"/>
                    <a:pt x="13194" y="1304"/>
                  </a:cubicBezTo>
                  <a:cubicBezTo>
                    <a:pt x="13231" y="1287"/>
                    <a:pt x="13282" y="1283"/>
                    <a:pt x="13329" y="1277"/>
                  </a:cubicBezTo>
                  <a:cubicBezTo>
                    <a:pt x="13376" y="1270"/>
                    <a:pt x="13419" y="1262"/>
                    <a:pt x="13441" y="1237"/>
                  </a:cubicBezTo>
                  <a:cubicBezTo>
                    <a:pt x="13466" y="1205"/>
                    <a:pt x="13455" y="1174"/>
                    <a:pt x="13429" y="1145"/>
                  </a:cubicBezTo>
                  <a:cubicBezTo>
                    <a:pt x="13402" y="1116"/>
                    <a:pt x="13361" y="1089"/>
                    <a:pt x="13324" y="1068"/>
                  </a:cubicBezTo>
                  <a:cubicBezTo>
                    <a:pt x="13361" y="1064"/>
                    <a:pt x="13402" y="1064"/>
                    <a:pt x="13441" y="1071"/>
                  </a:cubicBezTo>
                  <a:cubicBezTo>
                    <a:pt x="13479" y="1077"/>
                    <a:pt x="13515" y="1089"/>
                    <a:pt x="13540" y="1110"/>
                  </a:cubicBezTo>
                  <a:cubicBezTo>
                    <a:pt x="13555" y="1119"/>
                    <a:pt x="13566" y="1128"/>
                    <a:pt x="13577" y="1136"/>
                  </a:cubicBezTo>
                  <a:cubicBezTo>
                    <a:pt x="13589" y="1143"/>
                    <a:pt x="13601" y="1148"/>
                    <a:pt x="13620" y="1148"/>
                  </a:cubicBezTo>
                  <a:cubicBezTo>
                    <a:pt x="13632" y="1153"/>
                    <a:pt x="13648" y="1150"/>
                    <a:pt x="13664" y="1146"/>
                  </a:cubicBezTo>
                  <a:cubicBezTo>
                    <a:pt x="13680" y="1141"/>
                    <a:pt x="13697" y="1134"/>
                    <a:pt x="13712" y="1127"/>
                  </a:cubicBezTo>
                  <a:cubicBezTo>
                    <a:pt x="13777" y="1102"/>
                    <a:pt x="13842" y="1074"/>
                    <a:pt x="13903" y="1043"/>
                  </a:cubicBezTo>
                  <a:cubicBezTo>
                    <a:pt x="13964" y="1012"/>
                    <a:pt x="14021" y="978"/>
                    <a:pt x="14070" y="942"/>
                  </a:cubicBezTo>
                  <a:cubicBezTo>
                    <a:pt x="14058" y="938"/>
                    <a:pt x="14045" y="936"/>
                    <a:pt x="14033" y="934"/>
                  </a:cubicBezTo>
                  <a:cubicBezTo>
                    <a:pt x="14021" y="932"/>
                    <a:pt x="14008" y="930"/>
                    <a:pt x="13996" y="925"/>
                  </a:cubicBezTo>
                  <a:cubicBezTo>
                    <a:pt x="14113" y="934"/>
                    <a:pt x="14226" y="934"/>
                    <a:pt x="14339" y="929"/>
                  </a:cubicBezTo>
                  <a:cubicBezTo>
                    <a:pt x="14451" y="923"/>
                    <a:pt x="14564" y="913"/>
                    <a:pt x="14681" y="900"/>
                  </a:cubicBezTo>
                  <a:cubicBezTo>
                    <a:pt x="14727" y="896"/>
                    <a:pt x="14775" y="892"/>
                    <a:pt x="14820" y="882"/>
                  </a:cubicBezTo>
                  <a:cubicBezTo>
                    <a:pt x="14865" y="872"/>
                    <a:pt x="14906" y="856"/>
                    <a:pt x="14940" y="829"/>
                  </a:cubicBezTo>
                  <a:cubicBezTo>
                    <a:pt x="14986" y="837"/>
                    <a:pt x="15031" y="843"/>
                    <a:pt x="15076" y="845"/>
                  </a:cubicBezTo>
                  <a:cubicBezTo>
                    <a:pt x="15121" y="848"/>
                    <a:pt x="15165" y="845"/>
                    <a:pt x="15212" y="837"/>
                  </a:cubicBezTo>
                  <a:cubicBezTo>
                    <a:pt x="15224" y="875"/>
                    <a:pt x="15279" y="883"/>
                    <a:pt x="15329" y="883"/>
                  </a:cubicBezTo>
                  <a:cubicBezTo>
                    <a:pt x="15378" y="883"/>
                    <a:pt x="15421" y="867"/>
                    <a:pt x="15471" y="854"/>
                  </a:cubicBezTo>
                  <a:cubicBezTo>
                    <a:pt x="15563" y="837"/>
                    <a:pt x="15662" y="875"/>
                    <a:pt x="15754" y="883"/>
                  </a:cubicBezTo>
                  <a:cubicBezTo>
                    <a:pt x="15847" y="892"/>
                    <a:pt x="15977" y="875"/>
                    <a:pt x="15989" y="812"/>
                  </a:cubicBezTo>
                  <a:cubicBezTo>
                    <a:pt x="15955" y="812"/>
                    <a:pt x="15926" y="800"/>
                    <a:pt x="15906" y="783"/>
                  </a:cubicBezTo>
                  <a:cubicBezTo>
                    <a:pt x="15887" y="767"/>
                    <a:pt x="15878" y="745"/>
                    <a:pt x="15884" y="724"/>
                  </a:cubicBezTo>
                  <a:cubicBezTo>
                    <a:pt x="15896" y="677"/>
                    <a:pt x="15977" y="644"/>
                    <a:pt x="15952" y="602"/>
                  </a:cubicBezTo>
                  <a:cubicBezTo>
                    <a:pt x="15940" y="580"/>
                    <a:pt x="15909" y="564"/>
                    <a:pt x="15884" y="555"/>
                  </a:cubicBezTo>
                  <a:lnTo>
                    <a:pt x="15495" y="395"/>
                  </a:lnTo>
                  <a:cubicBezTo>
                    <a:pt x="15452" y="379"/>
                    <a:pt x="15401" y="362"/>
                    <a:pt x="15351" y="355"/>
                  </a:cubicBezTo>
                  <a:cubicBezTo>
                    <a:pt x="15301" y="349"/>
                    <a:pt x="15252" y="353"/>
                    <a:pt x="15212" y="379"/>
                  </a:cubicBezTo>
                  <a:cubicBezTo>
                    <a:pt x="15199" y="391"/>
                    <a:pt x="15190" y="405"/>
                    <a:pt x="15181" y="419"/>
                  </a:cubicBezTo>
                  <a:cubicBezTo>
                    <a:pt x="15171" y="432"/>
                    <a:pt x="15162" y="446"/>
                    <a:pt x="15150" y="459"/>
                  </a:cubicBezTo>
                  <a:cubicBezTo>
                    <a:pt x="15116" y="482"/>
                    <a:pt x="15073" y="482"/>
                    <a:pt x="15029" y="472"/>
                  </a:cubicBezTo>
                  <a:cubicBezTo>
                    <a:pt x="14985" y="462"/>
                    <a:pt x="14940" y="442"/>
                    <a:pt x="14903" y="425"/>
                  </a:cubicBezTo>
                  <a:cubicBezTo>
                    <a:pt x="14897" y="389"/>
                    <a:pt x="14883" y="353"/>
                    <a:pt x="14863" y="319"/>
                  </a:cubicBezTo>
                  <a:cubicBezTo>
                    <a:pt x="14843" y="284"/>
                    <a:pt x="14817" y="250"/>
                    <a:pt x="14786" y="219"/>
                  </a:cubicBezTo>
                  <a:cubicBezTo>
                    <a:pt x="14792" y="242"/>
                    <a:pt x="14760" y="249"/>
                    <a:pt x="14723" y="246"/>
                  </a:cubicBezTo>
                  <a:cubicBezTo>
                    <a:pt x="14686" y="243"/>
                    <a:pt x="14644" y="229"/>
                    <a:pt x="14632" y="210"/>
                  </a:cubicBezTo>
                  <a:cubicBezTo>
                    <a:pt x="14585" y="166"/>
                    <a:pt x="14524" y="120"/>
                    <a:pt x="14456" y="89"/>
                  </a:cubicBezTo>
                  <a:cubicBezTo>
                    <a:pt x="14388" y="59"/>
                    <a:pt x="14314" y="44"/>
                    <a:pt x="14243" y="63"/>
                  </a:cubicBezTo>
                  <a:cubicBezTo>
                    <a:pt x="14221" y="88"/>
                    <a:pt x="14211" y="117"/>
                    <a:pt x="14209" y="145"/>
                  </a:cubicBezTo>
                  <a:cubicBezTo>
                    <a:pt x="14207" y="174"/>
                    <a:pt x="14215" y="202"/>
                    <a:pt x="14231" y="227"/>
                  </a:cubicBezTo>
                  <a:cubicBezTo>
                    <a:pt x="14209" y="215"/>
                    <a:pt x="14183" y="208"/>
                    <a:pt x="14159" y="208"/>
                  </a:cubicBezTo>
                  <a:cubicBezTo>
                    <a:pt x="14135" y="208"/>
                    <a:pt x="14113" y="215"/>
                    <a:pt x="14101" y="227"/>
                  </a:cubicBezTo>
                  <a:cubicBezTo>
                    <a:pt x="14086" y="189"/>
                    <a:pt x="14059" y="148"/>
                    <a:pt x="14022" y="116"/>
                  </a:cubicBezTo>
                  <a:cubicBezTo>
                    <a:pt x="13985" y="83"/>
                    <a:pt x="13938" y="59"/>
                    <a:pt x="13879" y="55"/>
                  </a:cubicBezTo>
                  <a:cubicBezTo>
                    <a:pt x="13820" y="44"/>
                    <a:pt x="13759" y="66"/>
                    <a:pt x="13722" y="99"/>
                  </a:cubicBezTo>
                  <a:cubicBezTo>
                    <a:pt x="13685" y="133"/>
                    <a:pt x="13672" y="177"/>
                    <a:pt x="13712" y="210"/>
                  </a:cubicBezTo>
                  <a:cubicBezTo>
                    <a:pt x="13666" y="185"/>
                    <a:pt x="13628" y="152"/>
                    <a:pt x="13598" y="116"/>
                  </a:cubicBezTo>
                  <a:cubicBezTo>
                    <a:pt x="13569" y="80"/>
                    <a:pt x="13549" y="40"/>
                    <a:pt x="13540" y="0"/>
                  </a:cubicBezTo>
                  <a:cubicBezTo>
                    <a:pt x="13469" y="0"/>
                    <a:pt x="13401" y="4"/>
                    <a:pt x="13334" y="13"/>
                  </a:cubicBezTo>
                  <a:cubicBezTo>
                    <a:pt x="13268" y="22"/>
                    <a:pt x="13203" y="36"/>
                    <a:pt x="13139" y="55"/>
                  </a:cubicBezTo>
                  <a:cubicBezTo>
                    <a:pt x="13126" y="59"/>
                    <a:pt x="13117" y="63"/>
                    <a:pt x="13108" y="67"/>
                  </a:cubicBezTo>
                  <a:cubicBezTo>
                    <a:pt x="13098" y="72"/>
                    <a:pt x="13089" y="76"/>
                    <a:pt x="13077" y="80"/>
                  </a:cubicBezTo>
                  <a:cubicBezTo>
                    <a:pt x="13065" y="88"/>
                    <a:pt x="13061" y="101"/>
                    <a:pt x="13061" y="115"/>
                  </a:cubicBezTo>
                  <a:cubicBezTo>
                    <a:pt x="13061" y="129"/>
                    <a:pt x="13065" y="145"/>
                    <a:pt x="13065" y="160"/>
                  </a:cubicBezTo>
                  <a:cubicBezTo>
                    <a:pt x="13071" y="193"/>
                    <a:pt x="13077" y="228"/>
                    <a:pt x="13085" y="263"/>
                  </a:cubicBezTo>
                  <a:cubicBezTo>
                    <a:pt x="13092" y="299"/>
                    <a:pt x="13102" y="334"/>
                    <a:pt x="13114" y="370"/>
                  </a:cubicBezTo>
                  <a:cubicBezTo>
                    <a:pt x="13083" y="322"/>
                    <a:pt x="13051" y="273"/>
                    <a:pt x="13020" y="225"/>
                  </a:cubicBezTo>
                  <a:cubicBezTo>
                    <a:pt x="12989" y="177"/>
                    <a:pt x="12960" y="128"/>
                    <a:pt x="12935" y="80"/>
                  </a:cubicBezTo>
                  <a:cubicBezTo>
                    <a:pt x="12923" y="67"/>
                    <a:pt x="12909" y="52"/>
                    <a:pt x="12893" y="38"/>
                  </a:cubicBezTo>
                  <a:cubicBezTo>
                    <a:pt x="12878" y="24"/>
                    <a:pt x="12861" y="13"/>
                    <a:pt x="12842" y="8"/>
                  </a:cubicBezTo>
                  <a:cubicBezTo>
                    <a:pt x="12818" y="4"/>
                    <a:pt x="12792" y="13"/>
                    <a:pt x="12770" y="27"/>
                  </a:cubicBezTo>
                  <a:cubicBezTo>
                    <a:pt x="12748" y="41"/>
                    <a:pt x="12731" y="61"/>
                    <a:pt x="12725" y="80"/>
                  </a:cubicBezTo>
                  <a:cubicBezTo>
                    <a:pt x="12704" y="124"/>
                    <a:pt x="12690" y="169"/>
                    <a:pt x="12684" y="214"/>
                  </a:cubicBezTo>
                  <a:cubicBezTo>
                    <a:pt x="12679" y="259"/>
                    <a:pt x="12682" y="303"/>
                    <a:pt x="12694" y="345"/>
                  </a:cubicBezTo>
                  <a:cubicBezTo>
                    <a:pt x="12676" y="318"/>
                    <a:pt x="12648" y="294"/>
                    <a:pt x="12616" y="277"/>
                  </a:cubicBezTo>
                  <a:cubicBezTo>
                    <a:pt x="12583" y="259"/>
                    <a:pt x="12546" y="246"/>
                    <a:pt x="12509" y="240"/>
                  </a:cubicBezTo>
                  <a:cubicBezTo>
                    <a:pt x="12515" y="200"/>
                    <a:pt x="12483" y="162"/>
                    <a:pt x="12438" y="139"/>
                  </a:cubicBezTo>
                  <a:cubicBezTo>
                    <a:pt x="12392" y="117"/>
                    <a:pt x="12333" y="109"/>
                    <a:pt x="12287" y="130"/>
                  </a:cubicBezTo>
                  <a:cubicBezTo>
                    <a:pt x="12235" y="149"/>
                    <a:pt x="12212" y="189"/>
                    <a:pt x="12215" y="228"/>
                  </a:cubicBezTo>
                  <a:cubicBezTo>
                    <a:pt x="12218" y="266"/>
                    <a:pt x="12247" y="303"/>
                    <a:pt x="12299" y="315"/>
                  </a:cubicBezTo>
                  <a:cubicBezTo>
                    <a:pt x="12259" y="343"/>
                    <a:pt x="12236" y="381"/>
                    <a:pt x="12232" y="420"/>
                  </a:cubicBezTo>
                  <a:cubicBezTo>
                    <a:pt x="12227" y="459"/>
                    <a:pt x="12241" y="498"/>
                    <a:pt x="12275" y="530"/>
                  </a:cubicBezTo>
                  <a:cubicBezTo>
                    <a:pt x="12229" y="530"/>
                    <a:pt x="12196" y="511"/>
                    <a:pt x="12171" y="486"/>
                  </a:cubicBezTo>
                  <a:cubicBezTo>
                    <a:pt x="12145" y="461"/>
                    <a:pt x="12127" y="429"/>
                    <a:pt x="12108" y="404"/>
                  </a:cubicBezTo>
                  <a:cubicBezTo>
                    <a:pt x="12087" y="376"/>
                    <a:pt x="12054" y="350"/>
                    <a:pt x="12019" y="335"/>
                  </a:cubicBezTo>
                  <a:cubicBezTo>
                    <a:pt x="11983" y="321"/>
                    <a:pt x="11945" y="318"/>
                    <a:pt x="11911" y="337"/>
                  </a:cubicBezTo>
                  <a:cubicBezTo>
                    <a:pt x="11905" y="341"/>
                    <a:pt x="11898" y="347"/>
                    <a:pt x="11892" y="354"/>
                  </a:cubicBezTo>
                  <a:cubicBezTo>
                    <a:pt x="11886" y="362"/>
                    <a:pt x="11880" y="370"/>
                    <a:pt x="11874" y="379"/>
                  </a:cubicBezTo>
                  <a:cubicBezTo>
                    <a:pt x="11821" y="471"/>
                    <a:pt x="11843" y="575"/>
                    <a:pt x="11914" y="658"/>
                  </a:cubicBezTo>
                  <a:cubicBezTo>
                    <a:pt x="11985" y="741"/>
                    <a:pt x="12105" y="803"/>
                    <a:pt x="12250" y="812"/>
                  </a:cubicBezTo>
                  <a:cubicBezTo>
                    <a:pt x="12269" y="812"/>
                    <a:pt x="12290" y="812"/>
                    <a:pt x="12311" y="814"/>
                  </a:cubicBezTo>
                  <a:cubicBezTo>
                    <a:pt x="12332" y="816"/>
                    <a:pt x="12352" y="820"/>
                    <a:pt x="12367" y="829"/>
                  </a:cubicBezTo>
                  <a:cubicBezTo>
                    <a:pt x="12380" y="837"/>
                    <a:pt x="12392" y="851"/>
                    <a:pt x="12398" y="864"/>
                  </a:cubicBezTo>
                  <a:cubicBezTo>
                    <a:pt x="12404" y="878"/>
                    <a:pt x="12404" y="892"/>
                    <a:pt x="12392" y="900"/>
                  </a:cubicBezTo>
                  <a:cubicBezTo>
                    <a:pt x="12321" y="888"/>
                    <a:pt x="12253" y="874"/>
                    <a:pt x="12185" y="860"/>
                  </a:cubicBezTo>
                  <a:cubicBezTo>
                    <a:pt x="12117" y="847"/>
                    <a:pt x="12050" y="833"/>
                    <a:pt x="11979" y="820"/>
                  </a:cubicBezTo>
                  <a:cubicBezTo>
                    <a:pt x="11957" y="816"/>
                    <a:pt x="11934" y="812"/>
                    <a:pt x="11912" y="807"/>
                  </a:cubicBezTo>
                  <a:cubicBezTo>
                    <a:pt x="11889" y="801"/>
                    <a:pt x="11868" y="795"/>
                    <a:pt x="11849" y="787"/>
                  </a:cubicBezTo>
                  <a:cubicBezTo>
                    <a:pt x="11828" y="772"/>
                    <a:pt x="11811" y="756"/>
                    <a:pt x="11794" y="741"/>
                  </a:cubicBezTo>
                  <a:cubicBezTo>
                    <a:pt x="11778" y="726"/>
                    <a:pt x="11763" y="711"/>
                    <a:pt x="11744" y="698"/>
                  </a:cubicBezTo>
                  <a:cubicBezTo>
                    <a:pt x="11698" y="650"/>
                    <a:pt x="11636" y="608"/>
                    <a:pt x="11564" y="577"/>
                  </a:cubicBezTo>
                  <a:cubicBezTo>
                    <a:pt x="11491" y="546"/>
                    <a:pt x="11408" y="526"/>
                    <a:pt x="11319" y="522"/>
                  </a:cubicBezTo>
                  <a:cubicBezTo>
                    <a:pt x="11303" y="583"/>
                    <a:pt x="11322" y="644"/>
                    <a:pt x="11362" y="698"/>
                  </a:cubicBezTo>
                  <a:cubicBezTo>
                    <a:pt x="11402" y="753"/>
                    <a:pt x="11463" y="801"/>
                    <a:pt x="11534" y="837"/>
                  </a:cubicBezTo>
                  <a:cubicBezTo>
                    <a:pt x="11605" y="877"/>
                    <a:pt x="11687" y="906"/>
                    <a:pt x="11772" y="930"/>
                  </a:cubicBezTo>
                  <a:cubicBezTo>
                    <a:pt x="11857" y="954"/>
                    <a:pt x="11945" y="972"/>
                    <a:pt x="12028" y="989"/>
                  </a:cubicBezTo>
                  <a:cubicBezTo>
                    <a:pt x="11982" y="1020"/>
                    <a:pt x="11937" y="1060"/>
                    <a:pt x="11915" y="1099"/>
                  </a:cubicBezTo>
                  <a:cubicBezTo>
                    <a:pt x="11892" y="1139"/>
                    <a:pt x="11892" y="1178"/>
                    <a:pt x="11935" y="1207"/>
                  </a:cubicBezTo>
                  <a:lnTo>
                    <a:pt x="11898" y="1262"/>
                  </a:lnTo>
                  <a:cubicBezTo>
                    <a:pt x="11905" y="1319"/>
                    <a:pt x="11914" y="1376"/>
                    <a:pt x="11923" y="1433"/>
                  </a:cubicBezTo>
                  <a:cubicBezTo>
                    <a:pt x="11932" y="1490"/>
                    <a:pt x="11942" y="1548"/>
                    <a:pt x="11948" y="1607"/>
                  </a:cubicBezTo>
                  <a:cubicBezTo>
                    <a:pt x="11871" y="1592"/>
                    <a:pt x="11820" y="1552"/>
                    <a:pt x="11787" y="1503"/>
                  </a:cubicBezTo>
                  <a:cubicBezTo>
                    <a:pt x="11753" y="1453"/>
                    <a:pt x="11738" y="1394"/>
                    <a:pt x="11732" y="1342"/>
                  </a:cubicBezTo>
                  <a:cubicBezTo>
                    <a:pt x="11732" y="1289"/>
                    <a:pt x="11732" y="1229"/>
                    <a:pt x="11717" y="1174"/>
                  </a:cubicBezTo>
                  <a:cubicBezTo>
                    <a:pt x="11703" y="1118"/>
                    <a:pt x="11673" y="1066"/>
                    <a:pt x="11615" y="1031"/>
                  </a:cubicBezTo>
                  <a:cubicBezTo>
                    <a:pt x="11587" y="1062"/>
                    <a:pt x="11570" y="1098"/>
                    <a:pt x="11561" y="1135"/>
                  </a:cubicBezTo>
                  <a:cubicBezTo>
                    <a:pt x="11553" y="1171"/>
                    <a:pt x="11553" y="1209"/>
                    <a:pt x="11559" y="1245"/>
                  </a:cubicBezTo>
                  <a:cubicBezTo>
                    <a:pt x="11522" y="1245"/>
                    <a:pt x="11484" y="1247"/>
                    <a:pt x="11445" y="1252"/>
                  </a:cubicBezTo>
                  <a:cubicBezTo>
                    <a:pt x="11406" y="1258"/>
                    <a:pt x="11368" y="1266"/>
                    <a:pt x="11331" y="1279"/>
                  </a:cubicBezTo>
                  <a:cubicBezTo>
                    <a:pt x="11309" y="1310"/>
                    <a:pt x="11315" y="1352"/>
                    <a:pt x="11315" y="1389"/>
                  </a:cubicBezTo>
                  <a:cubicBezTo>
                    <a:pt x="11315" y="1425"/>
                    <a:pt x="11309" y="1455"/>
                    <a:pt x="11263" y="1464"/>
                  </a:cubicBezTo>
                  <a:cubicBezTo>
                    <a:pt x="11232" y="1468"/>
                    <a:pt x="11203" y="1455"/>
                    <a:pt x="11178" y="1437"/>
                  </a:cubicBezTo>
                  <a:cubicBezTo>
                    <a:pt x="11153" y="1419"/>
                    <a:pt x="11133" y="1394"/>
                    <a:pt x="11121" y="1376"/>
                  </a:cubicBezTo>
                  <a:cubicBezTo>
                    <a:pt x="11109" y="1354"/>
                    <a:pt x="11073" y="1334"/>
                    <a:pt x="11038" y="1326"/>
                  </a:cubicBezTo>
                  <a:cubicBezTo>
                    <a:pt x="11002" y="1317"/>
                    <a:pt x="10967" y="1319"/>
                    <a:pt x="10954" y="1342"/>
                  </a:cubicBezTo>
                  <a:cubicBezTo>
                    <a:pt x="10930" y="1304"/>
                    <a:pt x="10967" y="1254"/>
                    <a:pt x="11029" y="1254"/>
                  </a:cubicBezTo>
                  <a:cubicBezTo>
                    <a:pt x="11072" y="1254"/>
                    <a:pt x="11121" y="1270"/>
                    <a:pt x="11146" y="1254"/>
                  </a:cubicBezTo>
                  <a:cubicBezTo>
                    <a:pt x="11158" y="1245"/>
                    <a:pt x="11158" y="1237"/>
                    <a:pt x="11158" y="1216"/>
                  </a:cubicBezTo>
                  <a:cubicBezTo>
                    <a:pt x="11152" y="1182"/>
                    <a:pt x="11149" y="1148"/>
                    <a:pt x="11141" y="1116"/>
                  </a:cubicBezTo>
                  <a:cubicBezTo>
                    <a:pt x="11133" y="1083"/>
                    <a:pt x="11121" y="1052"/>
                    <a:pt x="11096" y="1022"/>
                  </a:cubicBezTo>
                  <a:cubicBezTo>
                    <a:pt x="11072" y="991"/>
                    <a:pt x="11036" y="964"/>
                    <a:pt x="10994" y="948"/>
                  </a:cubicBezTo>
                  <a:cubicBezTo>
                    <a:pt x="10951" y="932"/>
                    <a:pt x="10902" y="925"/>
                    <a:pt x="10850" y="934"/>
                  </a:cubicBezTo>
                  <a:cubicBezTo>
                    <a:pt x="10843" y="949"/>
                    <a:pt x="10837" y="964"/>
                    <a:pt x="10831" y="980"/>
                  </a:cubicBezTo>
                  <a:cubicBezTo>
                    <a:pt x="10825" y="995"/>
                    <a:pt x="10819" y="1010"/>
                    <a:pt x="10813" y="1022"/>
                  </a:cubicBezTo>
                  <a:cubicBezTo>
                    <a:pt x="10760" y="961"/>
                    <a:pt x="10708" y="900"/>
                    <a:pt x="10658" y="839"/>
                  </a:cubicBezTo>
                  <a:cubicBezTo>
                    <a:pt x="10607" y="777"/>
                    <a:pt x="10560" y="715"/>
                    <a:pt x="10516" y="652"/>
                  </a:cubicBezTo>
                  <a:cubicBezTo>
                    <a:pt x="10464" y="665"/>
                    <a:pt x="10424" y="696"/>
                    <a:pt x="10405" y="732"/>
                  </a:cubicBezTo>
                  <a:cubicBezTo>
                    <a:pt x="10387" y="768"/>
                    <a:pt x="10390" y="808"/>
                    <a:pt x="10424" y="837"/>
                  </a:cubicBezTo>
                  <a:cubicBezTo>
                    <a:pt x="10449" y="867"/>
                    <a:pt x="10498" y="883"/>
                    <a:pt x="10529" y="917"/>
                  </a:cubicBezTo>
                  <a:cubicBezTo>
                    <a:pt x="10578" y="972"/>
                    <a:pt x="10578" y="1039"/>
                    <a:pt x="10529" y="1094"/>
                  </a:cubicBezTo>
                  <a:cubicBezTo>
                    <a:pt x="10507" y="1073"/>
                    <a:pt x="10472" y="1059"/>
                    <a:pt x="10435" y="1055"/>
                  </a:cubicBezTo>
                  <a:cubicBezTo>
                    <a:pt x="10398" y="1052"/>
                    <a:pt x="10359" y="1058"/>
                    <a:pt x="10331" y="1077"/>
                  </a:cubicBezTo>
                  <a:cubicBezTo>
                    <a:pt x="10325" y="1050"/>
                    <a:pt x="10319" y="1025"/>
                    <a:pt x="10314" y="1001"/>
                  </a:cubicBezTo>
                  <a:cubicBezTo>
                    <a:pt x="10310" y="977"/>
                    <a:pt x="10307" y="953"/>
                    <a:pt x="10307" y="925"/>
                  </a:cubicBezTo>
                  <a:cubicBezTo>
                    <a:pt x="10202" y="900"/>
                    <a:pt x="10097" y="892"/>
                    <a:pt x="9998" y="892"/>
                  </a:cubicBezTo>
                  <a:cubicBezTo>
                    <a:pt x="9943" y="892"/>
                    <a:pt x="9881" y="900"/>
                    <a:pt x="9869" y="934"/>
                  </a:cubicBezTo>
                  <a:cubicBezTo>
                    <a:pt x="9847" y="974"/>
                    <a:pt x="9895" y="1005"/>
                    <a:pt x="9943" y="1037"/>
                  </a:cubicBezTo>
                  <a:cubicBezTo>
                    <a:pt x="9992" y="1068"/>
                    <a:pt x="10041" y="1100"/>
                    <a:pt x="10023" y="1140"/>
                  </a:cubicBezTo>
                  <a:cubicBezTo>
                    <a:pt x="9989" y="1157"/>
                    <a:pt x="9952" y="1152"/>
                    <a:pt x="9919" y="1137"/>
                  </a:cubicBezTo>
                  <a:cubicBezTo>
                    <a:pt x="9886" y="1122"/>
                    <a:pt x="9856" y="1098"/>
                    <a:pt x="9838" y="1077"/>
                  </a:cubicBezTo>
                  <a:cubicBezTo>
                    <a:pt x="9816" y="1054"/>
                    <a:pt x="9778" y="1036"/>
                    <a:pt x="9741" y="1031"/>
                  </a:cubicBezTo>
                  <a:cubicBezTo>
                    <a:pt x="9705" y="1025"/>
                    <a:pt x="9671" y="1033"/>
                    <a:pt x="9659" y="1060"/>
                  </a:cubicBezTo>
                  <a:cubicBezTo>
                    <a:pt x="9653" y="1073"/>
                    <a:pt x="9656" y="1083"/>
                    <a:pt x="9663" y="1094"/>
                  </a:cubicBezTo>
                  <a:cubicBezTo>
                    <a:pt x="9671" y="1104"/>
                    <a:pt x="9684" y="1115"/>
                    <a:pt x="9696" y="1127"/>
                  </a:cubicBezTo>
                  <a:cubicBezTo>
                    <a:pt x="9730" y="1155"/>
                    <a:pt x="9765" y="1180"/>
                    <a:pt x="9801" y="1205"/>
                  </a:cubicBezTo>
                  <a:cubicBezTo>
                    <a:pt x="9836" y="1229"/>
                    <a:pt x="9872" y="1254"/>
                    <a:pt x="9906" y="1279"/>
                  </a:cubicBezTo>
                  <a:cubicBezTo>
                    <a:pt x="9872" y="1279"/>
                    <a:pt x="9842" y="1272"/>
                    <a:pt x="9820" y="1260"/>
                  </a:cubicBezTo>
                  <a:cubicBezTo>
                    <a:pt x="9798" y="1248"/>
                    <a:pt x="9782" y="1230"/>
                    <a:pt x="9776" y="1207"/>
                  </a:cubicBezTo>
                  <a:cubicBezTo>
                    <a:pt x="9742" y="1226"/>
                    <a:pt x="9704" y="1231"/>
                    <a:pt x="9665" y="1227"/>
                  </a:cubicBezTo>
                  <a:cubicBezTo>
                    <a:pt x="9626" y="1223"/>
                    <a:pt x="9588" y="1209"/>
                    <a:pt x="9554" y="1190"/>
                  </a:cubicBezTo>
                  <a:cubicBezTo>
                    <a:pt x="9529" y="1174"/>
                    <a:pt x="9511" y="1152"/>
                    <a:pt x="9495" y="1127"/>
                  </a:cubicBezTo>
                  <a:cubicBezTo>
                    <a:pt x="9480" y="1103"/>
                    <a:pt x="9468" y="1077"/>
                    <a:pt x="9455" y="1052"/>
                  </a:cubicBezTo>
                  <a:cubicBezTo>
                    <a:pt x="9403" y="1064"/>
                    <a:pt x="9347" y="1077"/>
                    <a:pt x="9290" y="1087"/>
                  </a:cubicBezTo>
                  <a:cubicBezTo>
                    <a:pt x="9233" y="1098"/>
                    <a:pt x="9175" y="1106"/>
                    <a:pt x="9116" y="1110"/>
                  </a:cubicBezTo>
                  <a:cubicBezTo>
                    <a:pt x="9156" y="1150"/>
                    <a:pt x="9195" y="1190"/>
                    <a:pt x="9235" y="1231"/>
                  </a:cubicBezTo>
                  <a:cubicBezTo>
                    <a:pt x="9275" y="1272"/>
                    <a:pt x="9316" y="1315"/>
                    <a:pt x="9363" y="1359"/>
                  </a:cubicBezTo>
                  <a:cubicBezTo>
                    <a:pt x="9381" y="1376"/>
                    <a:pt x="9397" y="1393"/>
                    <a:pt x="9414" y="1409"/>
                  </a:cubicBezTo>
                  <a:cubicBezTo>
                    <a:pt x="9432" y="1425"/>
                    <a:pt x="9452" y="1439"/>
                    <a:pt x="9480" y="1447"/>
                  </a:cubicBezTo>
                  <a:cubicBezTo>
                    <a:pt x="9539" y="1474"/>
                    <a:pt x="9603" y="1481"/>
                    <a:pt x="9670" y="1477"/>
                  </a:cubicBezTo>
                  <a:cubicBezTo>
                    <a:pt x="9736" y="1473"/>
                    <a:pt x="9804" y="1460"/>
                    <a:pt x="9869" y="1447"/>
                  </a:cubicBezTo>
                  <a:cubicBezTo>
                    <a:pt x="9887" y="1455"/>
                    <a:pt x="9906" y="1466"/>
                    <a:pt x="9925" y="1477"/>
                  </a:cubicBezTo>
                  <a:cubicBezTo>
                    <a:pt x="9944" y="1488"/>
                    <a:pt x="9964" y="1500"/>
                    <a:pt x="9986" y="1510"/>
                  </a:cubicBezTo>
                  <a:cubicBezTo>
                    <a:pt x="10106" y="1495"/>
                    <a:pt x="10231" y="1486"/>
                    <a:pt x="10357" y="1481"/>
                  </a:cubicBezTo>
                  <a:cubicBezTo>
                    <a:pt x="10483" y="1476"/>
                    <a:pt x="10609" y="1476"/>
                    <a:pt x="10732" y="1481"/>
                  </a:cubicBezTo>
                  <a:cubicBezTo>
                    <a:pt x="10825" y="1525"/>
                    <a:pt x="10919" y="1567"/>
                    <a:pt x="11015" y="1607"/>
                  </a:cubicBezTo>
                  <a:cubicBezTo>
                    <a:pt x="11110" y="1647"/>
                    <a:pt x="11207" y="1685"/>
                    <a:pt x="11306" y="1720"/>
                  </a:cubicBezTo>
                  <a:cubicBezTo>
                    <a:pt x="11325" y="1704"/>
                    <a:pt x="11340" y="1686"/>
                    <a:pt x="11356" y="1667"/>
                  </a:cubicBezTo>
                  <a:cubicBezTo>
                    <a:pt x="11371" y="1648"/>
                    <a:pt x="11386" y="1628"/>
                    <a:pt x="11405" y="1607"/>
                  </a:cubicBezTo>
                  <a:cubicBezTo>
                    <a:pt x="11417" y="1668"/>
                    <a:pt x="11431" y="1727"/>
                    <a:pt x="11447" y="1786"/>
                  </a:cubicBezTo>
                  <a:cubicBezTo>
                    <a:pt x="11462" y="1846"/>
                    <a:pt x="11479" y="1906"/>
                    <a:pt x="11497" y="1969"/>
                  </a:cubicBezTo>
                  <a:cubicBezTo>
                    <a:pt x="11510" y="2021"/>
                    <a:pt x="11522" y="2076"/>
                    <a:pt x="11530" y="2132"/>
                  </a:cubicBezTo>
                  <a:cubicBezTo>
                    <a:pt x="11538" y="2187"/>
                    <a:pt x="11541" y="2244"/>
                    <a:pt x="11534" y="2301"/>
                  </a:cubicBezTo>
                  <a:cubicBezTo>
                    <a:pt x="11491" y="2236"/>
                    <a:pt x="11443" y="2171"/>
                    <a:pt x="11395" y="2105"/>
                  </a:cubicBezTo>
                  <a:cubicBezTo>
                    <a:pt x="11346" y="2039"/>
                    <a:pt x="11297" y="1973"/>
                    <a:pt x="11251" y="1906"/>
                  </a:cubicBezTo>
                  <a:cubicBezTo>
                    <a:pt x="11238" y="1889"/>
                    <a:pt x="11226" y="1869"/>
                    <a:pt x="11210" y="1849"/>
                  </a:cubicBezTo>
                  <a:cubicBezTo>
                    <a:pt x="11194" y="1829"/>
                    <a:pt x="11174" y="1809"/>
                    <a:pt x="11146" y="1792"/>
                  </a:cubicBezTo>
                  <a:cubicBezTo>
                    <a:pt x="11109" y="1760"/>
                    <a:pt x="11058" y="1736"/>
                    <a:pt x="11002" y="1716"/>
                  </a:cubicBezTo>
                  <a:cubicBezTo>
                    <a:pt x="10945" y="1696"/>
                    <a:pt x="10884" y="1680"/>
                    <a:pt x="10825" y="1666"/>
                  </a:cubicBezTo>
                  <a:cubicBezTo>
                    <a:pt x="10760" y="1653"/>
                    <a:pt x="10698" y="1638"/>
                    <a:pt x="10637" y="1623"/>
                  </a:cubicBezTo>
                  <a:cubicBezTo>
                    <a:pt x="10575" y="1608"/>
                    <a:pt x="10513" y="1592"/>
                    <a:pt x="10449" y="1577"/>
                  </a:cubicBezTo>
                  <a:cubicBezTo>
                    <a:pt x="10399" y="1615"/>
                    <a:pt x="10486" y="1666"/>
                    <a:pt x="10566" y="1687"/>
                  </a:cubicBezTo>
                  <a:cubicBezTo>
                    <a:pt x="10695" y="1720"/>
                    <a:pt x="10800" y="1784"/>
                    <a:pt x="10874" y="1851"/>
                  </a:cubicBezTo>
                  <a:cubicBezTo>
                    <a:pt x="10961" y="1935"/>
                    <a:pt x="11004" y="2035"/>
                    <a:pt x="11023" y="2139"/>
                  </a:cubicBezTo>
                  <a:cubicBezTo>
                    <a:pt x="11042" y="2243"/>
                    <a:pt x="11038" y="2351"/>
                    <a:pt x="11029" y="2452"/>
                  </a:cubicBezTo>
                  <a:cubicBezTo>
                    <a:pt x="10954" y="2444"/>
                    <a:pt x="10899" y="2381"/>
                    <a:pt x="10899" y="2322"/>
                  </a:cubicBezTo>
                  <a:cubicBezTo>
                    <a:pt x="10899" y="2259"/>
                    <a:pt x="10917" y="2204"/>
                    <a:pt x="10887" y="2154"/>
                  </a:cubicBezTo>
                  <a:cubicBezTo>
                    <a:pt x="10874" y="2118"/>
                    <a:pt x="10850" y="2090"/>
                    <a:pt x="10820" y="2063"/>
                  </a:cubicBezTo>
                  <a:cubicBezTo>
                    <a:pt x="10789" y="2037"/>
                    <a:pt x="10754" y="2013"/>
                    <a:pt x="10720" y="1985"/>
                  </a:cubicBezTo>
                  <a:lnTo>
                    <a:pt x="10399" y="1767"/>
                  </a:lnTo>
                  <a:cubicBezTo>
                    <a:pt x="10399" y="1809"/>
                    <a:pt x="10413" y="1850"/>
                    <a:pt x="10432" y="1890"/>
                  </a:cubicBezTo>
                  <a:cubicBezTo>
                    <a:pt x="10452" y="1931"/>
                    <a:pt x="10476" y="1971"/>
                    <a:pt x="10498" y="2011"/>
                  </a:cubicBezTo>
                  <a:cubicBezTo>
                    <a:pt x="10516" y="2051"/>
                    <a:pt x="10530" y="2095"/>
                    <a:pt x="10530" y="2138"/>
                  </a:cubicBezTo>
                  <a:cubicBezTo>
                    <a:pt x="10529" y="2181"/>
                    <a:pt x="10513" y="2223"/>
                    <a:pt x="10473" y="2259"/>
                  </a:cubicBezTo>
                  <a:cubicBezTo>
                    <a:pt x="10408" y="2242"/>
                    <a:pt x="10364" y="2202"/>
                    <a:pt x="10347" y="2156"/>
                  </a:cubicBezTo>
                  <a:cubicBezTo>
                    <a:pt x="10330" y="2111"/>
                    <a:pt x="10341" y="2059"/>
                    <a:pt x="10387" y="2019"/>
                  </a:cubicBezTo>
                  <a:cubicBezTo>
                    <a:pt x="10313" y="1994"/>
                    <a:pt x="10305" y="1933"/>
                    <a:pt x="10298" y="1872"/>
                  </a:cubicBezTo>
                  <a:cubicBezTo>
                    <a:pt x="10291" y="1812"/>
                    <a:pt x="10285" y="1752"/>
                    <a:pt x="10214" y="1729"/>
                  </a:cubicBezTo>
                  <a:cubicBezTo>
                    <a:pt x="10165" y="1712"/>
                    <a:pt x="10097" y="1729"/>
                    <a:pt x="10035" y="1729"/>
                  </a:cubicBezTo>
                  <a:cubicBezTo>
                    <a:pt x="9943" y="1729"/>
                    <a:pt x="9856" y="1704"/>
                    <a:pt x="9764" y="1695"/>
                  </a:cubicBezTo>
                  <a:cubicBezTo>
                    <a:pt x="9671" y="1687"/>
                    <a:pt x="9554" y="1712"/>
                    <a:pt x="9542" y="1775"/>
                  </a:cubicBezTo>
                  <a:cubicBezTo>
                    <a:pt x="9705" y="1853"/>
                    <a:pt x="9844" y="1954"/>
                    <a:pt x="9950" y="2069"/>
                  </a:cubicBezTo>
                  <a:cubicBezTo>
                    <a:pt x="10057" y="2183"/>
                    <a:pt x="10131" y="2311"/>
                    <a:pt x="10165" y="2444"/>
                  </a:cubicBezTo>
                  <a:cubicBezTo>
                    <a:pt x="10242" y="2448"/>
                    <a:pt x="10316" y="2466"/>
                    <a:pt x="10384" y="2493"/>
                  </a:cubicBezTo>
                  <a:cubicBezTo>
                    <a:pt x="10452" y="2520"/>
                    <a:pt x="10513" y="2555"/>
                    <a:pt x="10566" y="2595"/>
                  </a:cubicBezTo>
                  <a:cubicBezTo>
                    <a:pt x="10501" y="2587"/>
                    <a:pt x="10439" y="2575"/>
                    <a:pt x="10381" y="2560"/>
                  </a:cubicBezTo>
                  <a:cubicBezTo>
                    <a:pt x="10322" y="2544"/>
                    <a:pt x="10267" y="2524"/>
                    <a:pt x="10214" y="2499"/>
                  </a:cubicBezTo>
                  <a:cubicBezTo>
                    <a:pt x="10041" y="2419"/>
                    <a:pt x="9920" y="2306"/>
                    <a:pt x="9803" y="2189"/>
                  </a:cubicBezTo>
                  <a:cubicBezTo>
                    <a:pt x="9687" y="2072"/>
                    <a:pt x="9576" y="1950"/>
                    <a:pt x="9424" y="1851"/>
                  </a:cubicBezTo>
                  <a:cubicBezTo>
                    <a:pt x="9387" y="1830"/>
                    <a:pt x="9346" y="1809"/>
                    <a:pt x="9302" y="1796"/>
                  </a:cubicBezTo>
                  <a:cubicBezTo>
                    <a:pt x="9258" y="1784"/>
                    <a:pt x="9212" y="1779"/>
                    <a:pt x="9165" y="1792"/>
                  </a:cubicBezTo>
                  <a:cubicBezTo>
                    <a:pt x="9252" y="1872"/>
                    <a:pt x="9333" y="1949"/>
                    <a:pt x="9414" y="2025"/>
                  </a:cubicBezTo>
                  <a:cubicBezTo>
                    <a:pt x="9495" y="2102"/>
                    <a:pt x="9576" y="2179"/>
                    <a:pt x="9659" y="2259"/>
                  </a:cubicBezTo>
                  <a:cubicBezTo>
                    <a:pt x="9693" y="2290"/>
                    <a:pt x="9725" y="2323"/>
                    <a:pt x="9754" y="2358"/>
                  </a:cubicBezTo>
                  <a:cubicBezTo>
                    <a:pt x="9782" y="2392"/>
                    <a:pt x="9807" y="2429"/>
                    <a:pt x="9825" y="2469"/>
                  </a:cubicBezTo>
                  <a:cubicBezTo>
                    <a:pt x="9841" y="2509"/>
                    <a:pt x="9858" y="2561"/>
                    <a:pt x="9886" y="2600"/>
                  </a:cubicBezTo>
                  <a:cubicBezTo>
                    <a:pt x="9913" y="2638"/>
                    <a:pt x="9952" y="2665"/>
                    <a:pt x="10011" y="2654"/>
                  </a:cubicBezTo>
                  <a:cubicBezTo>
                    <a:pt x="9955" y="2717"/>
                    <a:pt x="9813" y="2679"/>
                    <a:pt x="9739" y="2629"/>
                  </a:cubicBezTo>
                  <a:cubicBezTo>
                    <a:pt x="9437" y="2423"/>
                    <a:pt x="9400" y="2065"/>
                    <a:pt x="9023" y="1931"/>
                  </a:cubicBezTo>
                  <a:cubicBezTo>
                    <a:pt x="8974" y="1967"/>
                    <a:pt x="8965" y="2016"/>
                    <a:pt x="8976" y="2067"/>
                  </a:cubicBezTo>
                  <a:cubicBezTo>
                    <a:pt x="8986" y="2119"/>
                    <a:pt x="9017" y="2173"/>
                    <a:pt x="9048" y="2217"/>
                  </a:cubicBezTo>
                  <a:cubicBezTo>
                    <a:pt x="9070" y="2238"/>
                    <a:pt x="9087" y="2262"/>
                    <a:pt x="9103" y="2286"/>
                  </a:cubicBezTo>
                  <a:cubicBezTo>
                    <a:pt x="9119" y="2310"/>
                    <a:pt x="9134" y="2335"/>
                    <a:pt x="9153" y="2356"/>
                  </a:cubicBezTo>
                  <a:cubicBezTo>
                    <a:pt x="9165" y="2368"/>
                    <a:pt x="9176" y="2382"/>
                    <a:pt x="9187" y="2396"/>
                  </a:cubicBezTo>
                  <a:cubicBezTo>
                    <a:pt x="9198" y="2409"/>
                    <a:pt x="9208" y="2423"/>
                    <a:pt x="9221" y="2436"/>
                  </a:cubicBezTo>
                  <a:cubicBezTo>
                    <a:pt x="9239" y="2457"/>
                    <a:pt x="9266" y="2477"/>
                    <a:pt x="9293" y="2495"/>
                  </a:cubicBezTo>
                  <a:cubicBezTo>
                    <a:pt x="9321" y="2514"/>
                    <a:pt x="9350" y="2532"/>
                    <a:pt x="9375" y="2549"/>
                  </a:cubicBezTo>
                  <a:cubicBezTo>
                    <a:pt x="9597" y="2692"/>
                    <a:pt x="9764" y="2869"/>
                    <a:pt x="9856" y="3062"/>
                  </a:cubicBezTo>
                  <a:cubicBezTo>
                    <a:pt x="9869" y="3088"/>
                    <a:pt x="9881" y="3113"/>
                    <a:pt x="9869" y="3134"/>
                  </a:cubicBezTo>
                  <a:cubicBezTo>
                    <a:pt x="9853" y="3163"/>
                    <a:pt x="9807" y="3174"/>
                    <a:pt x="9757" y="3169"/>
                  </a:cubicBezTo>
                  <a:cubicBezTo>
                    <a:pt x="9707" y="3164"/>
                    <a:pt x="9653" y="3144"/>
                    <a:pt x="9622" y="3113"/>
                  </a:cubicBezTo>
                  <a:cubicBezTo>
                    <a:pt x="9588" y="3132"/>
                    <a:pt x="9552" y="3150"/>
                    <a:pt x="9515" y="3163"/>
                  </a:cubicBezTo>
                  <a:cubicBezTo>
                    <a:pt x="9478" y="3176"/>
                    <a:pt x="9440" y="3184"/>
                    <a:pt x="9400" y="3184"/>
                  </a:cubicBezTo>
                  <a:cubicBezTo>
                    <a:pt x="9316" y="3188"/>
                    <a:pt x="9239" y="3171"/>
                    <a:pt x="9167" y="3142"/>
                  </a:cubicBezTo>
                  <a:cubicBezTo>
                    <a:pt x="9094" y="3114"/>
                    <a:pt x="9026" y="3075"/>
                    <a:pt x="8962" y="3037"/>
                  </a:cubicBezTo>
                  <a:cubicBezTo>
                    <a:pt x="8897" y="2997"/>
                    <a:pt x="8829" y="2955"/>
                    <a:pt x="8761" y="2913"/>
                  </a:cubicBezTo>
                  <a:cubicBezTo>
                    <a:pt x="8693" y="2871"/>
                    <a:pt x="8625" y="2829"/>
                    <a:pt x="8561" y="2789"/>
                  </a:cubicBezTo>
                  <a:cubicBezTo>
                    <a:pt x="8527" y="2766"/>
                    <a:pt x="8494" y="2746"/>
                    <a:pt x="8465" y="2725"/>
                  </a:cubicBezTo>
                  <a:cubicBezTo>
                    <a:pt x="8436" y="2704"/>
                    <a:pt x="8410" y="2682"/>
                    <a:pt x="8388" y="2654"/>
                  </a:cubicBezTo>
                  <a:cubicBezTo>
                    <a:pt x="8376" y="2642"/>
                    <a:pt x="8363" y="2627"/>
                    <a:pt x="8351" y="2612"/>
                  </a:cubicBezTo>
                  <a:cubicBezTo>
                    <a:pt x="8339" y="2596"/>
                    <a:pt x="8326" y="2581"/>
                    <a:pt x="8314" y="2566"/>
                  </a:cubicBezTo>
                  <a:cubicBezTo>
                    <a:pt x="8302" y="2558"/>
                    <a:pt x="8285" y="2549"/>
                    <a:pt x="8268" y="2541"/>
                  </a:cubicBezTo>
                  <a:cubicBezTo>
                    <a:pt x="8251" y="2532"/>
                    <a:pt x="8234" y="2524"/>
                    <a:pt x="8221" y="2515"/>
                  </a:cubicBezTo>
                  <a:cubicBezTo>
                    <a:pt x="8144" y="2475"/>
                    <a:pt x="8079" y="2427"/>
                    <a:pt x="8026" y="2372"/>
                  </a:cubicBezTo>
                  <a:cubicBezTo>
                    <a:pt x="7973" y="2317"/>
                    <a:pt x="7931" y="2255"/>
                    <a:pt x="7901" y="2187"/>
                  </a:cubicBezTo>
                  <a:cubicBezTo>
                    <a:pt x="7860" y="2175"/>
                    <a:pt x="7808" y="2162"/>
                    <a:pt x="7761" y="2160"/>
                  </a:cubicBezTo>
                  <a:cubicBezTo>
                    <a:pt x="7714" y="2158"/>
                    <a:pt x="7672" y="2166"/>
                    <a:pt x="7654" y="2196"/>
                  </a:cubicBezTo>
                  <a:cubicBezTo>
                    <a:pt x="7641" y="2217"/>
                    <a:pt x="7641" y="2234"/>
                    <a:pt x="7641" y="2250"/>
                  </a:cubicBezTo>
                  <a:cubicBezTo>
                    <a:pt x="7641" y="2490"/>
                    <a:pt x="7759" y="2734"/>
                    <a:pt x="7975" y="2928"/>
                  </a:cubicBezTo>
                  <a:cubicBezTo>
                    <a:pt x="8018" y="2966"/>
                    <a:pt x="8067" y="3008"/>
                    <a:pt x="8055" y="3062"/>
                  </a:cubicBezTo>
                  <a:cubicBezTo>
                    <a:pt x="8036" y="3115"/>
                    <a:pt x="7948" y="3133"/>
                    <a:pt x="7860" y="3151"/>
                  </a:cubicBezTo>
                  <a:cubicBezTo>
                    <a:pt x="7772" y="3168"/>
                    <a:pt x="7685" y="3186"/>
                    <a:pt x="7666" y="3239"/>
                  </a:cubicBezTo>
                  <a:cubicBezTo>
                    <a:pt x="7614" y="3203"/>
                    <a:pt x="7546" y="3179"/>
                    <a:pt x="7473" y="3168"/>
                  </a:cubicBezTo>
                  <a:cubicBezTo>
                    <a:pt x="7401" y="3157"/>
                    <a:pt x="7324" y="3159"/>
                    <a:pt x="7253" y="3176"/>
                  </a:cubicBezTo>
                  <a:cubicBezTo>
                    <a:pt x="7234" y="3123"/>
                    <a:pt x="7202" y="3071"/>
                    <a:pt x="7159" y="3021"/>
                  </a:cubicBezTo>
                  <a:cubicBezTo>
                    <a:pt x="7117" y="2972"/>
                    <a:pt x="7065" y="2926"/>
                    <a:pt x="7006" y="2886"/>
                  </a:cubicBezTo>
                  <a:cubicBezTo>
                    <a:pt x="6975" y="2881"/>
                    <a:pt x="6949" y="2894"/>
                    <a:pt x="6932" y="2913"/>
                  </a:cubicBezTo>
                  <a:cubicBezTo>
                    <a:pt x="6915" y="2933"/>
                    <a:pt x="6907" y="2959"/>
                    <a:pt x="6913" y="2982"/>
                  </a:cubicBezTo>
                  <a:cubicBezTo>
                    <a:pt x="6920" y="3003"/>
                    <a:pt x="6937" y="3025"/>
                    <a:pt x="6949" y="3048"/>
                  </a:cubicBezTo>
                  <a:cubicBezTo>
                    <a:pt x="6961" y="3070"/>
                    <a:pt x="6969" y="3092"/>
                    <a:pt x="6957" y="3113"/>
                  </a:cubicBezTo>
                  <a:cubicBezTo>
                    <a:pt x="6929" y="3104"/>
                    <a:pt x="6896" y="3102"/>
                    <a:pt x="6867" y="3107"/>
                  </a:cubicBezTo>
                  <a:cubicBezTo>
                    <a:pt x="6838" y="3112"/>
                    <a:pt x="6812" y="3123"/>
                    <a:pt x="6796" y="3142"/>
                  </a:cubicBezTo>
                  <a:cubicBezTo>
                    <a:pt x="6784" y="3106"/>
                    <a:pt x="6771" y="3073"/>
                    <a:pt x="6758" y="3040"/>
                  </a:cubicBezTo>
                  <a:cubicBezTo>
                    <a:pt x="6744" y="3007"/>
                    <a:pt x="6728" y="2974"/>
                    <a:pt x="6710" y="2940"/>
                  </a:cubicBezTo>
                  <a:cubicBezTo>
                    <a:pt x="6617" y="2928"/>
                    <a:pt x="6568" y="2999"/>
                    <a:pt x="6556" y="3062"/>
                  </a:cubicBezTo>
                  <a:cubicBezTo>
                    <a:pt x="6543" y="3125"/>
                    <a:pt x="6512" y="3201"/>
                    <a:pt x="6426" y="3214"/>
                  </a:cubicBezTo>
                  <a:cubicBezTo>
                    <a:pt x="6386" y="3222"/>
                    <a:pt x="6357" y="3206"/>
                    <a:pt x="6339" y="3182"/>
                  </a:cubicBezTo>
                  <a:cubicBezTo>
                    <a:pt x="6321" y="3157"/>
                    <a:pt x="6315" y="3123"/>
                    <a:pt x="6321" y="3096"/>
                  </a:cubicBezTo>
                  <a:cubicBezTo>
                    <a:pt x="6321" y="3031"/>
                    <a:pt x="6318" y="2967"/>
                    <a:pt x="6313" y="2902"/>
                  </a:cubicBezTo>
                  <a:cubicBezTo>
                    <a:pt x="6309" y="2838"/>
                    <a:pt x="6303" y="2774"/>
                    <a:pt x="6296" y="2709"/>
                  </a:cubicBezTo>
                  <a:cubicBezTo>
                    <a:pt x="6290" y="2673"/>
                    <a:pt x="6270" y="2629"/>
                    <a:pt x="6239" y="2598"/>
                  </a:cubicBezTo>
                  <a:cubicBezTo>
                    <a:pt x="6207" y="2567"/>
                    <a:pt x="6164" y="2549"/>
                    <a:pt x="6111" y="2566"/>
                  </a:cubicBezTo>
                  <a:cubicBezTo>
                    <a:pt x="6117" y="2545"/>
                    <a:pt x="6102" y="2526"/>
                    <a:pt x="6077" y="2513"/>
                  </a:cubicBezTo>
                  <a:cubicBezTo>
                    <a:pt x="6051" y="2501"/>
                    <a:pt x="6016" y="2494"/>
                    <a:pt x="5982" y="2499"/>
                  </a:cubicBezTo>
                  <a:cubicBezTo>
                    <a:pt x="5957" y="2503"/>
                    <a:pt x="5935" y="2515"/>
                    <a:pt x="5919" y="2533"/>
                  </a:cubicBezTo>
                  <a:cubicBezTo>
                    <a:pt x="5902" y="2550"/>
                    <a:pt x="5889" y="2572"/>
                    <a:pt x="5883" y="2595"/>
                  </a:cubicBezTo>
                  <a:cubicBezTo>
                    <a:pt x="5883" y="2612"/>
                    <a:pt x="5863" y="2624"/>
                    <a:pt x="5837" y="2634"/>
                  </a:cubicBezTo>
                  <a:cubicBezTo>
                    <a:pt x="5811" y="2644"/>
                    <a:pt x="5778" y="2652"/>
                    <a:pt x="5753" y="2663"/>
                  </a:cubicBezTo>
                  <a:cubicBezTo>
                    <a:pt x="5726" y="2671"/>
                    <a:pt x="5696" y="2683"/>
                    <a:pt x="5677" y="2697"/>
                  </a:cubicBezTo>
                  <a:cubicBezTo>
                    <a:pt x="5658" y="2712"/>
                    <a:pt x="5649" y="2730"/>
                    <a:pt x="5661" y="2751"/>
                  </a:cubicBezTo>
                  <a:cubicBezTo>
                    <a:pt x="5649" y="2734"/>
                    <a:pt x="5635" y="2719"/>
                    <a:pt x="5619" y="2707"/>
                  </a:cubicBezTo>
                  <a:cubicBezTo>
                    <a:pt x="5604" y="2694"/>
                    <a:pt x="5587" y="2684"/>
                    <a:pt x="5568" y="2675"/>
                  </a:cubicBezTo>
                  <a:cubicBezTo>
                    <a:pt x="5544" y="2665"/>
                    <a:pt x="5514" y="2662"/>
                    <a:pt x="5490" y="2666"/>
                  </a:cubicBezTo>
                  <a:cubicBezTo>
                    <a:pt x="5465" y="2670"/>
                    <a:pt x="5445" y="2682"/>
                    <a:pt x="5439" y="2701"/>
                  </a:cubicBezTo>
                  <a:cubicBezTo>
                    <a:pt x="5433" y="2726"/>
                    <a:pt x="5420" y="2750"/>
                    <a:pt x="5405" y="2773"/>
                  </a:cubicBezTo>
                  <a:cubicBezTo>
                    <a:pt x="5389" y="2796"/>
                    <a:pt x="5371" y="2818"/>
                    <a:pt x="5352" y="2839"/>
                  </a:cubicBezTo>
                  <a:cubicBezTo>
                    <a:pt x="5325" y="2823"/>
                    <a:pt x="5298" y="2808"/>
                    <a:pt x="5272" y="2793"/>
                  </a:cubicBezTo>
                  <a:cubicBezTo>
                    <a:pt x="5246" y="2777"/>
                    <a:pt x="5220" y="2762"/>
                    <a:pt x="5192" y="2743"/>
                  </a:cubicBezTo>
                  <a:cubicBezTo>
                    <a:pt x="5192" y="2780"/>
                    <a:pt x="5124" y="2797"/>
                    <a:pt x="5075" y="2797"/>
                  </a:cubicBezTo>
                  <a:cubicBezTo>
                    <a:pt x="5019" y="2797"/>
                    <a:pt x="4976" y="2789"/>
                    <a:pt x="4921" y="2797"/>
                  </a:cubicBezTo>
                  <a:cubicBezTo>
                    <a:pt x="4890" y="2801"/>
                    <a:pt x="4863" y="2812"/>
                    <a:pt x="4840" y="2826"/>
                  </a:cubicBezTo>
                  <a:cubicBezTo>
                    <a:pt x="4817" y="2840"/>
                    <a:pt x="4797" y="2858"/>
                    <a:pt x="4779" y="2877"/>
                  </a:cubicBezTo>
                  <a:cubicBezTo>
                    <a:pt x="4757" y="2894"/>
                    <a:pt x="4739" y="2918"/>
                    <a:pt x="4733" y="2940"/>
                  </a:cubicBezTo>
                  <a:cubicBezTo>
                    <a:pt x="4728" y="2962"/>
                    <a:pt x="4735" y="2982"/>
                    <a:pt x="4766" y="2991"/>
                  </a:cubicBezTo>
                  <a:cubicBezTo>
                    <a:pt x="4825" y="3010"/>
                    <a:pt x="4877" y="3038"/>
                    <a:pt x="4917" y="3073"/>
                  </a:cubicBezTo>
                  <a:cubicBezTo>
                    <a:pt x="4956" y="3107"/>
                    <a:pt x="4982" y="3149"/>
                    <a:pt x="4988" y="3193"/>
                  </a:cubicBezTo>
                  <a:cubicBezTo>
                    <a:pt x="4936" y="3197"/>
                    <a:pt x="4884" y="3204"/>
                    <a:pt x="4831" y="3212"/>
                  </a:cubicBezTo>
                  <a:cubicBezTo>
                    <a:pt x="4779" y="3219"/>
                    <a:pt x="4726" y="3226"/>
                    <a:pt x="4674" y="3231"/>
                  </a:cubicBezTo>
                  <a:cubicBezTo>
                    <a:pt x="4649" y="3167"/>
                    <a:pt x="4563" y="3125"/>
                    <a:pt x="4470" y="3134"/>
                  </a:cubicBezTo>
                  <a:cubicBezTo>
                    <a:pt x="4378" y="3142"/>
                    <a:pt x="4304" y="3214"/>
                    <a:pt x="4341" y="3264"/>
                  </a:cubicBezTo>
                  <a:cubicBezTo>
                    <a:pt x="4285" y="3281"/>
                    <a:pt x="4248" y="3218"/>
                    <a:pt x="4248" y="3176"/>
                  </a:cubicBezTo>
                  <a:cubicBezTo>
                    <a:pt x="4248" y="3130"/>
                    <a:pt x="4248" y="3079"/>
                    <a:pt x="4186" y="3071"/>
                  </a:cubicBezTo>
                  <a:cubicBezTo>
                    <a:pt x="4186" y="3083"/>
                    <a:pt x="4186" y="3094"/>
                    <a:pt x="4185" y="3105"/>
                  </a:cubicBezTo>
                  <a:cubicBezTo>
                    <a:pt x="4183" y="3116"/>
                    <a:pt x="4180" y="3127"/>
                    <a:pt x="4174" y="3142"/>
                  </a:cubicBezTo>
                  <a:cubicBezTo>
                    <a:pt x="4146" y="3191"/>
                    <a:pt x="4126" y="3219"/>
                    <a:pt x="4113" y="3235"/>
                  </a:cubicBezTo>
                  <a:cubicBezTo>
                    <a:pt x="4100" y="3252"/>
                    <a:pt x="4094" y="3256"/>
                    <a:pt x="4094" y="325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6" name="Google Shape;146;p6"/>
            <p:cNvSpPr/>
            <p:nvPr/>
          </p:nvSpPr>
          <p:spPr>
            <a:xfrm>
              <a:off x="5257717" y="1654073"/>
              <a:ext cx="70750" cy="77689"/>
            </a:xfrm>
            <a:custGeom>
              <a:avLst/>
              <a:gdLst/>
              <a:ahLst/>
              <a:cxnLst/>
              <a:rect l="l" t="t" r="r" b="b"/>
              <a:pathLst>
                <a:path w="18820" h="20666" extrusionOk="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7" name="Google Shape;147;p6"/>
            <p:cNvSpPr/>
            <p:nvPr/>
          </p:nvSpPr>
          <p:spPr>
            <a:xfrm>
              <a:off x="11159681" y="5963103"/>
              <a:ext cx="170428" cy="104092"/>
            </a:xfrm>
            <a:custGeom>
              <a:avLst/>
              <a:gdLst/>
              <a:ahLst/>
              <a:cxnLst/>
              <a:rect l="l" t="t" r="r" b="b"/>
              <a:pathLst>
                <a:path w="20521" h="21260" extrusionOk="0">
                  <a:moveTo>
                    <a:pt x="3066" y="16702"/>
                  </a:moveTo>
                  <a:cubicBezTo>
                    <a:pt x="3215" y="17456"/>
                    <a:pt x="3215" y="18460"/>
                    <a:pt x="3365" y="19340"/>
                  </a:cubicBezTo>
                  <a:cubicBezTo>
                    <a:pt x="3365" y="19591"/>
                    <a:pt x="3365" y="20093"/>
                    <a:pt x="3514" y="20344"/>
                  </a:cubicBezTo>
                  <a:cubicBezTo>
                    <a:pt x="3739" y="20847"/>
                    <a:pt x="4038" y="20847"/>
                    <a:pt x="4337" y="21098"/>
                  </a:cubicBezTo>
                  <a:cubicBezTo>
                    <a:pt x="5308" y="21600"/>
                    <a:pt x="6280" y="20847"/>
                    <a:pt x="7027" y="20093"/>
                  </a:cubicBezTo>
                  <a:cubicBezTo>
                    <a:pt x="7849" y="19340"/>
                    <a:pt x="8373" y="18209"/>
                    <a:pt x="9344" y="17456"/>
                  </a:cubicBezTo>
                  <a:cubicBezTo>
                    <a:pt x="10316" y="16702"/>
                    <a:pt x="11213" y="16074"/>
                    <a:pt x="12334" y="15572"/>
                  </a:cubicBezTo>
                  <a:cubicBezTo>
                    <a:pt x="13231" y="14819"/>
                    <a:pt x="14202" y="14065"/>
                    <a:pt x="14651" y="12181"/>
                  </a:cubicBezTo>
                  <a:cubicBezTo>
                    <a:pt x="15024" y="10800"/>
                    <a:pt x="15024" y="9293"/>
                    <a:pt x="15622" y="8163"/>
                  </a:cubicBezTo>
                  <a:cubicBezTo>
                    <a:pt x="16220" y="7409"/>
                    <a:pt x="17042" y="7912"/>
                    <a:pt x="17790" y="7660"/>
                  </a:cubicBezTo>
                  <a:cubicBezTo>
                    <a:pt x="18911" y="7409"/>
                    <a:pt x="19509" y="5902"/>
                    <a:pt x="20182" y="4270"/>
                  </a:cubicBezTo>
                  <a:cubicBezTo>
                    <a:pt x="20331" y="3767"/>
                    <a:pt x="20630" y="3265"/>
                    <a:pt x="20481" y="2637"/>
                  </a:cubicBezTo>
                  <a:cubicBezTo>
                    <a:pt x="20331" y="1633"/>
                    <a:pt x="19733" y="1381"/>
                    <a:pt x="19060" y="1130"/>
                  </a:cubicBezTo>
                  <a:cubicBezTo>
                    <a:pt x="18164" y="879"/>
                    <a:pt x="17192" y="0"/>
                    <a:pt x="16071" y="0"/>
                  </a:cubicBezTo>
                  <a:cubicBezTo>
                    <a:pt x="15174" y="0"/>
                    <a:pt x="14053" y="1381"/>
                    <a:pt x="14202" y="3014"/>
                  </a:cubicBezTo>
                  <a:cubicBezTo>
                    <a:pt x="14202" y="3767"/>
                    <a:pt x="14651" y="4521"/>
                    <a:pt x="14352" y="5274"/>
                  </a:cubicBezTo>
                  <a:cubicBezTo>
                    <a:pt x="14202" y="5526"/>
                    <a:pt x="14053" y="5902"/>
                    <a:pt x="13903" y="5902"/>
                  </a:cubicBezTo>
                  <a:cubicBezTo>
                    <a:pt x="13231" y="6405"/>
                    <a:pt x="12483" y="6656"/>
                    <a:pt x="11736" y="6656"/>
                  </a:cubicBezTo>
                  <a:cubicBezTo>
                    <a:pt x="11362" y="6656"/>
                    <a:pt x="10914" y="6405"/>
                    <a:pt x="10615" y="6656"/>
                  </a:cubicBezTo>
                  <a:cubicBezTo>
                    <a:pt x="10316" y="7158"/>
                    <a:pt x="10465" y="8163"/>
                    <a:pt x="10615" y="8791"/>
                  </a:cubicBezTo>
                  <a:cubicBezTo>
                    <a:pt x="10764" y="9042"/>
                    <a:pt x="10764" y="9544"/>
                    <a:pt x="10764" y="9795"/>
                  </a:cubicBezTo>
                  <a:cubicBezTo>
                    <a:pt x="10764" y="10047"/>
                    <a:pt x="10615" y="10047"/>
                    <a:pt x="10465" y="10298"/>
                  </a:cubicBezTo>
                  <a:cubicBezTo>
                    <a:pt x="8223" y="11930"/>
                    <a:pt x="5607" y="11930"/>
                    <a:pt x="3365" y="10047"/>
                  </a:cubicBezTo>
                  <a:cubicBezTo>
                    <a:pt x="2917" y="9795"/>
                    <a:pt x="2618" y="9293"/>
                    <a:pt x="2169" y="9042"/>
                  </a:cubicBezTo>
                  <a:cubicBezTo>
                    <a:pt x="600" y="7912"/>
                    <a:pt x="-970" y="10298"/>
                    <a:pt x="749" y="11930"/>
                  </a:cubicBezTo>
                  <a:cubicBezTo>
                    <a:pt x="1347" y="12433"/>
                    <a:pt x="2169" y="12181"/>
                    <a:pt x="2767" y="13186"/>
                  </a:cubicBezTo>
                  <a:cubicBezTo>
                    <a:pt x="2917" y="14316"/>
                    <a:pt x="3066" y="15572"/>
                    <a:pt x="3066" y="167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8" name="Google Shape;148;p6"/>
            <p:cNvSpPr/>
            <p:nvPr/>
          </p:nvSpPr>
          <p:spPr>
            <a:xfrm>
              <a:off x="9927975" y="6218930"/>
              <a:ext cx="1405766" cy="1117184"/>
            </a:xfrm>
            <a:custGeom>
              <a:avLst/>
              <a:gdLst/>
              <a:ahLst/>
              <a:cxnLst/>
              <a:rect l="l" t="t" r="r" b="b"/>
              <a:pathLst>
                <a:path w="21543" h="21539" extrusionOk="0">
                  <a:moveTo>
                    <a:pt x="6764" y="2104"/>
                  </a:moveTo>
                  <a:cubicBezTo>
                    <a:pt x="6584" y="1984"/>
                    <a:pt x="6347" y="2259"/>
                    <a:pt x="6404" y="2509"/>
                  </a:cubicBezTo>
                  <a:cubicBezTo>
                    <a:pt x="6101" y="2509"/>
                    <a:pt x="5911" y="2974"/>
                    <a:pt x="6044" y="3308"/>
                  </a:cubicBezTo>
                  <a:cubicBezTo>
                    <a:pt x="5987" y="3379"/>
                    <a:pt x="5930" y="3427"/>
                    <a:pt x="5864" y="3498"/>
                  </a:cubicBezTo>
                  <a:lnTo>
                    <a:pt x="6167" y="3880"/>
                  </a:lnTo>
                  <a:cubicBezTo>
                    <a:pt x="5949" y="3904"/>
                    <a:pt x="5750" y="3880"/>
                    <a:pt x="5532" y="3832"/>
                  </a:cubicBezTo>
                  <a:cubicBezTo>
                    <a:pt x="5627" y="3999"/>
                    <a:pt x="5608" y="4249"/>
                    <a:pt x="5514" y="4404"/>
                  </a:cubicBezTo>
                  <a:cubicBezTo>
                    <a:pt x="5371" y="4059"/>
                    <a:pt x="5049" y="3808"/>
                    <a:pt x="4737" y="3808"/>
                  </a:cubicBezTo>
                  <a:cubicBezTo>
                    <a:pt x="4737" y="4202"/>
                    <a:pt x="4756" y="4607"/>
                    <a:pt x="4775" y="5024"/>
                  </a:cubicBezTo>
                  <a:cubicBezTo>
                    <a:pt x="4699" y="5024"/>
                    <a:pt x="4614" y="5024"/>
                    <a:pt x="4538" y="5060"/>
                  </a:cubicBezTo>
                  <a:cubicBezTo>
                    <a:pt x="4452" y="5310"/>
                    <a:pt x="4358" y="5561"/>
                    <a:pt x="4272" y="5799"/>
                  </a:cubicBezTo>
                  <a:cubicBezTo>
                    <a:pt x="4197" y="5859"/>
                    <a:pt x="4083" y="5835"/>
                    <a:pt x="3998" y="5751"/>
                  </a:cubicBezTo>
                  <a:cubicBezTo>
                    <a:pt x="3903" y="6026"/>
                    <a:pt x="3657" y="6204"/>
                    <a:pt x="3420" y="6228"/>
                  </a:cubicBezTo>
                  <a:cubicBezTo>
                    <a:pt x="3183" y="6276"/>
                    <a:pt x="2946" y="6228"/>
                    <a:pt x="2709" y="6157"/>
                  </a:cubicBezTo>
                  <a:lnTo>
                    <a:pt x="2643" y="6610"/>
                  </a:lnTo>
                  <a:lnTo>
                    <a:pt x="1752" y="6681"/>
                  </a:lnTo>
                  <a:cubicBezTo>
                    <a:pt x="1658" y="6681"/>
                    <a:pt x="1535" y="6705"/>
                    <a:pt x="1440" y="6729"/>
                  </a:cubicBezTo>
                  <a:cubicBezTo>
                    <a:pt x="1241" y="6824"/>
                    <a:pt x="1061" y="7051"/>
                    <a:pt x="1042" y="7325"/>
                  </a:cubicBezTo>
                  <a:cubicBezTo>
                    <a:pt x="815" y="7408"/>
                    <a:pt x="597" y="7456"/>
                    <a:pt x="360" y="7528"/>
                  </a:cubicBezTo>
                  <a:cubicBezTo>
                    <a:pt x="322" y="7551"/>
                    <a:pt x="265" y="7551"/>
                    <a:pt x="246" y="7611"/>
                  </a:cubicBezTo>
                  <a:cubicBezTo>
                    <a:pt x="199" y="7659"/>
                    <a:pt x="180" y="7730"/>
                    <a:pt x="180" y="7778"/>
                  </a:cubicBezTo>
                  <a:cubicBezTo>
                    <a:pt x="142" y="8004"/>
                    <a:pt x="104" y="8255"/>
                    <a:pt x="66" y="8481"/>
                  </a:cubicBezTo>
                  <a:cubicBezTo>
                    <a:pt x="0" y="8886"/>
                    <a:pt x="-57" y="9328"/>
                    <a:pt x="104" y="9685"/>
                  </a:cubicBezTo>
                  <a:cubicBezTo>
                    <a:pt x="142" y="9781"/>
                    <a:pt x="199" y="9864"/>
                    <a:pt x="199" y="9959"/>
                  </a:cubicBezTo>
                  <a:cubicBezTo>
                    <a:pt x="199" y="10067"/>
                    <a:pt x="142" y="10126"/>
                    <a:pt x="123" y="10210"/>
                  </a:cubicBezTo>
                  <a:cubicBezTo>
                    <a:pt x="66" y="10484"/>
                    <a:pt x="379" y="10782"/>
                    <a:pt x="265" y="11056"/>
                  </a:cubicBezTo>
                  <a:cubicBezTo>
                    <a:pt x="227" y="11128"/>
                    <a:pt x="161" y="11187"/>
                    <a:pt x="123" y="11283"/>
                  </a:cubicBezTo>
                  <a:cubicBezTo>
                    <a:pt x="66" y="11461"/>
                    <a:pt x="170" y="11628"/>
                    <a:pt x="265" y="11807"/>
                  </a:cubicBezTo>
                  <a:cubicBezTo>
                    <a:pt x="369" y="11986"/>
                    <a:pt x="360" y="12260"/>
                    <a:pt x="227" y="12284"/>
                  </a:cubicBezTo>
                  <a:cubicBezTo>
                    <a:pt x="445" y="12308"/>
                    <a:pt x="559" y="12582"/>
                    <a:pt x="644" y="12832"/>
                  </a:cubicBezTo>
                  <a:cubicBezTo>
                    <a:pt x="843" y="13512"/>
                    <a:pt x="957" y="14227"/>
                    <a:pt x="976" y="14978"/>
                  </a:cubicBezTo>
                  <a:cubicBezTo>
                    <a:pt x="1260" y="15335"/>
                    <a:pt x="1260" y="15860"/>
                    <a:pt x="1260" y="16337"/>
                  </a:cubicBezTo>
                  <a:cubicBezTo>
                    <a:pt x="1080" y="16480"/>
                    <a:pt x="900" y="16635"/>
                    <a:pt x="720" y="16814"/>
                  </a:cubicBezTo>
                  <a:cubicBezTo>
                    <a:pt x="1014" y="17255"/>
                    <a:pt x="1392" y="17588"/>
                    <a:pt x="1828" y="17779"/>
                  </a:cubicBezTo>
                  <a:cubicBezTo>
                    <a:pt x="1932" y="17839"/>
                    <a:pt x="2056" y="17863"/>
                    <a:pt x="2150" y="17863"/>
                  </a:cubicBezTo>
                  <a:cubicBezTo>
                    <a:pt x="2510" y="17803"/>
                    <a:pt x="2804" y="17207"/>
                    <a:pt x="3126" y="17433"/>
                  </a:cubicBezTo>
                  <a:cubicBezTo>
                    <a:pt x="3069" y="17255"/>
                    <a:pt x="3221" y="17088"/>
                    <a:pt x="3344" y="17004"/>
                  </a:cubicBezTo>
                  <a:cubicBezTo>
                    <a:pt x="3638" y="16837"/>
                    <a:pt x="3979" y="16814"/>
                    <a:pt x="4272" y="16909"/>
                  </a:cubicBezTo>
                  <a:cubicBezTo>
                    <a:pt x="4538" y="16981"/>
                    <a:pt x="4794" y="17159"/>
                    <a:pt x="5049" y="17088"/>
                  </a:cubicBezTo>
                  <a:cubicBezTo>
                    <a:pt x="5315" y="17028"/>
                    <a:pt x="5532" y="16587"/>
                    <a:pt x="5315" y="16361"/>
                  </a:cubicBezTo>
                  <a:cubicBezTo>
                    <a:pt x="5532" y="15955"/>
                    <a:pt x="5968" y="15812"/>
                    <a:pt x="6300" y="15979"/>
                  </a:cubicBezTo>
                  <a:cubicBezTo>
                    <a:pt x="6423" y="15753"/>
                    <a:pt x="6622" y="15610"/>
                    <a:pt x="6840" y="15562"/>
                  </a:cubicBezTo>
                  <a:cubicBezTo>
                    <a:pt x="7238" y="15538"/>
                    <a:pt x="7617" y="15407"/>
                    <a:pt x="7996" y="15288"/>
                  </a:cubicBezTo>
                  <a:cubicBezTo>
                    <a:pt x="8214" y="15204"/>
                    <a:pt x="8412" y="15157"/>
                    <a:pt x="8611" y="15002"/>
                  </a:cubicBezTo>
                  <a:cubicBezTo>
                    <a:pt x="8649" y="15181"/>
                    <a:pt x="8848" y="15181"/>
                    <a:pt x="8990" y="15157"/>
                  </a:cubicBezTo>
                  <a:cubicBezTo>
                    <a:pt x="9426" y="15085"/>
                    <a:pt x="9881" y="15109"/>
                    <a:pt x="10298" y="15228"/>
                  </a:cubicBezTo>
                  <a:cubicBezTo>
                    <a:pt x="10478" y="15288"/>
                    <a:pt x="10696" y="15431"/>
                    <a:pt x="10639" y="15657"/>
                  </a:cubicBezTo>
                  <a:cubicBezTo>
                    <a:pt x="11037" y="15538"/>
                    <a:pt x="11472" y="16063"/>
                    <a:pt x="11397" y="16563"/>
                  </a:cubicBezTo>
                  <a:cubicBezTo>
                    <a:pt x="11548" y="16587"/>
                    <a:pt x="11652" y="16814"/>
                    <a:pt x="11690" y="17028"/>
                  </a:cubicBezTo>
                  <a:cubicBezTo>
                    <a:pt x="11728" y="17231"/>
                    <a:pt x="11747" y="17493"/>
                    <a:pt x="11889" y="17612"/>
                  </a:cubicBezTo>
                  <a:cubicBezTo>
                    <a:pt x="12031" y="17743"/>
                    <a:pt x="12287" y="17612"/>
                    <a:pt x="12230" y="17410"/>
                  </a:cubicBezTo>
                  <a:cubicBezTo>
                    <a:pt x="12164" y="17004"/>
                    <a:pt x="12505" y="16611"/>
                    <a:pt x="12827" y="16730"/>
                  </a:cubicBezTo>
                  <a:cubicBezTo>
                    <a:pt x="12780" y="16504"/>
                    <a:pt x="12922" y="16230"/>
                    <a:pt x="13121" y="16206"/>
                  </a:cubicBezTo>
                  <a:cubicBezTo>
                    <a:pt x="13263" y="16337"/>
                    <a:pt x="13244" y="16611"/>
                    <a:pt x="13159" y="16778"/>
                  </a:cubicBezTo>
                  <a:cubicBezTo>
                    <a:pt x="13083" y="16957"/>
                    <a:pt x="12960" y="17112"/>
                    <a:pt x="12884" y="17302"/>
                  </a:cubicBezTo>
                  <a:cubicBezTo>
                    <a:pt x="12761" y="17612"/>
                    <a:pt x="12827" y="18006"/>
                    <a:pt x="13026" y="18256"/>
                  </a:cubicBezTo>
                  <a:cubicBezTo>
                    <a:pt x="13083" y="18053"/>
                    <a:pt x="13121" y="17863"/>
                    <a:pt x="13102" y="17660"/>
                  </a:cubicBezTo>
                  <a:cubicBezTo>
                    <a:pt x="13178" y="17636"/>
                    <a:pt x="13263" y="17588"/>
                    <a:pt x="13301" y="17505"/>
                  </a:cubicBezTo>
                  <a:cubicBezTo>
                    <a:pt x="13443" y="17684"/>
                    <a:pt x="13481" y="17982"/>
                    <a:pt x="13377" y="18208"/>
                  </a:cubicBezTo>
                  <a:cubicBezTo>
                    <a:pt x="13538" y="18304"/>
                    <a:pt x="13642" y="18506"/>
                    <a:pt x="13680" y="18733"/>
                  </a:cubicBezTo>
                  <a:cubicBezTo>
                    <a:pt x="13775" y="18804"/>
                    <a:pt x="13812" y="18959"/>
                    <a:pt x="13841" y="19079"/>
                  </a:cubicBezTo>
                  <a:cubicBezTo>
                    <a:pt x="13898" y="19007"/>
                    <a:pt x="14002" y="19067"/>
                    <a:pt x="14040" y="19162"/>
                  </a:cubicBezTo>
                  <a:cubicBezTo>
                    <a:pt x="14087" y="19269"/>
                    <a:pt x="14078" y="19353"/>
                    <a:pt x="14078" y="19460"/>
                  </a:cubicBezTo>
                  <a:cubicBezTo>
                    <a:pt x="14097" y="19710"/>
                    <a:pt x="14191" y="19937"/>
                    <a:pt x="14334" y="20080"/>
                  </a:cubicBezTo>
                  <a:lnTo>
                    <a:pt x="14514" y="20235"/>
                  </a:lnTo>
                  <a:cubicBezTo>
                    <a:pt x="14608" y="20306"/>
                    <a:pt x="14731" y="20390"/>
                    <a:pt x="14826" y="20461"/>
                  </a:cubicBezTo>
                  <a:cubicBezTo>
                    <a:pt x="15110" y="20628"/>
                    <a:pt x="15404" y="20831"/>
                    <a:pt x="15688" y="21010"/>
                  </a:cubicBezTo>
                  <a:cubicBezTo>
                    <a:pt x="15726" y="21033"/>
                    <a:pt x="15764" y="21057"/>
                    <a:pt x="15802" y="21033"/>
                  </a:cubicBezTo>
                  <a:cubicBezTo>
                    <a:pt x="15840" y="21010"/>
                    <a:pt x="15868" y="20986"/>
                    <a:pt x="15906" y="20962"/>
                  </a:cubicBezTo>
                  <a:cubicBezTo>
                    <a:pt x="15982" y="20938"/>
                    <a:pt x="16039" y="21033"/>
                    <a:pt x="16105" y="21105"/>
                  </a:cubicBezTo>
                  <a:cubicBezTo>
                    <a:pt x="16200" y="21212"/>
                    <a:pt x="16380" y="21165"/>
                    <a:pt x="16456" y="21033"/>
                  </a:cubicBezTo>
                  <a:cubicBezTo>
                    <a:pt x="16560" y="20914"/>
                    <a:pt x="16598" y="20735"/>
                    <a:pt x="16636" y="20581"/>
                  </a:cubicBezTo>
                  <a:cubicBezTo>
                    <a:pt x="16939" y="20664"/>
                    <a:pt x="17195" y="20855"/>
                    <a:pt x="17356" y="21188"/>
                  </a:cubicBezTo>
                  <a:cubicBezTo>
                    <a:pt x="17375" y="21129"/>
                    <a:pt x="17412" y="21105"/>
                    <a:pt x="17431" y="21057"/>
                  </a:cubicBezTo>
                  <a:cubicBezTo>
                    <a:pt x="17431" y="21188"/>
                    <a:pt x="17450" y="21284"/>
                    <a:pt x="17498" y="21379"/>
                  </a:cubicBezTo>
                  <a:cubicBezTo>
                    <a:pt x="17536" y="21486"/>
                    <a:pt x="17630" y="21558"/>
                    <a:pt x="17735" y="21534"/>
                  </a:cubicBezTo>
                  <a:cubicBezTo>
                    <a:pt x="17754" y="21379"/>
                    <a:pt x="17791" y="21236"/>
                    <a:pt x="17810" y="21081"/>
                  </a:cubicBezTo>
                  <a:cubicBezTo>
                    <a:pt x="17810" y="21033"/>
                    <a:pt x="17829" y="21010"/>
                    <a:pt x="17829" y="20962"/>
                  </a:cubicBezTo>
                  <a:cubicBezTo>
                    <a:pt x="17886" y="20735"/>
                    <a:pt x="18066" y="20557"/>
                    <a:pt x="18246" y="20485"/>
                  </a:cubicBezTo>
                  <a:cubicBezTo>
                    <a:pt x="18426" y="20390"/>
                    <a:pt x="18625" y="20390"/>
                    <a:pt x="18824" y="20354"/>
                  </a:cubicBezTo>
                  <a:cubicBezTo>
                    <a:pt x="18900" y="20354"/>
                    <a:pt x="18985" y="20330"/>
                    <a:pt x="19061" y="20330"/>
                  </a:cubicBezTo>
                  <a:cubicBezTo>
                    <a:pt x="19203" y="20306"/>
                    <a:pt x="19364" y="20306"/>
                    <a:pt x="19497" y="20283"/>
                  </a:cubicBezTo>
                  <a:cubicBezTo>
                    <a:pt x="19572" y="20092"/>
                    <a:pt x="19648" y="19889"/>
                    <a:pt x="19696" y="19675"/>
                  </a:cubicBezTo>
                  <a:cubicBezTo>
                    <a:pt x="19667" y="19651"/>
                    <a:pt x="19610" y="19341"/>
                    <a:pt x="19544" y="19460"/>
                  </a:cubicBezTo>
                  <a:cubicBezTo>
                    <a:pt x="19478" y="19460"/>
                    <a:pt x="19459" y="19353"/>
                    <a:pt x="19478" y="19281"/>
                  </a:cubicBezTo>
                  <a:cubicBezTo>
                    <a:pt x="19497" y="19233"/>
                    <a:pt x="19544" y="19186"/>
                    <a:pt x="19563" y="19138"/>
                  </a:cubicBezTo>
                  <a:cubicBezTo>
                    <a:pt x="19677" y="18959"/>
                    <a:pt x="19743" y="18733"/>
                    <a:pt x="19781" y="18506"/>
                  </a:cubicBezTo>
                  <a:cubicBezTo>
                    <a:pt x="19781" y="18483"/>
                    <a:pt x="19800" y="18435"/>
                    <a:pt x="19781" y="18411"/>
                  </a:cubicBezTo>
                  <a:cubicBezTo>
                    <a:pt x="19781" y="18387"/>
                    <a:pt x="19762" y="18387"/>
                    <a:pt x="19743" y="18363"/>
                  </a:cubicBezTo>
                  <a:cubicBezTo>
                    <a:pt x="19696" y="18304"/>
                    <a:pt x="19762" y="18208"/>
                    <a:pt x="19800" y="18184"/>
                  </a:cubicBezTo>
                  <a:cubicBezTo>
                    <a:pt x="19838" y="18137"/>
                    <a:pt x="19914" y="18113"/>
                    <a:pt x="19914" y="18030"/>
                  </a:cubicBezTo>
                  <a:lnTo>
                    <a:pt x="19914" y="17910"/>
                  </a:lnTo>
                  <a:cubicBezTo>
                    <a:pt x="19914" y="17803"/>
                    <a:pt x="19999" y="17732"/>
                    <a:pt x="20037" y="17660"/>
                  </a:cubicBezTo>
                  <a:cubicBezTo>
                    <a:pt x="20094" y="17588"/>
                    <a:pt x="20141" y="17481"/>
                    <a:pt x="20094" y="17386"/>
                  </a:cubicBezTo>
                  <a:cubicBezTo>
                    <a:pt x="19980" y="17362"/>
                    <a:pt x="19914" y="17219"/>
                    <a:pt x="19895" y="17088"/>
                  </a:cubicBezTo>
                  <a:cubicBezTo>
                    <a:pt x="19876" y="16969"/>
                    <a:pt x="19914" y="16814"/>
                    <a:pt x="19961" y="16659"/>
                  </a:cubicBezTo>
                  <a:cubicBezTo>
                    <a:pt x="19961" y="16635"/>
                    <a:pt x="19961" y="16635"/>
                    <a:pt x="19980" y="16611"/>
                  </a:cubicBezTo>
                  <a:cubicBezTo>
                    <a:pt x="19999" y="16587"/>
                    <a:pt x="20018" y="16635"/>
                    <a:pt x="20037" y="16659"/>
                  </a:cubicBezTo>
                  <a:cubicBezTo>
                    <a:pt x="20094" y="16730"/>
                    <a:pt x="20179" y="16683"/>
                    <a:pt x="20236" y="16635"/>
                  </a:cubicBezTo>
                  <a:cubicBezTo>
                    <a:pt x="20292" y="16587"/>
                    <a:pt x="20378" y="16504"/>
                    <a:pt x="20435" y="16528"/>
                  </a:cubicBezTo>
                  <a:cubicBezTo>
                    <a:pt x="20472" y="16432"/>
                    <a:pt x="20529" y="16337"/>
                    <a:pt x="20596" y="16230"/>
                  </a:cubicBezTo>
                  <a:cubicBezTo>
                    <a:pt x="20577" y="16134"/>
                    <a:pt x="20491" y="16063"/>
                    <a:pt x="20472" y="15955"/>
                  </a:cubicBezTo>
                  <a:cubicBezTo>
                    <a:pt x="20615" y="15932"/>
                    <a:pt x="20757" y="15884"/>
                    <a:pt x="20870" y="15788"/>
                  </a:cubicBezTo>
                  <a:cubicBezTo>
                    <a:pt x="20994" y="15681"/>
                    <a:pt x="21050" y="15455"/>
                    <a:pt x="20994" y="15312"/>
                  </a:cubicBezTo>
                  <a:cubicBezTo>
                    <a:pt x="21230" y="14954"/>
                    <a:pt x="21069" y="14406"/>
                    <a:pt x="21230" y="13977"/>
                  </a:cubicBezTo>
                  <a:cubicBezTo>
                    <a:pt x="21306" y="13905"/>
                    <a:pt x="21391" y="13857"/>
                    <a:pt x="21467" y="13786"/>
                  </a:cubicBezTo>
                  <a:cubicBezTo>
                    <a:pt x="21410" y="13607"/>
                    <a:pt x="21448" y="13404"/>
                    <a:pt x="21543" y="13285"/>
                  </a:cubicBezTo>
                  <a:cubicBezTo>
                    <a:pt x="21486" y="13130"/>
                    <a:pt x="21467" y="12987"/>
                    <a:pt x="21467" y="12808"/>
                  </a:cubicBezTo>
                  <a:cubicBezTo>
                    <a:pt x="21467" y="12761"/>
                    <a:pt x="21467" y="12677"/>
                    <a:pt x="21448" y="12630"/>
                  </a:cubicBezTo>
                  <a:cubicBezTo>
                    <a:pt x="21429" y="12308"/>
                    <a:pt x="21410" y="12010"/>
                    <a:pt x="21391" y="11676"/>
                  </a:cubicBezTo>
                  <a:cubicBezTo>
                    <a:pt x="21354" y="11628"/>
                    <a:pt x="21287" y="11628"/>
                    <a:pt x="21230" y="11676"/>
                  </a:cubicBezTo>
                  <a:cubicBezTo>
                    <a:pt x="21155" y="11378"/>
                    <a:pt x="21107" y="11056"/>
                    <a:pt x="21126" y="10734"/>
                  </a:cubicBezTo>
                  <a:cubicBezTo>
                    <a:pt x="21126" y="10651"/>
                    <a:pt x="21155" y="10555"/>
                    <a:pt x="21107" y="10484"/>
                  </a:cubicBezTo>
                  <a:cubicBezTo>
                    <a:pt x="21088" y="10436"/>
                    <a:pt x="21031" y="10400"/>
                    <a:pt x="21012" y="10353"/>
                  </a:cubicBezTo>
                  <a:cubicBezTo>
                    <a:pt x="20814" y="10126"/>
                    <a:pt x="20927" y="9602"/>
                    <a:pt x="20709" y="9435"/>
                  </a:cubicBezTo>
                  <a:cubicBezTo>
                    <a:pt x="20652" y="9375"/>
                    <a:pt x="20596" y="9375"/>
                    <a:pt x="20529" y="9351"/>
                  </a:cubicBezTo>
                  <a:cubicBezTo>
                    <a:pt x="20236" y="9256"/>
                    <a:pt x="19999" y="8886"/>
                    <a:pt x="19980" y="8481"/>
                  </a:cubicBezTo>
                  <a:cubicBezTo>
                    <a:pt x="19838" y="8386"/>
                    <a:pt x="19677" y="8279"/>
                    <a:pt x="19544" y="8207"/>
                  </a:cubicBezTo>
                  <a:cubicBezTo>
                    <a:pt x="19364" y="8076"/>
                    <a:pt x="19184" y="7981"/>
                    <a:pt x="19061" y="7778"/>
                  </a:cubicBezTo>
                  <a:cubicBezTo>
                    <a:pt x="18947" y="7575"/>
                    <a:pt x="18881" y="7301"/>
                    <a:pt x="18985" y="7110"/>
                  </a:cubicBezTo>
                  <a:cubicBezTo>
                    <a:pt x="19004" y="7051"/>
                    <a:pt x="19042" y="7003"/>
                    <a:pt x="19042" y="6932"/>
                  </a:cubicBezTo>
                  <a:cubicBezTo>
                    <a:pt x="19042" y="6860"/>
                    <a:pt x="19023" y="6777"/>
                    <a:pt x="18985" y="6729"/>
                  </a:cubicBezTo>
                  <a:cubicBezTo>
                    <a:pt x="18862" y="6526"/>
                    <a:pt x="18682" y="6383"/>
                    <a:pt x="18483" y="6335"/>
                  </a:cubicBezTo>
                  <a:cubicBezTo>
                    <a:pt x="18568" y="6133"/>
                    <a:pt x="18331" y="5978"/>
                    <a:pt x="18170" y="5954"/>
                  </a:cubicBezTo>
                  <a:cubicBezTo>
                    <a:pt x="18009" y="5930"/>
                    <a:pt x="17772" y="5799"/>
                    <a:pt x="17829" y="5608"/>
                  </a:cubicBezTo>
                  <a:cubicBezTo>
                    <a:pt x="17517" y="5477"/>
                    <a:pt x="17375" y="5000"/>
                    <a:pt x="17270" y="4607"/>
                  </a:cubicBezTo>
                  <a:cubicBezTo>
                    <a:pt x="17138" y="3999"/>
                    <a:pt x="16996" y="3284"/>
                    <a:pt x="17299" y="2759"/>
                  </a:cubicBezTo>
                  <a:cubicBezTo>
                    <a:pt x="17214" y="2807"/>
                    <a:pt x="17138" y="2700"/>
                    <a:pt x="17119" y="2604"/>
                  </a:cubicBezTo>
                  <a:cubicBezTo>
                    <a:pt x="17100" y="2509"/>
                    <a:pt x="17071" y="2378"/>
                    <a:pt x="17015" y="2330"/>
                  </a:cubicBezTo>
                  <a:cubicBezTo>
                    <a:pt x="16977" y="2306"/>
                    <a:pt x="16920" y="2283"/>
                    <a:pt x="16882" y="2283"/>
                  </a:cubicBezTo>
                  <a:cubicBezTo>
                    <a:pt x="16702" y="2259"/>
                    <a:pt x="16522" y="2235"/>
                    <a:pt x="16361" y="2199"/>
                  </a:cubicBezTo>
                  <a:cubicBezTo>
                    <a:pt x="16124" y="1627"/>
                    <a:pt x="15982" y="983"/>
                    <a:pt x="16001" y="328"/>
                  </a:cubicBezTo>
                  <a:cubicBezTo>
                    <a:pt x="15906" y="208"/>
                    <a:pt x="15783" y="101"/>
                    <a:pt x="15669" y="53"/>
                  </a:cubicBezTo>
                  <a:cubicBezTo>
                    <a:pt x="15527" y="6"/>
                    <a:pt x="15366" y="53"/>
                    <a:pt x="15290" y="173"/>
                  </a:cubicBezTo>
                  <a:cubicBezTo>
                    <a:pt x="15148" y="423"/>
                    <a:pt x="15347" y="852"/>
                    <a:pt x="15186" y="1102"/>
                  </a:cubicBezTo>
                  <a:cubicBezTo>
                    <a:pt x="15129" y="1198"/>
                    <a:pt x="15025" y="1281"/>
                    <a:pt x="15054" y="1377"/>
                  </a:cubicBezTo>
                  <a:cubicBezTo>
                    <a:pt x="15054" y="1448"/>
                    <a:pt x="15110" y="1484"/>
                    <a:pt x="15129" y="1555"/>
                  </a:cubicBezTo>
                  <a:cubicBezTo>
                    <a:pt x="15186" y="1675"/>
                    <a:pt x="15110" y="1830"/>
                    <a:pt x="15091" y="1949"/>
                  </a:cubicBezTo>
                  <a:cubicBezTo>
                    <a:pt x="15054" y="2080"/>
                    <a:pt x="15110" y="2283"/>
                    <a:pt x="15205" y="2259"/>
                  </a:cubicBezTo>
                  <a:cubicBezTo>
                    <a:pt x="15025" y="2533"/>
                    <a:pt x="14949" y="2902"/>
                    <a:pt x="15006" y="3224"/>
                  </a:cubicBezTo>
                  <a:cubicBezTo>
                    <a:pt x="15110" y="3260"/>
                    <a:pt x="15091" y="3451"/>
                    <a:pt x="15054" y="3582"/>
                  </a:cubicBezTo>
                  <a:cubicBezTo>
                    <a:pt x="14949" y="3856"/>
                    <a:pt x="14855" y="4130"/>
                    <a:pt x="14769" y="4404"/>
                  </a:cubicBezTo>
                  <a:cubicBezTo>
                    <a:pt x="14731" y="4524"/>
                    <a:pt x="14675" y="4679"/>
                    <a:pt x="14570" y="4750"/>
                  </a:cubicBezTo>
                  <a:cubicBezTo>
                    <a:pt x="14428" y="4881"/>
                    <a:pt x="14220" y="4810"/>
                    <a:pt x="14097" y="4655"/>
                  </a:cubicBezTo>
                  <a:cubicBezTo>
                    <a:pt x="13983" y="4500"/>
                    <a:pt x="13917" y="4285"/>
                    <a:pt x="13917" y="4059"/>
                  </a:cubicBezTo>
                  <a:cubicBezTo>
                    <a:pt x="13860" y="3928"/>
                    <a:pt x="13699" y="3904"/>
                    <a:pt x="13576" y="3951"/>
                  </a:cubicBezTo>
                  <a:cubicBezTo>
                    <a:pt x="13462" y="3975"/>
                    <a:pt x="13320" y="4059"/>
                    <a:pt x="13197" y="3999"/>
                  </a:cubicBezTo>
                  <a:cubicBezTo>
                    <a:pt x="13083" y="3951"/>
                    <a:pt x="13026" y="3701"/>
                    <a:pt x="13140" y="3630"/>
                  </a:cubicBezTo>
                  <a:cubicBezTo>
                    <a:pt x="13064" y="3475"/>
                    <a:pt x="12922" y="3403"/>
                    <a:pt x="12761" y="3427"/>
                  </a:cubicBezTo>
                  <a:cubicBezTo>
                    <a:pt x="12685" y="3403"/>
                    <a:pt x="12562" y="3332"/>
                    <a:pt x="12543" y="3224"/>
                  </a:cubicBezTo>
                  <a:cubicBezTo>
                    <a:pt x="12505" y="3332"/>
                    <a:pt x="12382" y="3332"/>
                    <a:pt x="12287" y="3284"/>
                  </a:cubicBezTo>
                  <a:cubicBezTo>
                    <a:pt x="11965" y="3105"/>
                    <a:pt x="11728" y="2724"/>
                    <a:pt x="11652" y="2306"/>
                  </a:cubicBezTo>
                  <a:cubicBezTo>
                    <a:pt x="11766" y="2104"/>
                    <a:pt x="12012" y="2128"/>
                    <a:pt x="12183" y="2199"/>
                  </a:cubicBezTo>
                  <a:cubicBezTo>
                    <a:pt x="12363" y="2283"/>
                    <a:pt x="12581" y="2378"/>
                    <a:pt x="12761" y="2283"/>
                  </a:cubicBezTo>
                  <a:cubicBezTo>
                    <a:pt x="12704" y="2151"/>
                    <a:pt x="12581" y="2080"/>
                    <a:pt x="12467" y="2104"/>
                  </a:cubicBezTo>
                  <a:cubicBezTo>
                    <a:pt x="12429" y="1949"/>
                    <a:pt x="12401" y="1806"/>
                    <a:pt x="12363" y="1627"/>
                  </a:cubicBezTo>
                  <a:cubicBezTo>
                    <a:pt x="12363" y="1579"/>
                    <a:pt x="12344" y="1532"/>
                    <a:pt x="12363" y="1508"/>
                  </a:cubicBezTo>
                  <a:cubicBezTo>
                    <a:pt x="12382" y="1448"/>
                    <a:pt x="12448" y="1424"/>
                    <a:pt x="12486" y="1377"/>
                  </a:cubicBezTo>
                  <a:cubicBezTo>
                    <a:pt x="12562" y="1281"/>
                    <a:pt x="12543" y="1126"/>
                    <a:pt x="12505" y="983"/>
                  </a:cubicBezTo>
                  <a:cubicBezTo>
                    <a:pt x="12429" y="757"/>
                    <a:pt x="12363" y="530"/>
                    <a:pt x="12287" y="304"/>
                  </a:cubicBezTo>
                  <a:cubicBezTo>
                    <a:pt x="12268" y="256"/>
                    <a:pt x="12268" y="232"/>
                    <a:pt x="12230" y="208"/>
                  </a:cubicBezTo>
                  <a:cubicBezTo>
                    <a:pt x="12183" y="173"/>
                    <a:pt x="12145" y="173"/>
                    <a:pt x="12107" y="208"/>
                  </a:cubicBezTo>
                  <a:cubicBezTo>
                    <a:pt x="11908" y="280"/>
                    <a:pt x="11728" y="459"/>
                    <a:pt x="11652" y="709"/>
                  </a:cubicBezTo>
                  <a:cubicBezTo>
                    <a:pt x="11634" y="757"/>
                    <a:pt x="11615" y="828"/>
                    <a:pt x="11567" y="852"/>
                  </a:cubicBezTo>
                  <a:cubicBezTo>
                    <a:pt x="11529" y="876"/>
                    <a:pt x="11472" y="852"/>
                    <a:pt x="11435" y="852"/>
                  </a:cubicBezTo>
                  <a:cubicBezTo>
                    <a:pt x="11150" y="733"/>
                    <a:pt x="10914" y="554"/>
                    <a:pt x="10677" y="328"/>
                  </a:cubicBezTo>
                  <a:cubicBezTo>
                    <a:pt x="10535" y="208"/>
                    <a:pt x="10336" y="53"/>
                    <a:pt x="10241" y="232"/>
                  </a:cubicBezTo>
                  <a:cubicBezTo>
                    <a:pt x="10080" y="-42"/>
                    <a:pt x="9739" y="-18"/>
                    <a:pt x="9483" y="30"/>
                  </a:cubicBezTo>
                  <a:cubicBezTo>
                    <a:pt x="9426" y="53"/>
                    <a:pt x="9341" y="53"/>
                    <a:pt x="9284" y="101"/>
                  </a:cubicBezTo>
                  <a:cubicBezTo>
                    <a:pt x="9227" y="149"/>
                    <a:pt x="9208" y="256"/>
                    <a:pt x="9227" y="328"/>
                  </a:cubicBezTo>
                  <a:cubicBezTo>
                    <a:pt x="9388" y="304"/>
                    <a:pt x="9540" y="304"/>
                    <a:pt x="9682" y="351"/>
                  </a:cubicBezTo>
                  <a:cubicBezTo>
                    <a:pt x="9824" y="423"/>
                    <a:pt x="9938" y="602"/>
                    <a:pt x="9919" y="804"/>
                  </a:cubicBezTo>
                  <a:cubicBezTo>
                    <a:pt x="9701" y="804"/>
                    <a:pt x="9464" y="828"/>
                    <a:pt x="9246" y="828"/>
                  </a:cubicBezTo>
                  <a:cubicBezTo>
                    <a:pt x="9208" y="828"/>
                    <a:pt x="9142" y="828"/>
                    <a:pt x="9104" y="852"/>
                  </a:cubicBezTo>
                  <a:cubicBezTo>
                    <a:pt x="8990" y="924"/>
                    <a:pt x="8971" y="1114"/>
                    <a:pt x="8905" y="1233"/>
                  </a:cubicBezTo>
                  <a:cubicBezTo>
                    <a:pt x="8848" y="1365"/>
                    <a:pt x="8649" y="1424"/>
                    <a:pt x="8611" y="1281"/>
                  </a:cubicBezTo>
                  <a:cubicBezTo>
                    <a:pt x="8574" y="1305"/>
                    <a:pt x="8574" y="1377"/>
                    <a:pt x="8611" y="1424"/>
                  </a:cubicBezTo>
                  <a:cubicBezTo>
                    <a:pt x="8649" y="1484"/>
                    <a:pt x="8687" y="1508"/>
                    <a:pt x="8706" y="1555"/>
                  </a:cubicBezTo>
                  <a:cubicBezTo>
                    <a:pt x="8744" y="1675"/>
                    <a:pt x="8574" y="1734"/>
                    <a:pt x="8507" y="1830"/>
                  </a:cubicBezTo>
                  <a:cubicBezTo>
                    <a:pt x="8412" y="2008"/>
                    <a:pt x="8574" y="2283"/>
                    <a:pt x="8469" y="2449"/>
                  </a:cubicBezTo>
                  <a:cubicBezTo>
                    <a:pt x="8431" y="2533"/>
                    <a:pt x="8356" y="2533"/>
                    <a:pt x="8270" y="2581"/>
                  </a:cubicBezTo>
                  <a:cubicBezTo>
                    <a:pt x="8214" y="2628"/>
                    <a:pt x="8157" y="2700"/>
                    <a:pt x="8195" y="2783"/>
                  </a:cubicBezTo>
                  <a:cubicBezTo>
                    <a:pt x="8052" y="2879"/>
                    <a:pt x="7910" y="2652"/>
                    <a:pt x="7816" y="2473"/>
                  </a:cubicBezTo>
                  <a:cubicBezTo>
                    <a:pt x="7598" y="2128"/>
                    <a:pt x="7200" y="2032"/>
                    <a:pt x="6859" y="1949"/>
                  </a:cubicBezTo>
                  <a:cubicBezTo>
                    <a:pt x="7020" y="2008"/>
                    <a:pt x="6840" y="2151"/>
                    <a:pt x="6764" y="2104"/>
                  </a:cubicBezTo>
                  <a:close/>
                  <a:moveTo>
                    <a:pt x="19696" y="19639"/>
                  </a:moveTo>
                  <a:cubicBezTo>
                    <a:pt x="19696" y="19663"/>
                    <a:pt x="19696" y="19675"/>
                    <a:pt x="19696" y="19675"/>
                  </a:cubicBezTo>
                  <a:cubicBezTo>
                    <a:pt x="19696" y="19663"/>
                    <a:pt x="19696" y="19651"/>
                    <a:pt x="19696" y="19639"/>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49" name="Google Shape;149;p6"/>
            <p:cNvSpPr/>
            <p:nvPr/>
          </p:nvSpPr>
          <p:spPr>
            <a:xfrm>
              <a:off x="11137512" y="7340456"/>
              <a:ext cx="30161" cy="44686"/>
            </a:xfrm>
            <a:custGeom>
              <a:avLst/>
              <a:gdLst/>
              <a:ahLst/>
              <a:cxnLst/>
              <a:rect l="l" t="t" r="r" b="b"/>
              <a:pathLst>
                <a:path w="18696" h="21098" extrusionOk="0">
                  <a:moveTo>
                    <a:pt x="496" y="15470"/>
                  </a:moveTo>
                  <a:cubicBezTo>
                    <a:pt x="2012" y="18973"/>
                    <a:pt x="7317" y="21600"/>
                    <a:pt x="12243" y="21016"/>
                  </a:cubicBezTo>
                  <a:cubicBezTo>
                    <a:pt x="17169" y="19557"/>
                    <a:pt x="20201" y="15470"/>
                    <a:pt x="17927" y="11676"/>
                  </a:cubicBezTo>
                  <a:cubicBezTo>
                    <a:pt x="14517" y="9341"/>
                    <a:pt x="9212" y="9924"/>
                    <a:pt x="5801" y="7297"/>
                  </a:cubicBezTo>
                  <a:cubicBezTo>
                    <a:pt x="3527" y="5546"/>
                    <a:pt x="4285" y="2627"/>
                    <a:pt x="4285" y="0"/>
                  </a:cubicBezTo>
                  <a:cubicBezTo>
                    <a:pt x="-1020" y="1751"/>
                    <a:pt x="-1399" y="8465"/>
                    <a:pt x="3148" y="10800"/>
                  </a:cubicBezTo>
                  <a:cubicBezTo>
                    <a:pt x="2012" y="11968"/>
                    <a:pt x="1254" y="13719"/>
                    <a:pt x="496" y="154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0" name="Google Shape;150;p6"/>
            <p:cNvSpPr/>
            <p:nvPr/>
          </p:nvSpPr>
          <p:spPr>
            <a:xfrm>
              <a:off x="11019052" y="7389550"/>
              <a:ext cx="144309" cy="157577"/>
            </a:xfrm>
            <a:custGeom>
              <a:avLst/>
              <a:gdLst/>
              <a:ahLst/>
              <a:cxnLst/>
              <a:rect l="l" t="t" r="r" b="b"/>
              <a:pathLst>
                <a:path w="21253" h="21600" extrusionOk="0">
                  <a:moveTo>
                    <a:pt x="3578" y="844"/>
                  </a:moveTo>
                  <a:cubicBezTo>
                    <a:pt x="3031" y="506"/>
                    <a:pt x="2302" y="0"/>
                    <a:pt x="1482" y="0"/>
                  </a:cubicBezTo>
                  <a:cubicBezTo>
                    <a:pt x="752" y="0"/>
                    <a:pt x="-159" y="506"/>
                    <a:pt x="23" y="1266"/>
                  </a:cubicBezTo>
                  <a:cubicBezTo>
                    <a:pt x="206" y="2109"/>
                    <a:pt x="1482" y="2616"/>
                    <a:pt x="1299" y="3544"/>
                  </a:cubicBezTo>
                  <a:cubicBezTo>
                    <a:pt x="1937" y="3375"/>
                    <a:pt x="2666" y="3881"/>
                    <a:pt x="2849" y="4388"/>
                  </a:cubicBezTo>
                  <a:cubicBezTo>
                    <a:pt x="3031" y="4978"/>
                    <a:pt x="2666" y="5653"/>
                    <a:pt x="2119" y="5991"/>
                  </a:cubicBezTo>
                  <a:cubicBezTo>
                    <a:pt x="3851" y="9028"/>
                    <a:pt x="4945" y="12572"/>
                    <a:pt x="5127" y="16116"/>
                  </a:cubicBezTo>
                  <a:cubicBezTo>
                    <a:pt x="5947" y="15356"/>
                    <a:pt x="7314" y="15947"/>
                    <a:pt x="7861" y="16791"/>
                  </a:cubicBezTo>
                  <a:cubicBezTo>
                    <a:pt x="8499" y="17719"/>
                    <a:pt x="8408" y="18816"/>
                    <a:pt x="8590" y="19659"/>
                  </a:cubicBezTo>
                  <a:cubicBezTo>
                    <a:pt x="8773" y="20587"/>
                    <a:pt x="9775" y="21600"/>
                    <a:pt x="10869" y="21600"/>
                  </a:cubicBezTo>
                  <a:cubicBezTo>
                    <a:pt x="11416" y="21600"/>
                    <a:pt x="12054" y="21262"/>
                    <a:pt x="12418" y="20841"/>
                  </a:cubicBezTo>
                  <a:cubicBezTo>
                    <a:pt x="13603" y="20166"/>
                    <a:pt x="14697" y="19238"/>
                    <a:pt x="15699" y="18563"/>
                  </a:cubicBezTo>
                  <a:cubicBezTo>
                    <a:pt x="17431" y="17297"/>
                    <a:pt x="19254" y="15947"/>
                    <a:pt x="20074" y="14006"/>
                  </a:cubicBezTo>
                  <a:cubicBezTo>
                    <a:pt x="20985" y="11644"/>
                    <a:pt x="19892" y="8859"/>
                    <a:pt x="20803" y="6497"/>
                  </a:cubicBezTo>
                  <a:cubicBezTo>
                    <a:pt x="20985" y="5822"/>
                    <a:pt x="21441" y="5147"/>
                    <a:pt x="21168" y="4388"/>
                  </a:cubicBezTo>
                  <a:cubicBezTo>
                    <a:pt x="20803" y="3712"/>
                    <a:pt x="19892" y="3375"/>
                    <a:pt x="18889" y="3206"/>
                  </a:cubicBezTo>
                  <a:cubicBezTo>
                    <a:pt x="17157" y="2784"/>
                    <a:pt x="15517" y="2447"/>
                    <a:pt x="13968" y="2278"/>
                  </a:cubicBezTo>
                  <a:cubicBezTo>
                    <a:pt x="13785" y="2278"/>
                    <a:pt x="13330" y="2109"/>
                    <a:pt x="13147" y="2278"/>
                  </a:cubicBezTo>
                  <a:cubicBezTo>
                    <a:pt x="12418" y="2447"/>
                    <a:pt x="12054" y="3544"/>
                    <a:pt x="11233" y="3712"/>
                  </a:cubicBezTo>
                  <a:cubicBezTo>
                    <a:pt x="10322" y="4050"/>
                    <a:pt x="9593" y="2953"/>
                    <a:pt x="8773" y="2447"/>
                  </a:cubicBezTo>
                  <a:cubicBezTo>
                    <a:pt x="7223" y="1434"/>
                    <a:pt x="5309" y="1941"/>
                    <a:pt x="3578" y="84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1" name="Google Shape;151;p6"/>
            <p:cNvSpPr/>
            <p:nvPr/>
          </p:nvSpPr>
          <p:spPr>
            <a:xfrm>
              <a:off x="12018943" y="7131561"/>
              <a:ext cx="209393" cy="335397"/>
            </a:xfrm>
            <a:custGeom>
              <a:avLst/>
              <a:gdLst/>
              <a:ahLst/>
              <a:cxnLst/>
              <a:rect l="l" t="t" r="r" b="b"/>
              <a:pathLst>
                <a:path w="21322" h="20788" extrusionOk="0">
                  <a:moveTo>
                    <a:pt x="4926" y="3921"/>
                  </a:moveTo>
                  <a:cubicBezTo>
                    <a:pt x="4926" y="4190"/>
                    <a:pt x="4926" y="4497"/>
                    <a:pt x="5305" y="4651"/>
                  </a:cubicBezTo>
                  <a:cubicBezTo>
                    <a:pt x="5558" y="4728"/>
                    <a:pt x="5811" y="4728"/>
                    <a:pt x="5937" y="4882"/>
                  </a:cubicBezTo>
                  <a:cubicBezTo>
                    <a:pt x="6253" y="5074"/>
                    <a:pt x="6253" y="5228"/>
                    <a:pt x="6253" y="5381"/>
                  </a:cubicBezTo>
                  <a:cubicBezTo>
                    <a:pt x="6379" y="5881"/>
                    <a:pt x="6884" y="6304"/>
                    <a:pt x="7011" y="6765"/>
                  </a:cubicBezTo>
                  <a:cubicBezTo>
                    <a:pt x="7137" y="7265"/>
                    <a:pt x="7263" y="7803"/>
                    <a:pt x="6632" y="8110"/>
                  </a:cubicBezTo>
                  <a:cubicBezTo>
                    <a:pt x="7705" y="8110"/>
                    <a:pt x="7958" y="8994"/>
                    <a:pt x="7832" y="9571"/>
                  </a:cubicBezTo>
                  <a:cubicBezTo>
                    <a:pt x="7705" y="10224"/>
                    <a:pt x="7579" y="10801"/>
                    <a:pt x="7389" y="11339"/>
                  </a:cubicBezTo>
                  <a:cubicBezTo>
                    <a:pt x="6632" y="11108"/>
                    <a:pt x="5558" y="11492"/>
                    <a:pt x="5305" y="12069"/>
                  </a:cubicBezTo>
                  <a:cubicBezTo>
                    <a:pt x="5053" y="12645"/>
                    <a:pt x="5179" y="13183"/>
                    <a:pt x="5305" y="13760"/>
                  </a:cubicBezTo>
                  <a:cubicBezTo>
                    <a:pt x="6758" y="13683"/>
                    <a:pt x="8211" y="14260"/>
                    <a:pt x="8716" y="15067"/>
                  </a:cubicBezTo>
                  <a:cubicBezTo>
                    <a:pt x="9411" y="15874"/>
                    <a:pt x="9284" y="16835"/>
                    <a:pt x="8589" y="17642"/>
                  </a:cubicBezTo>
                  <a:cubicBezTo>
                    <a:pt x="8211" y="18295"/>
                    <a:pt x="7389" y="18833"/>
                    <a:pt x="7389" y="19564"/>
                  </a:cubicBezTo>
                  <a:cubicBezTo>
                    <a:pt x="7389" y="20294"/>
                    <a:pt x="8463" y="21024"/>
                    <a:pt x="9537" y="20717"/>
                  </a:cubicBezTo>
                  <a:cubicBezTo>
                    <a:pt x="10989" y="20217"/>
                    <a:pt x="9789" y="18526"/>
                    <a:pt x="11116" y="18026"/>
                  </a:cubicBezTo>
                  <a:cubicBezTo>
                    <a:pt x="11684" y="18218"/>
                    <a:pt x="12316" y="17911"/>
                    <a:pt x="12442" y="17565"/>
                  </a:cubicBezTo>
                  <a:cubicBezTo>
                    <a:pt x="12568" y="17257"/>
                    <a:pt x="12442" y="16835"/>
                    <a:pt x="12442" y="16527"/>
                  </a:cubicBezTo>
                  <a:cubicBezTo>
                    <a:pt x="13516" y="16604"/>
                    <a:pt x="14716" y="16297"/>
                    <a:pt x="15347" y="15797"/>
                  </a:cubicBezTo>
                  <a:cubicBezTo>
                    <a:pt x="16042" y="15336"/>
                    <a:pt x="15916" y="14413"/>
                    <a:pt x="15095" y="13991"/>
                  </a:cubicBezTo>
                  <a:cubicBezTo>
                    <a:pt x="14716" y="13760"/>
                    <a:pt x="14021" y="13452"/>
                    <a:pt x="14274" y="13183"/>
                  </a:cubicBezTo>
                  <a:cubicBezTo>
                    <a:pt x="14589" y="13030"/>
                    <a:pt x="14968" y="13107"/>
                    <a:pt x="15347" y="13030"/>
                  </a:cubicBezTo>
                  <a:cubicBezTo>
                    <a:pt x="16295" y="12953"/>
                    <a:pt x="16674" y="12146"/>
                    <a:pt x="17495" y="12223"/>
                  </a:cubicBezTo>
                  <a:cubicBezTo>
                    <a:pt x="17747" y="12223"/>
                    <a:pt x="18000" y="12415"/>
                    <a:pt x="18253" y="12415"/>
                  </a:cubicBezTo>
                  <a:cubicBezTo>
                    <a:pt x="19200" y="12492"/>
                    <a:pt x="19768" y="11838"/>
                    <a:pt x="19895" y="11262"/>
                  </a:cubicBezTo>
                  <a:cubicBezTo>
                    <a:pt x="19579" y="11185"/>
                    <a:pt x="19326" y="11185"/>
                    <a:pt x="19074" y="11108"/>
                  </a:cubicBezTo>
                  <a:cubicBezTo>
                    <a:pt x="18695" y="10801"/>
                    <a:pt x="19516" y="10378"/>
                    <a:pt x="20147" y="10224"/>
                  </a:cubicBezTo>
                  <a:cubicBezTo>
                    <a:pt x="20842" y="10070"/>
                    <a:pt x="21600" y="9647"/>
                    <a:pt x="21221" y="9340"/>
                  </a:cubicBezTo>
                  <a:cubicBezTo>
                    <a:pt x="21032" y="9263"/>
                    <a:pt x="20779" y="9186"/>
                    <a:pt x="20653" y="8994"/>
                  </a:cubicBezTo>
                  <a:cubicBezTo>
                    <a:pt x="20400" y="8764"/>
                    <a:pt x="20653" y="8379"/>
                    <a:pt x="20526" y="8110"/>
                  </a:cubicBezTo>
                  <a:cubicBezTo>
                    <a:pt x="20274" y="7572"/>
                    <a:pt x="18821" y="7726"/>
                    <a:pt x="18126" y="8187"/>
                  </a:cubicBezTo>
                  <a:cubicBezTo>
                    <a:pt x="17621" y="8687"/>
                    <a:pt x="17495" y="9340"/>
                    <a:pt x="16800" y="9724"/>
                  </a:cubicBezTo>
                  <a:cubicBezTo>
                    <a:pt x="16674" y="9801"/>
                    <a:pt x="16421" y="9878"/>
                    <a:pt x="16168" y="9878"/>
                  </a:cubicBezTo>
                  <a:cubicBezTo>
                    <a:pt x="15600" y="9878"/>
                    <a:pt x="15347" y="9494"/>
                    <a:pt x="14842" y="9263"/>
                  </a:cubicBezTo>
                  <a:cubicBezTo>
                    <a:pt x="14463" y="9109"/>
                    <a:pt x="13895" y="9109"/>
                    <a:pt x="13516" y="8994"/>
                  </a:cubicBezTo>
                  <a:cubicBezTo>
                    <a:pt x="13137" y="8917"/>
                    <a:pt x="12695" y="8456"/>
                    <a:pt x="13137" y="8379"/>
                  </a:cubicBezTo>
                  <a:cubicBezTo>
                    <a:pt x="12316" y="8187"/>
                    <a:pt x="11937" y="7649"/>
                    <a:pt x="11937" y="7149"/>
                  </a:cubicBezTo>
                  <a:cubicBezTo>
                    <a:pt x="11937" y="6688"/>
                    <a:pt x="12063" y="6112"/>
                    <a:pt x="11684" y="5612"/>
                  </a:cubicBezTo>
                  <a:cubicBezTo>
                    <a:pt x="11368" y="5151"/>
                    <a:pt x="10358" y="4805"/>
                    <a:pt x="9663" y="5151"/>
                  </a:cubicBezTo>
                  <a:cubicBezTo>
                    <a:pt x="9916" y="5535"/>
                    <a:pt x="9789" y="5958"/>
                    <a:pt x="9411" y="6265"/>
                  </a:cubicBezTo>
                  <a:cubicBezTo>
                    <a:pt x="8589" y="5766"/>
                    <a:pt x="8084" y="5074"/>
                    <a:pt x="8084" y="4420"/>
                  </a:cubicBezTo>
                  <a:cubicBezTo>
                    <a:pt x="8084" y="4190"/>
                    <a:pt x="8084" y="3921"/>
                    <a:pt x="7832" y="3844"/>
                  </a:cubicBezTo>
                  <a:cubicBezTo>
                    <a:pt x="7705" y="3767"/>
                    <a:pt x="7579" y="3767"/>
                    <a:pt x="7389" y="3690"/>
                  </a:cubicBezTo>
                  <a:cubicBezTo>
                    <a:pt x="6253" y="3383"/>
                    <a:pt x="6253" y="2383"/>
                    <a:pt x="6379" y="1576"/>
                  </a:cubicBezTo>
                  <a:cubicBezTo>
                    <a:pt x="6253" y="2076"/>
                    <a:pt x="2526" y="884"/>
                    <a:pt x="2274" y="769"/>
                  </a:cubicBezTo>
                  <a:cubicBezTo>
                    <a:pt x="1705" y="539"/>
                    <a:pt x="505" y="-576"/>
                    <a:pt x="0" y="385"/>
                  </a:cubicBezTo>
                  <a:cubicBezTo>
                    <a:pt x="0" y="1499"/>
                    <a:pt x="4611" y="2729"/>
                    <a:pt x="4926" y="392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2" name="Google Shape;152;p6"/>
            <p:cNvSpPr/>
            <p:nvPr/>
          </p:nvSpPr>
          <p:spPr>
            <a:xfrm>
              <a:off x="11803476" y="7398101"/>
              <a:ext cx="288490" cy="293577"/>
            </a:xfrm>
            <a:custGeom>
              <a:avLst/>
              <a:gdLst/>
              <a:ahLst/>
              <a:cxnLst/>
              <a:rect l="l" t="t" r="r" b="b"/>
              <a:pathLst>
                <a:path w="21600" h="20435" extrusionOk="0">
                  <a:moveTo>
                    <a:pt x="14786" y="2923"/>
                  </a:moveTo>
                  <a:cubicBezTo>
                    <a:pt x="14786" y="3095"/>
                    <a:pt x="14786" y="3353"/>
                    <a:pt x="14694" y="3568"/>
                  </a:cubicBezTo>
                  <a:cubicBezTo>
                    <a:pt x="14369" y="3740"/>
                    <a:pt x="13998" y="3654"/>
                    <a:pt x="13720" y="3740"/>
                  </a:cubicBezTo>
                  <a:cubicBezTo>
                    <a:pt x="13118" y="3998"/>
                    <a:pt x="13488" y="4816"/>
                    <a:pt x="13488" y="5332"/>
                  </a:cubicBezTo>
                  <a:cubicBezTo>
                    <a:pt x="13488" y="6537"/>
                    <a:pt x="11681" y="6881"/>
                    <a:pt x="10985" y="7871"/>
                  </a:cubicBezTo>
                  <a:cubicBezTo>
                    <a:pt x="10707" y="8258"/>
                    <a:pt x="10568" y="8688"/>
                    <a:pt x="10290" y="8947"/>
                  </a:cubicBezTo>
                  <a:cubicBezTo>
                    <a:pt x="10012" y="9248"/>
                    <a:pt x="9224" y="9248"/>
                    <a:pt x="9224" y="8774"/>
                  </a:cubicBezTo>
                  <a:cubicBezTo>
                    <a:pt x="8065" y="9678"/>
                    <a:pt x="6814" y="10582"/>
                    <a:pt x="5330" y="11055"/>
                  </a:cubicBezTo>
                  <a:cubicBezTo>
                    <a:pt x="5052" y="11141"/>
                    <a:pt x="4867" y="11227"/>
                    <a:pt x="4635" y="11313"/>
                  </a:cubicBezTo>
                  <a:cubicBezTo>
                    <a:pt x="4357" y="11485"/>
                    <a:pt x="4264" y="11872"/>
                    <a:pt x="4172" y="12131"/>
                  </a:cubicBezTo>
                  <a:cubicBezTo>
                    <a:pt x="3708" y="13034"/>
                    <a:pt x="2827" y="13766"/>
                    <a:pt x="1761" y="14024"/>
                  </a:cubicBezTo>
                  <a:cubicBezTo>
                    <a:pt x="1530" y="14669"/>
                    <a:pt x="1159" y="15186"/>
                    <a:pt x="788" y="15831"/>
                  </a:cubicBezTo>
                  <a:cubicBezTo>
                    <a:pt x="371" y="16347"/>
                    <a:pt x="93" y="16993"/>
                    <a:pt x="0" y="17724"/>
                  </a:cubicBezTo>
                  <a:cubicBezTo>
                    <a:pt x="0" y="18370"/>
                    <a:pt x="371" y="19101"/>
                    <a:pt x="1066" y="19359"/>
                  </a:cubicBezTo>
                  <a:cubicBezTo>
                    <a:pt x="1761" y="19660"/>
                    <a:pt x="2596" y="18886"/>
                    <a:pt x="2410" y="18241"/>
                  </a:cubicBezTo>
                  <a:cubicBezTo>
                    <a:pt x="2827" y="18068"/>
                    <a:pt x="3384" y="18542"/>
                    <a:pt x="3291" y="18886"/>
                  </a:cubicBezTo>
                  <a:cubicBezTo>
                    <a:pt x="3569" y="18628"/>
                    <a:pt x="4079" y="18800"/>
                    <a:pt x="4264" y="19058"/>
                  </a:cubicBezTo>
                  <a:cubicBezTo>
                    <a:pt x="4542" y="19359"/>
                    <a:pt x="4635" y="19617"/>
                    <a:pt x="4960" y="19876"/>
                  </a:cubicBezTo>
                  <a:cubicBezTo>
                    <a:pt x="5516" y="20349"/>
                    <a:pt x="6489" y="20048"/>
                    <a:pt x="6814" y="19445"/>
                  </a:cubicBezTo>
                  <a:cubicBezTo>
                    <a:pt x="7185" y="20048"/>
                    <a:pt x="8065" y="20435"/>
                    <a:pt x="8853" y="20435"/>
                  </a:cubicBezTo>
                  <a:cubicBezTo>
                    <a:pt x="9039" y="20048"/>
                    <a:pt x="8946" y="19617"/>
                    <a:pt x="8761" y="19273"/>
                  </a:cubicBezTo>
                  <a:cubicBezTo>
                    <a:pt x="9224" y="19273"/>
                    <a:pt x="9734" y="19273"/>
                    <a:pt x="10105" y="18972"/>
                  </a:cubicBezTo>
                  <a:cubicBezTo>
                    <a:pt x="10476" y="18714"/>
                    <a:pt x="10800" y="18155"/>
                    <a:pt x="10476" y="17810"/>
                  </a:cubicBezTo>
                  <a:cubicBezTo>
                    <a:pt x="11078" y="17724"/>
                    <a:pt x="11681" y="17337"/>
                    <a:pt x="11959" y="16907"/>
                  </a:cubicBezTo>
                  <a:cubicBezTo>
                    <a:pt x="11542" y="16993"/>
                    <a:pt x="11356" y="16476"/>
                    <a:pt x="11681" y="16089"/>
                  </a:cubicBezTo>
                  <a:cubicBezTo>
                    <a:pt x="11866" y="15831"/>
                    <a:pt x="12330" y="15659"/>
                    <a:pt x="12515" y="15272"/>
                  </a:cubicBezTo>
                  <a:cubicBezTo>
                    <a:pt x="12839" y="14755"/>
                    <a:pt x="12515" y="13852"/>
                    <a:pt x="13210" y="13766"/>
                  </a:cubicBezTo>
                  <a:cubicBezTo>
                    <a:pt x="12839" y="13766"/>
                    <a:pt x="12654" y="13206"/>
                    <a:pt x="12839" y="12948"/>
                  </a:cubicBezTo>
                  <a:cubicBezTo>
                    <a:pt x="13025" y="12561"/>
                    <a:pt x="13303" y="12303"/>
                    <a:pt x="13488" y="12045"/>
                  </a:cubicBezTo>
                  <a:cubicBezTo>
                    <a:pt x="13720" y="11571"/>
                    <a:pt x="13720" y="10754"/>
                    <a:pt x="14276" y="10754"/>
                  </a:cubicBezTo>
                  <a:cubicBezTo>
                    <a:pt x="14462" y="10754"/>
                    <a:pt x="14694" y="10969"/>
                    <a:pt x="14879" y="11055"/>
                  </a:cubicBezTo>
                  <a:cubicBezTo>
                    <a:pt x="15435" y="11399"/>
                    <a:pt x="16316" y="11227"/>
                    <a:pt x="16733" y="10668"/>
                  </a:cubicBezTo>
                  <a:cubicBezTo>
                    <a:pt x="17104" y="10840"/>
                    <a:pt x="17382" y="11055"/>
                    <a:pt x="17799" y="11141"/>
                  </a:cubicBezTo>
                  <a:cubicBezTo>
                    <a:pt x="17706" y="10582"/>
                    <a:pt x="17197" y="10151"/>
                    <a:pt x="16640" y="9936"/>
                  </a:cubicBezTo>
                  <a:cubicBezTo>
                    <a:pt x="17011" y="9678"/>
                    <a:pt x="17382" y="9506"/>
                    <a:pt x="17799" y="9248"/>
                  </a:cubicBezTo>
                  <a:cubicBezTo>
                    <a:pt x="17892" y="9162"/>
                    <a:pt x="18077" y="9033"/>
                    <a:pt x="18077" y="8947"/>
                  </a:cubicBezTo>
                  <a:cubicBezTo>
                    <a:pt x="18170" y="8774"/>
                    <a:pt x="18170" y="8602"/>
                    <a:pt x="18170" y="8430"/>
                  </a:cubicBezTo>
                  <a:cubicBezTo>
                    <a:pt x="18170" y="7441"/>
                    <a:pt x="18773" y="6451"/>
                    <a:pt x="19653" y="5978"/>
                  </a:cubicBezTo>
                  <a:cubicBezTo>
                    <a:pt x="19236" y="5806"/>
                    <a:pt x="19143" y="5246"/>
                    <a:pt x="19421" y="4902"/>
                  </a:cubicBezTo>
                  <a:cubicBezTo>
                    <a:pt x="19514" y="4730"/>
                    <a:pt x="19839" y="4644"/>
                    <a:pt x="19931" y="4429"/>
                  </a:cubicBezTo>
                  <a:cubicBezTo>
                    <a:pt x="20024" y="4257"/>
                    <a:pt x="20117" y="3998"/>
                    <a:pt x="20117" y="3826"/>
                  </a:cubicBezTo>
                  <a:cubicBezTo>
                    <a:pt x="20302" y="3009"/>
                    <a:pt x="20905" y="2277"/>
                    <a:pt x="21600" y="1933"/>
                  </a:cubicBezTo>
                  <a:cubicBezTo>
                    <a:pt x="21368" y="1546"/>
                    <a:pt x="21090" y="1202"/>
                    <a:pt x="20719" y="943"/>
                  </a:cubicBezTo>
                  <a:cubicBezTo>
                    <a:pt x="20719" y="642"/>
                    <a:pt x="20812" y="298"/>
                    <a:pt x="20812" y="40"/>
                  </a:cubicBezTo>
                  <a:cubicBezTo>
                    <a:pt x="19746" y="126"/>
                    <a:pt x="18680" y="1029"/>
                    <a:pt x="18541" y="2019"/>
                  </a:cubicBezTo>
                  <a:cubicBezTo>
                    <a:pt x="18541" y="2191"/>
                    <a:pt x="18541" y="2363"/>
                    <a:pt x="18355" y="2535"/>
                  </a:cubicBezTo>
                  <a:cubicBezTo>
                    <a:pt x="17985" y="3009"/>
                    <a:pt x="17104" y="2664"/>
                    <a:pt x="16918" y="3095"/>
                  </a:cubicBezTo>
                  <a:cubicBezTo>
                    <a:pt x="16733" y="2191"/>
                    <a:pt x="17289" y="1374"/>
                    <a:pt x="18077" y="1029"/>
                  </a:cubicBezTo>
                  <a:cubicBezTo>
                    <a:pt x="15528" y="-1165"/>
                    <a:pt x="14369" y="470"/>
                    <a:pt x="14786" y="29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3" name="Google Shape;153;p6"/>
            <p:cNvSpPr/>
            <p:nvPr/>
          </p:nvSpPr>
          <p:spPr>
            <a:xfrm>
              <a:off x="11701815" y="6526130"/>
              <a:ext cx="119150" cy="126399"/>
            </a:xfrm>
            <a:custGeom>
              <a:avLst/>
              <a:gdLst/>
              <a:ahLst/>
              <a:cxnLst/>
              <a:rect l="l" t="t" r="r" b="b"/>
              <a:pathLst>
                <a:path w="21074" h="21401" extrusionOk="0">
                  <a:moveTo>
                    <a:pt x="8985" y="10966"/>
                  </a:moveTo>
                  <a:cubicBezTo>
                    <a:pt x="9419" y="10966"/>
                    <a:pt x="9636" y="10758"/>
                    <a:pt x="9853" y="10966"/>
                  </a:cubicBezTo>
                  <a:cubicBezTo>
                    <a:pt x="10070" y="11175"/>
                    <a:pt x="10287" y="11592"/>
                    <a:pt x="10287" y="11801"/>
                  </a:cubicBezTo>
                  <a:cubicBezTo>
                    <a:pt x="11481" y="15975"/>
                    <a:pt x="17668" y="17331"/>
                    <a:pt x="18536" y="21401"/>
                  </a:cubicBezTo>
                  <a:cubicBezTo>
                    <a:pt x="19622" y="21401"/>
                    <a:pt x="20816" y="20566"/>
                    <a:pt x="21033" y="19418"/>
                  </a:cubicBezTo>
                  <a:cubicBezTo>
                    <a:pt x="21250" y="18375"/>
                    <a:pt x="20599" y="17018"/>
                    <a:pt x="19622" y="16601"/>
                  </a:cubicBezTo>
                  <a:cubicBezTo>
                    <a:pt x="19188" y="16392"/>
                    <a:pt x="18536" y="16392"/>
                    <a:pt x="18319" y="15975"/>
                  </a:cubicBezTo>
                  <a:cubicBezTo>
                    <a:pt x="18102" y="15558"/>
                    <a:pt x="18102" y="15140"/>
                    <a:pt x="18102" y="14827"/>
                  </a:cubicBezTo>
                  <a:cubicBezTo>
                    <a:pt x="17885" y="14410"/>
                    <a:pt x="17342" y="13992"/>
                    <a:pt x="16908" y="13784"/>
                  </a:cubicBezTo>
                  <a:cubicBezTo>
                    <a:pt x="16257" y="13366"/>
                    <a:pt x="15606" y="13158"/>
                    <a:pt x="14846" y="12636"/>
                  </a:cubicBezTo>
                  <a:cubicBezTo>
                    <a:pt x="14412" y="12427"/>
                    <a:pt x="13978" y="12218"/>
                    <a:pt x="13761" y="11801"/>
                  </a:cubicBezTo>
                  <a:cubicBezTo>
                    <a:pt x="13543" y="11384"/>
                    <a:pt x="13761" y="10966"/>
                    <a:pt x="13543" y="10444"/>
                  </a:cubicBezTo>
                  <a:cubicBezTo>
                    <a:pt x="13109" y="8984"/>
                    <a:pt x="10287" y="9610"/>
                    <a:pt x="9419" y="8253"/>
                  </a:cubicBezTo>
                  <a:cubicBezTo>
                    <a:pt x="9202" y="8044"/>
                    <a:pt x="8985" y="7627"/>
                    <a:pt x="8768" y="7418"/>
                  </a:cubicBezTo>
                  <a:cubicBezTo>
                    <a:pt x="8008" y="7001"/>
                    <a:pt x="7139" y="7627"/>
                    <a:pt x="6488" y="7210"/>
                  </a:cubicBezTo>
                  <a:cubicBezTo>
                    <a:pt x="5294" y="6792"/>
                    <a:pt x="6054" y="5227"/>
                    <a:pt x="5837" y="4184"/>
                  </a:cubicBezTo>
                  <a:cubicBezTo>
                    <a:pt x="5511" y="3036"/>
                    <a:pt x="2364" y="-199"/>
                    <a:pt x="953" y="10"/>
                  </a:cubicBezTo>
                  <a:cubicBezTo>
                    <a:pt x="-350" y="427"/>
                    <a:pt x="-133" y="3349"/>
                    <a:pt x="518" y="4184"/>
                  </a:cubicBezTo>
                  <a:cubicBezTo>
                    <a:pt x="1278" y="5123"/>
                    <a:pt x="2146" y="4601"/>
                    <a:pt x="2798" y="5436"/>
                  </a:cubicBezTo>
                  <a:cubicBezTo>
                    <a:pt x="3558" y="6166"/>
                    <a:pt x="3232" y="7210"/>
                    <a:pt x="3775" y="8044"/>
                  </a:cubicBezTo>
                  <a:cubicBezTo>
                    <a:pt x="5077" y="9818"/>
                    <a:pt x="6922" y="11175"/>
                    <a:pt x="8985" y="1096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4" name="Google Shape;154;p6"/>
            <p:cNvSpPr/>
            <p:nvPr/>
          </p:nvSpPr>
          <p:spPr>
            <a:xfrm>
              <a:off x="12177135" y="6445859"/>
              <a:ext cx="64892" cy="46696"/>
            </a:xfrm>
            <a:custGeom>
              <a:avLst/>
              <a:gdLst/>
              <a:ahLst/>
              <a:cxnLst/>
              <a:rect l="l" t="t" r="r" b="b"/>
              <a:pathLst>
                <a:path w="20742" h="20804" extrusionOk="0">
                  <a:moveTo>
                    <a:pt x="2919" y="4648"/>
                  </a:moveTo>
                  <a:cubicBezTo>
                    <a:pt x="2724" y="4648"/>
                    <a:pt x="2724" y="4922"/>
                    <a:pt x="2724" y="5195"/>
                  </a:cubicBezTo>
                  <a:cubicBezTo>
                    <a:pt x="1751" y="5468"/>
                    <a:pt x="778" y="5195"/>
                    <a:pt x="0" y="4648"/>
                  </a:cubicBezTo>
                  <a:cubicBezTo>
                    <a:pt x="778" y="3828"/>
                    <a:pt x="1946" y="3828"/>
                    <a:pt x="2919" y="3281"/>
                  </a:cubicBezTo>
                  <a:lnTo>
                    <a:pt x="2919" y="4648"/>
                  </a:lnTo>
                  <a:close/>
                  <a:moveTo>
                    <a:pt x="3697" y="13124"/>
                  </a:moveTo>
                  <a:cubicBezTo>
                    <a:pt x="5254" y="14765"/>
                    <a:pt x="7784" y="14218"/>
                    <a:pt x="8562" y="16678"/>
                  </a:cubicBezTo>
                  <a:cubicBezTo>
                    <a:pt x="8951" y="17772"/>
                    <a:pt x="8562" y="19413"/>
                    <a:pt x="9341" y="20506"/>
                  </a:cubicBezTo>
                  <a:cubicBezTo>
                    <a:pt x="10508" y="21600"/>
                    <a:pt x="11481" y="19413"/>
                    <a:pt x="12649" y="18319"/>
                  </a:cubicBezTo>
                  <a:cubicBezTo>
                    <a:pt x="13816" y="17225"/>
                    <a:pt x="14984" y="17225"/>
                    <a:pt x="16735" y="16678"/>
                  </a:cubicBezTo>
                  <a:cubicBezTo>
                    <a:pt x="17903" y="16678"/>
                    <a:pt x="19654" y="15858"/>
                    <a:pt x="20432" y="14218"/>
                  </a:cubicBezTo>
                  <a:cubicBezTo>
                    <a:pt x="21211" y="12577"/>
                    <a:pt x="20432" y="9570"/>
                    <a:pt x="19070" y="10116"/>
                  </a:cubicBezTo>
                  <a:cubicBezTo>
                    <a:pt x="18292" y="7929"/>
                    <a:pt x="21600" y="5195"/>
                    <a:pt x="20432" y="2734"/>
                  </a:cubicBezTo>
                  <a:cubicBezTo>
                    <a:pt x="20043" y="2734"/>
                    <a:pt x="20043" y="2187"/>
                    <a:pt x="19654" y="2187"/>
                  </a:cubicBezTo>
                  <a:cubicBezTo>
                    <a:pt x="16735" y="1094"/>
                    <a:pt x="13816" y="547"/>
                    <a:pt x="11092" y="0"/>
                  </a:cubicBezTo>
                  <a:cubicBezTo>
                    <a:pt x="10119" y="0"/>
                    <a:pt x="9341" y="0"/>
                    <a:pt x="8562" y="547"/>
                  </a:cubicBezTo>
                  <a:cubicBezTo>
                    <a:pt x="7784" y="1094"/>
                    <a:pt x="7395" y="1641"/>
                    <a:pt x="7005" y="2734"/>
                  </a:cubicBezTo>
                  <a:cubicBezTo>
                    <a:pt x="5838" y="4101"/>
                    <a:pt x="4281" y="5195"/>
                    <a:pt x="2724" y="5195"/>
                  </a:cubicBezTo>
                  <a:cubicBezTo>
                    <a:pt x="2335" y="7929"/>
                    <a:pt x="2141" y="10937"/>
                    <a:pt x="3697" y="13124"/>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5" name="Google Shape;155;p6"/>
            <p:cNvSpPr/>
            <p:nvPr/>
          </p:nvSpPr>
          <p:spPr>
            <a:xfrm>
              <a:off x="12242240" y="6400455"/>
              <a:ext cx="42308" cy="38407"/>
            </a:xfrm>
            <a:custGeom>
              <a:avLst/>
              <a:gdLst/>
              <a:ahLst/>
              <a:cxnLst/>
              <a:rect l="l" t="t" r="r" b="b"/>
              <a:pathLst>
                <a:path w="16947" h="20589" extrusionOk="0">
                  <a:moveTo>
                    <a:pt x="7324" y="20419"/>
                  </a:moveTo>
                  <a:cubicBezTo>
                    <a:pt x="9585" y="21084"/>
                    <a:pt x="12097" y="19755"/>
                    <a:pt x="13101" y="17096"/>
                  </a:cubicBezTo>
                  <a:cubicBezTo>
                    <a:pt x="13604" y="15102"/>
                    <a:pt x="13604" y="12776"/>
                    <a:pt x="14106" y="10782"/>
                  </a:cubicBezTo>
                  <a:cubicBezTo>
                    <a:pt x="14608" y="8789"/>
                    <a:pt x="16366" y="8124"/>
                    <a:pt x="16869" y="5798"/>
                  </a:cubicBezTo>
                  <a:cubicBezTo>
                    <a:pt x="17371" y="3139"/>
                    <a:pt x="15362" y="1146"/>
                    <a:pt x="13604" y="149"/>
                  </a:cubicBezTo>
                  <a:cubicBezTo>
                    <a:pt x="11594" y="-516"/>
                    <a:pt x="9585" y="1146"/>
                    <a:pt x="7827" y="3139"/>
                  </a:cubicBezTo>
                  <a:cubicBezTo>
                    <a:pt x="6822" y="3804"/>
                    <a:pt x="6320" y="5133"/>
                    <a:pt x="5315" y="5133"/>
                  </a:cubicBezTo>
                  <a:cubicBezTo>
                    <a:pt x="4813" y="5798"/>
                    <a:pt x="3557" y="5798"/>
                    <a:pt x="2552" y="5798"/>
                  </a:cubicBezTo>
                  <a:cubicBezTo>
                    <a:pt x="-4229" y="6462"/>
                    <a:pt x="4311" y="19090"/>
                    <a:pt x="7324" y="2041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6" name="Google Shape;156;p6"/>
            <p:cNvSpPr/>
            <p:nvPr/>
          </p:nvSpPr>
          <p:spPr>
            <a:xfrm>
              <a:off x="12256230" y="6464950"/>
              <a:ext cx="26205" cy="31037"/>
            </a:xfrm>
            <a:custGeom>
              <a:avLst/>
              <a:gdLst/>
              <a:ahLst/>
              <a:cxnLst/>
              <a:rect l="l" t="t" r="r" b="b"/>
              <a:pathLst>
                <a:path w="21247" h="20869" extrusionOk="0">
                  <a:moveTo>
                    <a:pt x="0" y="12226"/>
                  </a:moveTo>
                  <a:cubicBezTo>
                    <a:pt x="0" y="16302"/>
                    <a:pt x="4114" y="21600"/>
                    <a:pt x="9771" y="20785"/>
                  </a:cubicBezTo>
                  <a:cubicBezTo>
                    <a:pt x="15943" y="19970"/>
                    <a:pt x="19543" y="13857"/>
                    <a:pt x="20571" y="7743"/>
                  </a:cubicBezTo>
                  <a:cubicBezTo>
                    <a:pt x="21600" y="5298"/>
                    <a:pt x="21600" y="2853"/>
                    <a:pt x="19543" y="815"/>
                  </a:cubicBezTo>
                  <a:cubicBezTo>
                    <a:pt x="15429" y="408"/>
                    <a:pt x="11829" y="0"/>
                    <a:pt x="7714" y="0"/>
                  </a:cubicBezTo>
                  <a:cubicBezTo>
                    <a:pt x="3086" y="3668"/>
                    <a:pt x="0" y="6928"/>
                    <a:pt x="0" y="122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7" name="Google Shape;157;p6"/>
            <p:cNvSpPr/>
            <p:nvPr/>
          </p:nvSpPr>
          <p:spPr>
            <a:xfrm>
              <a:off x="11794861" y="6350877"/>
              <a:ext cx="62535" cy="68720"/>
            </a:xfrm>
            <a:custGeom>
              <a:avLst/>
              <a:gdLst/>
              <a:ahLst/>
              <a:cxnLst/>
              <a:rect l="l" t="t" r="r" b="b"/>
              <a:pathLst>
                <a:path w="20835" h="19596" extrusionOk="0">
                  <a:moveTo>
                    <a:pt x="8043" y="9462"/>
                  </a:moveTo>
                  <a:cubicBezTo>
                    <a:pt x="8462" y="9816"/>
                    <a:pt x="8462" y="10170"/>
                    <a:pt x="8462" y="10524"/>
                  </a:cubicBezTo>
                  <a:cubicBezTo>
                    <a:pt x="9301" y="12826"/>
                    <a:pt x="10140" y="15128"/>
                    <a:pt x="11608" y="16898"/>
                  </a:cubicBezTo>
                  <a:cubicBezTo>
                    <a:pt x="12447" y="17960"/>
                    <a:pt x="13285" y="19200"/>
                    <a:pt x="14544" y="19554"/>
                  </a:cubicBezTo>
                  <a:cubicBezTo>
                    <a:pt x="16851" y="19908"/>
                    <a:pt x="18528" y="17960"/>
                    <a:pt x="19996" y="16190"/>
                  </a:cubicBezTo>
                  <a:cubicBezTo>
                    <a:pt x="20416" y="15482"/>
                    <a:pt x="20835" y="14597"/>
                    <a:pt x="20835" y="13888"/>
                  </a:cubicBezTo>
                  <a:cubicBezTo>
                    <a:pt x="20835" y="13534"/>
                    <a:pt x="20416" y="13180"/>
                    <a:pt x="19577" y="12826"/>
                  </a:cubicBezTo>
                  <a:cubicBezTo>
                    <a:pt x="16851" y="11410"/>
                    <a:pt x="13705" y="10524"/>
                    <a:pt x="11608" y="8400"/>
                  </a:cubicBezTo>
                  <a:cubicBezTo>
                    <a:pt x="9720" y="6452"/>
                    <a:pt x="9301" y="3974"/>
                    <a:pt x="10769" y="1672"/>
                  </a:cubicBezTo>
                  <a:cubicBezTo>
                    <a:pt x="7204" y="256"/>
                    <a:pt x="1332" y="-1692"/>
                    <a:pt x="74" y="2734"/>
                  </a:cubicBezTo>
                  <a:cubicBezTo>
                    <a:pt x="-765" y="7692"/>
                    <a:pt x="5736" y="7692"/>
                    <a:pt x="8043" y="946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8" name="Google Shape;158;p6"/>
            <p:cNvSpPr/>
            <p:nvPr/>
          </p:nvSpPr>
          <p:spPr>
            <a:xfrm>
              <a:off x="10918184" y="5916736"/>
              <a:ext cx="317931" cy="297860"/>
            </a:xfrm>
            <a:custGeom>
              <a:avLst/>
              <a:gdLst/>
              <a:ahLst/>
              <a:cxnLst/>
              <a:rect l="l" t="t" r="r" b="b"/>
              <a:pathLst>
                <a:path w="21379" h="21489" extrusionOk="0">
                  <a:moveTo>
                    <a:pt x="19862" y="18482"/>
                  </a:moveTo>
                  <a:cubicBezTo>
                    <a:pt x="18824" y="17458"/>
                    <a:pt x="17619" y="16523"/>
                    <a:pt x="16373" y="15677"/>
                  </a:cubicBezTo>
                  <a:cubicBezTo>
                    <a:pt x="15875" y="15320"/>
                    <a:pt x="15252" y="15053"/>
                    <a:pt x="15086" y="14385"/>
                  </a:cubicBezTo>
                  <a:cubicBezTo>
                    <a:pt x="14919" y="14029"/>
                    <a:pt x="15002" y="13539"/>
                    <a:pt x="14836" y="13183"/>
                  </a:cubicBezTo>
                  <a:cubicBezTo>
                    <a:pt x="14546" y="12604"/>
                    <a:pt x="13798" y="12470"/>
                    <a:pt x="13258" y="12158"/>
                  </a:cubicBezTo>
                  <a:cubicBezTo>
                    <a:pt x="12759" y="11891"/>
                    <a:pt x="12219" y="11000"/>
                    <a:pt x="12635" y="10555"/>
                  </a:cubicBezTo>
                  <a:cubicBezTo>
                    <a:pt x="13175" y="10065"/>
                    <a:pt x="14213" y="10555"/>
                    <a:pt x="14462" y="9887"/>
                  </a:cubicBezTo>
                  <a:cubicBezTo>
                    <a:pt x="14546" y="9709"/>
                    <a:pt x="14462" y="9531"/>
                    <a:pt x="14462" y="9442"/>
                  </a:cubicBezTo>
                  <a:cubicBezTo>
                    <a:pt x="14379" y="8863"/>
                    <a:pt x="14047" y="8417"/>
                    <a:pt x="13590" y="8016"/>
                  </a:cubicBezTo>
                  <a:cubicBezTo>
                    <a:pt x="13009" y="7571"/>
                    <a:pt x="12136" y="7571"/>
                    <a:pt x="11430" y="7482"/>
                  </a:cubicBezTo>
                  <a:cubicBezTo>
                    <a:pt x="10641" y="7304"/>
                    <a:pt x="9852" y="6992"/>
                    <a:pt x="9602" y="6146"/>
                  </a:cubicBezTo>
                  <a:cubicBezTo>
                    <a:pt x="9312" y="5522"/>
                    <a:pt x="9602" y="4676"/>
                    <a:pt x="9312" y="4008"/>
                  </a:cubicBezTo>
                  <a:cubicBezTo>
                    <a:pt x="9062" y="3474"/>
                    <a:pt x="8356" y="3162"/>
                    <a:pt x="7775" y="3073"/>
                  </a:cubicBezTo>
                  <a:cubicBezTo>
                    <a:pt x="7152" y="2984"/>
                    <a:pt x="6529" y="3073"/>
                    <a:pt x="5947" y="2984"/>
                  </a:cubicBezTo>
                  <a:cubicBezTo>
                    <a:pt x="5324" y="2806"/>
                    <a:pt x="4867" y="2405"/>
                    <a:pt x="4369" y="2049"/>
                  </a:cubicBezTo>
                  <a:cubicBezTo>
                    <a:pt x="3164" y="1202"/>
                    <a:pt x="1752" y="445"/>
                    <a:pt x="256" y="0"/>
                  </a:cubicBezTo>
                  <a:cubicBezTo>
                    <a:pt x="256" y="445"/>
                    <a:pt x="173" y="935"/>
                    <a:pt x="173" y="1381"/>
                  </a:cubicBezTo>
                  <a:cubicBezTo>
                    <a:pt x="7" y="6547"/>
                    <a:pt x="-76" y="11579"/>
                    <a:pt x="90" y="16701"/>
                  </a:cubicBezTo>
                  <a:cubicBezTo>
                    <a:pt x="796" y="16835"/>
                    <a:pt x="1419" y="16835"/>
                    <a:pt x="2084" y="16835"/>
                  </a:cubicBezTo>
                  <a:cubicBezTo>
                    <a:pt x="2458" y="16835"/>
                    <a:pt x="2873" y="16835"/>
                    <a:pt x="3247" y="16523"/>
                  </a:cubicBezTo>
                  <a:cubicBezTo>
                    <a:pt x="3413" y="16345"/>
                    <a:pt x="3496" y="15988"/>
                    <a:pt x="3579" y="15677"/>
                  </a:cubicBezTo>
                  <a:cubicBezTo>
                    <a:pt x="3662" y="15142"/>
                    <a:pt x="3746" y="14652"/>
                    <a:pt x="3912" y="14118"/>
                  </a:cubicBezTo>
                  <a:cubicBezTo>
                    <a:pt x="4286" y="12336"/>
                    <a:pt x="6736" y="11668"/>
                    <a:pt x="8273" y="12247"/>
                  </a:cubicBezTo>
                  <a:cubicBezTo>
                    <a:pt x="9062" y="12515"/>
                    <a:pt x="9769" y="13183"/>
                    <a:pt x="10392" y="13717"/>
                  </a:cubicBezTo>
                  <a:cubicBezTo>
                    <a:pt x="11430" y="14652"/>
                    <a:pt x="12386" y="15677"/>
                    <a:pt x="13175" y="16835"/>
                  </a:cubicBezTo>
                  <a:cubicBezTo>
                    <a:pt x="13590" y="17547"/>
                    <a:pt x="14130" y="18304"/>
                    <a:pt x="14919" y="18572"/>
                  </a:cubicBezTo>
                  <a:cubicBezTo>
                    <a:pt x="15335" y="18661"/>
                    <a:pt x="15709" y="18661"/>
                    <a:pt x="16124" y="18661"/>
                  </a:cubicBezTo>
                  <a:cubicBezTo>
                    <a:pt x="17619" y="18794"/>
                    <a:pt x="19073" y="19418"/>
                    <a:pt x="20029" y="20665"/>
                  </a:cubicBezTo>
                  <a:cubicBezTo>
                    <a:pt x="20402" y="21110"/>
                    <a:pt x="20818" y="21600"/>
                    <a:pt x="21358" y="21466"/>
                  </a:cubicBezTo>
                  <a:cubicBezTo>
                    <a:pt x="21524" y="20442"/>
                    <a:pt x="20652" y="19329"/>
                    <a:pt x="19862" y="1848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59" name="Google Shape;159;p6"/>
            <p:cNvSpPr/>
            <p:nvPr/>
          </p:nvSpPr>
          <p:spPr>
            <a:xfrm>
              <a:off x="8722329" y="5476176"/>
              <a:ext cx="91228" cy="135166"/>
            </a:xfrm>
            <a:custGeom>
              <a:avLst/>
              <a:gdLst/>
              <a:ahLst/>
              <a:cxnLst/>
              <a:rect l="l" t="t" r="r" b="b"/>
              <a:pathLst>
                <a:path w="21390" h="21082" extrusionOk="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0" name="Google Shape;160;p6"/>
            <p:cNvSpPr/>
            <p:nvPr/>
          </p:nvSpPr>
          <p:spPr>
            <a:xfrm>
              <a:off x="9287304" y="5609193"/>
              <a:ext cx="364464" cy="407173"/>
            </a:xfrm>
            <a:custGeom>
              <a:avLst/>
              <a:gdLst/>
              <a:ahLst/>
              <a:cxnLst/>
              <a:rect l="l" t="t" r="r" b="b"/>
              <a:pathLst>
                <a:path w="21103" h="21107" extrusionOk="0">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1" name="Google Shape;161;p6"/>
            <p:cNvSpPr/>
            <p:nvPr/>
          </p:nvSpPr>
          <p:spPr>
            <a:xfrm>
              <a:off x="9632340" y="5856105"/>
              <a:ext cx="46708" cy="61809"/>
            </a:xfrm>
            <a:custGeom>
              <a:avLst/>
              <a:gdLst/>
              <a:ahLst/>
              <a:cxnLst/>
              <a:rect l="l" t="t" r="r" b="b"/>
              <a:pathLst>
                <a:path w="18705" h="21493" extrusionOk="0">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2" name="Google Shape;162;p6"/>
            <p:cNvSpPr/>
            <p:nvPr/>
          </p:nvSpPr>
          <p:spPr>
            <a:xfrm>
              <a:off x="9711401" y="5901850"/>
              <a:ext cx="36409" cy="21821"/>
            </a:xfrm>
            <a:custGeom>
              <a:avLst/>
              <a:gdLst/>
              <a:ahLst/>
              <a:cxnLst/>
              <a:rect l="l" t="t" r="r" b="b"/>
              <a:pathLst>
                <a:path w="19528" h="21600" extrusionOk="0">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3" name="Google Shape;163;p6"/>
            <p:cNvSpPr/>
            <p:nvPr/>
          </p:nvSpPr>
          <p:spPr>
            <a:xfrm>
              <a:off x="9762205" y="5548677"/>
              <a:ext cx="371219" cy="400720"/>
            </a:xfrm>
            <a:custGeom>
              <a:avLst/>
              <a:gdLst/>
              <a:ahLst/>
              <a:cxnLst/>
              <a:rect l="l" t="t" r="r" b="b"/>
              <a:pathLst>
                <a:path w="21494" h="21476" extrusionOk="0">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4" name="Google Shape;164;p6"/>
            <p:cNvSpPr/>
            <p:nvPr/>
          </p:nvSpPr>
          <p:spPr>
            <a:xfrm>
              <a:off x="9661545" y="6012180"/>
              <a:ext cx="333878" cy="106354"/>
            </a:xfrm>
            <a:custGeom>
              <a:avLst/>
              <a:gdLst/>
              <a:ahLst/>
              <a:cxnLst/>
              <a:rect l="l" t="t" r="r" b="b"/>
              <a:pathLst>
                <a:path w="21363" h="21176" extrusionOk="0">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5" name="Google Shape;165;p6"/>
            <p:cNvSpPr/>
            <p:nvPr/>
          </p:nvSpPr>
          <p:spPr>
            <a:xfrm>
              <a:off x="10026180" y="6102397"/>
              <a:ext cx="97425" cy="23444"/>
            </a:xfrm>
            <a:custGeom>
              <a:avLst/>
              <a:gdLst/>
              <a:ahLst/>
              <a:cxnLst/>
              <a:rect l="l" t="t" r="r" b="b"/>
              <a:pathLst>
                <a:path w="20983" h="15763" extrusionOk="0">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6" name="Google Shape;166;p6"/>
            <p:cNvSpPr/>
            <p:nvPr/>
          </p:nvSpPr>
          <p:spPr>
            <a:xfrm>
              <a:off x="10125878" y="6133525"/>
              <a:ext cx="65917" cy="48937"/>
            </a:xfrm>
            <a:custGeom>
              <a:avLst/>
              <a:gdLst/>
              <a:ahLst/>
              <a:cxnLst/>
              <a:rect l="l" t="t" r="r" b="b"/>
              <a:pathLst>
                <a:path w="20256" h="19603" extrusionOk="0">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7" name="Google Shape;167;p6"/>
            <p:cNvSpPr/>
            <p:nvPr/>
          </p:nvSpPr>
          <p:spPr>
            <a:xfrm>
              <a:off x="10140594" y="6093082"/>
              <a:ext cx="182124" cy="37549"/>
            </a:xfrm>
            <a:custGeom>
              <a:avLst/>
              <a:gdLst/>
              <a:ahLst/>
              <a:cxnLst/>
              <a:rect l="l" t="t" r="r" b="b"/>
              <a:pathLst>
                <a:path w="21600" h="21600" extrusionOk="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8" name="Google Shape;168;p6"/>
            <p:cNvSpPr/>
            <p:nvPr/>
          </p:nvSpPr>
          <p:spPr>
            <a:xfrm>
              <a:off x="10289891" y="6103427"/>
              <a:ext cx="133423" cy="65933"/>
            </a:xfrm>
            <a:custGeom>
              <a:avLst/>
              <a:gdLst/>
              <a:ahLst/>
              <a:cxnLst/>
              <a:rect l="l" t="t" r="r" b="b"/>
              <a:pathLst>
                <a:path w="21230" h="18799" extrusionOk="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69" name="Google Shape;169;p6"/>
            <p:cNvSpPr/>
            <p:nvPr/>
          </p:nvSpPr>
          <p:spPr>
            <a:xfrm>
              <a:off x="10118776" y="5818366"/>
              <a:ext cx="170123" cy="191683"/>
            </a:xfrm>
            <a:custGeom>
              <a:avLst/>
              <a:gdLst/>
              <a:ahLst/>
              <a:cxnLst/>
              <a:rect l="l" t="t" r="r" b="b"/>
              <a:pathLst>
                <a:path w="21462" h="21449" extrusionOk="0">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0" name="Google Shape;170;p6"/>
            <p:cNvSpPr/>
            <p:nvPr/>
          </p:nvSpPr>
          <p:spPr>
            <a:xfrm>
              <a:off x="10171687" y="5735788"/>
              <a:ext cx="176458" cy="72161"/>
            </a:xfrm>
            <a:custGeom>
              <a:avLst/>
              <a:gdLst/>
              <a:ahLst/>
              <a:cxnLst/>
              <a:rect l="l" t="t" r="r" b="b"/>
              <a:pathLst>
                <a:path w="21247" h="21347" extrusionOk="0">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1" name="Google Shape;171;p6"/>
            <p:cNvSpPr/>
            <p:nvPr/>
          </p:nvSpPr>
          <p:spPr>
            <a:xfrm>
              <a:off x="10370176" y="5910215"/>
              <a:ext cx="37088" cy="56480"/>
            </a:xfrm>
            <a:custGeom>
              <a:avLst/>
              <a:gdLst/>
              <a:ahLst/>
              <a:cxnLst/>
              <a:rect l="l" t="t" r="r" b="b"/>
              <a:pathLst>
                <a:path w="19882" h="20543" extrusionOk="0">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2" name="Google Shape;172;p6"/>
            <p:cNvSpPr/>
            <p:nvPr/>
          </p:nvSpPr>
          <p:spPr>
            <a:xfrm>
              <a:off x="10431412" y="5904026"/>
              <a:ext cx="117788" cy="60248"/>
            </a:xfrm>
            <a:custGeom>
              <a:avLst/>
              <a:gdLst/>
              <a:ahLst/>
              <a:cxnLst/>
              <a:rect l="l" t="t" r="r" b="b"/>
              <a:pathLst>
                <a:path w="20834" h="20952" extrusionOk="0">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3" name="Google Shape;173;p6"/>
            <p:cNvSpPr/>
            <p:nvPr/>
          </p:nvSpPr>
          <p:spPr>
            <a:xfrm>
              <a:off x="10536809" y="6061029"/>
              <a:ext cx="47752" cy="55226"/>
            </a:xfrm>
            <a:custGeom>
              <a:avLst/>
              <a:gdLst/>
              <a:ahLst/>
              <a:cxnLst/>
              <a:rect l="l" t="t" r="r" b="b"/>
              <a:pathLst>
                <a:path w="21272" h="19208" extrusionOk="0">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4" name="Google Shape;174;p6"/>
            <p:cNvSpPr/>
            <p:nvPr/>
          </p:nvSpPr>
          <p:spPr>
            <a:xfrm>
              <a:off x="10599994" y="5994896"/>
              <a:ext cx="32195" cy="36689"/>
            </a:xfrm>
            <a:custGeom>
              <a:avLst/>
              <a:gdLst/>
              <a:ahLst/>
              <a:cxnLst/>
              <a:rect l="l" t="t" r="r" b="b"/>
              <a:pathLst>
                <a:path w="17259" h="21089" extrusionOk="0">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5" name="Google Shape;175;p6"/>
            <p:cNvSpPr/>
            <p:nvPr/>
          </p:nvSpPr>
          <p:spPr>
            <a:xfrm>
              <a:off x="10656079" y="6004169"/>
              <a:ext cx="31262" cy="53785"/>
            </a:xfrm>
            <a:custGeom>
              <a:avLst/>
              <a:gdLst/>
              <a:ahLst/>
              <a:cxnLst/>
              <a:rect l="l" t="t" r="r" b="b"/>
              <a:pathLst>
                <a:path w="21013" h="18701" extrusionOk="0">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6" name="Google Shape;176;p6"/>
            <p:cNvSpPr/>
            <p:nvPr/>
          </p:nvSpPr>
          <p:spPr>
            <a:xfrm>
              <a:off x="10413338" y="5737274"/>
              <a:ext cx="59076" cy="107002"/>
            </a:xfrm>
            <a:custGeom>
              <a:avLst/>
              <a:gdLst/>
              <a:ahLst/>
              <a:cxnLst/>
              <a:rect l="l" t="t" r="r" b="b"/>
              <a:pathLst>
                <a:path w="21488" h="20782" extrusionOk="0">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7" name="Google Shape;177;p6"/>
            <p:cNvSpPr/>
            <p:nvPr/>
          </p:nvSpPr>
          <p:spPr>
            <a:xfrm>
              <a:off x="10518103" y="5803546"/>
              <a:ext cx="41883" cy="51624"/>
            </a:xfrm>
            <a:custGeom>
              <a:avLst/>
              <a:gdLst/>
              <a:ahLst/>
              <a:cxnLst/>
              <a:rect l="l" t="t" r="r" b="b"/>
              <a:pathLst>
                <a:path w="19782" h="20679" extrusionOk="0">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8" name="Google Shape;178;p6"/>
            <p:cNvSpPr/>
            <p:nvPr/>
          </p:nvSpPr>
          <p:spPr>
            <a:xfrm>
              <a:off x="10162415" y="4883297"/>
              <a:ext cx="57894" cy="125687"/>
            </a:xfrm>
            <a:custGeom>
              <a:avLst/>
              <a:gdLst/>
              <a:ahLst/>
              <a:cxnLst/>
              <a:rect l="l" t="t" r="r" b="b"/>
              <a:pathLst>
                <a:path w="19286" h="20836" extrusionOk="0">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79" name="Google Shape;179;p6"/>
            <p:cNvSpPr/>
            <p:nvPr/>
          </p:nvSpPr>
          <p:spPr>
            <a:xfrm>
              <a:off x="10147433" y="5127572"/>
              <a:ext cx="101637" cy="250304"/>
            </a:xfrm>
            <a:custGeom>
              <a:avLst/>
              <a:gdLst/>
              <a:ahLst/>
              <a:cxnLst/>
              <a:rect l="l" t="t" r="r" b="b"/>
              <a:pathLst>
                <a:path w="21310" h="21600" extrusionOk="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0" name="Google Shape;180;p6"/>
            <p:cNvSpPr/>
            <p:nvPr/>
          </p:nvSpPr>
          <p:spPr>
            <a:xfrm>
              <a:off x="10225146" y="5293946"/>
              <a:ext cx="70303" cy="50756"/>
            </a:xfrm>
            <a:custGeom>
              <a:avLst/>
              <a:gdLst/>
              <a:ahLst/>
              <a:cxnLst/>
              <a:rect l="l" t="t" r="r" b="b"/>
              <a:pathLst>
                <a:path w="21600" h="21417" extrusionOk="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1" name="Google Shape;181;p6"/>
            <p:cNvSpPr/>
            <p:nvPr/>
          </p:nvSpPr>
          <p:spPr>
            <a:xfrm>
              <a:off x="10222817" y="5378496"/>
              <a:ext cx="41371" cy="58385"/>
            </a:xfrm>
            <a:custGeom>
              <a:avLst/>
              <a:gdLst/>
              <a:ahLst/>
              <a:cxnLst/>
              <a:rect l="l" t="t" r="r" b="b"/>
              <a:pathLst>
                <a:path w="20774" h="21234" extrusionOk="0">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2" name="Google Shape;182;p6"/>
            <p:cNvSpPr/>
            <p:nvPr/>
          </p:nvSpPr>
          <p:spPr>
            <a:xfrm>
              <a:off x="10242350" y="5420322"/>
              <a:ext cx="68574" cy="69227"/>
            </a:xfrm>
            <a:custGeom>
              <a:avLst/>
              <a:gdLst/>
              <a:ahLst/>
              <a:cxnLst/>
              <a:rect l="l" t="t" r="r" b="b"/>
              <a:pathLst>
                <a:path w="21069" h="20474" extrusionOk="0">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3" name="Google Shape;183;p6"/>
            <p:cNvSpPr/>
            <p:nvPr/>
          </p:nvSpPr>
          <p:spPr>
            <a:xfrm>
              <a:off x="10282834" y="5354743"/>
              <a:ext cx="63510" cy="98036"/>
            </a:xfrm>
            <a:custGeom>
              <a:avLst/>
              <a:gdLst/>
              <a:ahLst/>
              <a:cxnLst/>
              <a:rect l="l" t="t" r="r" b="b"/>
              <a:pathLst>
                <a:path w="19513" h="21112" extrusionOk="0">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4" name="Google Shape;184;p6"/>
            <p:cNvSpPr/>
            <p:nvPr/>
          </p:nvSpPr>
          <p:spPr>
            <a:xfrm>
              <a:off x="10223437" y="5479411"/>
              <a:ext cx="174693" cy="135756"/>
            </a:xfrm>
            <a:custGeom>
              <a:avLst/>
              <a:gdLst/>
              <a:ahLst/>
              <a:cxnLst/>
              <a:rect l="l" t="t" r="r" b="b"/>
              <a:pathLst>
                <a:path w="21359" h="21600" extrusionOk="0">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5" name="Google Shape;185;p6"/>
            <p:cNvSpPr/>
            <p:nvPr/>
          </p:nvSpPr>
          <p:spPr>
            <a:xfrm>
              <a:off x="12566305" y="2864774"/>
              <a:ext cx="109431" cy="66756"/>
            </a:xfrm>
            <a:custGeom>
              <a:avLst/>
              <a:gdLst/>
              <a:ahLst/>
              <a:cxnLst/>
              <a:rect l="l" t="t" r="r" b="b"/>
              <a:pathLst>
                <a:path w="20746" h="19746" extrusionOk="0">
                  <a:moveTo>
                    <a:pt x="2693" y="8974"/>
                  </a:moveTo>
                  <a:cubicBezTo>
                    <a:pt x="3163" y="8974"/>
                    <a:pt x="3398" y="8608"/>
                    <a:pt x="3985" y="8608"/>
                  </a:cubicBezTo>
                  <a:cubicBezTo>
                    <a:pt x="4219" y="8608"/>
                    <a:pt x="4454" y="8974"/>
                    <a:pt x="4689" y="8974"/>
                  </a:cubicBezTo>
                  <a:cubicBezTo>
                    <a:pt x="4924" y="8974"/>
                    <a:pt x="5159" y="8608"/>
                    <a:pt x="5159" y="8608"/>
                  </a:cubicBezTo>
                  <a:cubicBezTo>
                    <a:pt x="6685" y="6960"/>
                    <a:pt x="8915" y="8425"/>
                    <a:pt x="9854" y="10438"/>
                  </a:cubicBezTo>
                  <a:cubicBezTo>
                    <a:pt x="10793" y="12269"/>
                    <a:pt x="11615" y="15381"/>
                    <a:pt x="11615" y="18126"/>
                  </a:cubicBezTo>
                  <a:cubicBezTo>
                    <a:pt x="12789" y="17028"/>
                    <a:pt x="14315" y="20506"/>
                    <a:pt x="15489" y="19591"/>
                  </a:cubicBezTo>
                  <a:cubicBezTo>
                    <a:pt x="15959" y="19225"/>
                    <a:pt x="16193" y="18492"/>
                    <a:pt x="15959" y="17760"/>
                  </a:cubicBezTo>
                  <a:cubicBezTo>
                    <a:pt x="15724" y="17028"/>
                    <a:pt x="15254" y="16662"/>
                    <a:pt x="14785" y="16662"/>
                  </a:cubicBezTo>
                  <a:cubicBezTo>
                    <a:pt x="14785" y="15381"/>
                    <a:pt x="15489" y="14648"/>
                    <a:pt x="16546" y="14282"/>
                  </a:cubicBezTo>
                  <a:cubicBezTo>
                    <a:pt x="17250" y="14282"/>
                    <a:pt x="17954" y="14648"/>
                    <a:pt x="18659" y="14648"/>
                  </a:cubicBezTo>
                  <a:cubicBezTo>
                    <a:pt x="19480" y="14648"/>
                    <a:pt x="20419" y="14648"/>
                    <a:pt x="20654" y="13550"/>
                  </a:cubicBezTo>
                  <a:cubicBezTo>
                    <a:pt x="20889" y="12452"/>
                    <a:pt x="20654" y="11170"/>
                    <a:pt x="20185" y="10438"/>
                  </a:cubicBezTo>
                  <a:cubicBezTo>
                    <a:pt x="19715" y="9706"/>
                    <a:pt x="19011" y="9340"/>
                    <a:pt x="18189" y="8974"/>
                  </a:cubicBezTo>
                  <a:cubicBezTo>
                    <a:pt x="17485" y="8608"/>
                    <a:pt x="17015" y="8242"/>
                    <a:pt x="16193" y="7692"/>
                  </a:cubicBezTo>
                  <a:cubicBezTo>
                    <a:pt x="15959" y="7692"/>
                    <a:pt x="15489" y="7326"/>
                    <a:pt x="15019" y="7326"/>
                  </a:cubicBezTo>
                  <a:cubicBezTo>
                    <a:pt x="14550" y="7326"/>
                    <a:pt x="14315" y="8242"/>
                    <a:pt x="14080" y="8608"/>
                  </a:cubicBezTo>
                  <a:cubicBezTo>
                    <a:pt x="13259" y="9340"/>
                    <a:pt x="12319" y="8608"/>
                    <a:pt x="11850" y="7326"/>
                  </a:cubicBezTo>
                  <a:cubicBezTo>
                    <a:pt x="11380" y="6228"/>
                    <a:pt x="11028" y="5130"/>
                    <a:pt x="10559" y="3848"/>
                  </a:cubicBezTo>
                  <a:cubicBezTo>
                    <a:pt x="10089" y="2750"/>
                    <a:pt x="9385" y="1652"/>
                    <a:pt x="8328" y="1652"/>
                  </a:cubicBezTo>
                  <a:cubicBezTo>
                    <a:pt x="8093" y="1652"/>
                    <a:pt x="7624" y="2018"/>
                    <a:pt x="7389" y="1652"/>
                  </a:cubicBezTo>
                  <a:cubicBezTo>
                    <a:pt x="6919" y="1652"/>
                    <a:pt x="6450" y="920"/>
                    <a:pt x="6098" y="553"/>
                  </a:cubicBezTo>
                  <a:cubicBezTo>
                    <a:pt x="4219" y="-1094"/>
                    <a:pt x="1989" y="1286"/>
                    <a:pt x="463" y="3116"/>
                  </a:cubicBezTo>
                  <a:cubicBezTo>
                    <a:pt x="-711" y="5496"/>
                    <a:pt x="463" y="9706"/>
                    <a:pt x="2693" y="897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6" name="Google Shape;186;p6"/>
            <p:cNvSpPr/>
            <p:nvPr/>
          </p:nvSpPr>
          <p:spPr>
            <a:xfrm>
              <a:off x="12222677" y="2119215"/>
              <a:ext cx="158748" cy="97571"/>
            </a:xfrm>
            <a:custGeom>
              <a:avLst/>
              <a:gdLst/>
              <a:ahLst/>
              <a:cxnLst/>
              <a:rect l="l" t="t" r="r" b="b"/>
              <a:pathLst>
                <a:path w="21391" h="21600" extrusionOk="0">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7" name="Google Shape;187;p6"/>
            <p:cNvSpPr/>
            <p:nvPr/>
          </p:nvSpPr>
          <p:spPr>
            <a:xfrm>
              <a:off x="10865305" y="1794320"/>
              <a:ext cx="135485" cy="137908"/>
            </a:xfrm>
            <a:custGeom>
              <a:avLst/>
              <a:gdLst/>
              <a:ahLst/>
              <a:cxnLst/>
              <a:rect l="l" t="t" r="r" b="b"/>
              <a:pathLst>
                <a:path w="21133" h="21094" extrusionOk="0">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8" name="Google Shape;188;p6"/>
            <p:cNvSpPr/>
            <p:nvPr/>
          </p:nvSpPr>
          <p:spPr>
            <a:xfrm>
              <a:off x="10752268" y="1531879"/>
              <a:ext cx="301399" cy="207604"/>
            </a:xfrm>
            <a:custGeom>
              <a:avLst/>
              <a:gdLst/>
              <a:ahLst/>
              <a:cxnLst/>
              <a:rect l="l" t="t" r="r" b="b"/>
              <a:pathLst>
                <a:path w="21548" h="21415" extrusionOk="0">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60"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89" name="Google Shape;189;p6"/>
            <p:cNvSpPr/>
            <p:nvPr/>
          </p:nvSpPr>
          <p:spPr>
            <a:xfrm>
              <a:off x="10696993" y="1582309"/>
              <a:ext cx="39334" cy="88432"/>
            </a:xfrm>
            <a:custGeom>
              <a:avLst/>
              <a:gdLst/>
              <a:ahLst/>
              <a:cxnLst/>
              <a:rect l="l" t="t" r="r" b="b"/>
              <a:pathLst>
                <a:path w="21097" h="20737" extrusionOk="0">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0" name="Google Shape;190;p6"/>
            <p:cNvSpPr/>
            <p:nvPr/>
          </p:nvSpPr>
          <p:spPr>
            <a:xfrm>
              <a:off x="11078643" y="1611286"/>
              <a:ext cx="178583" cy="124383"/>
            </a:xfrm>
            <a:custGeom>
              <a:avLst/>
              <a:gdLst/>
              <a:ahLst/>
              <a:cxnLst/>
              <a:rect l="l" t="t" r="r" b="b"/>
              <a:pathLst>
                <a:path w="21181" h="21059" extrusionOk="0">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1" name="Google Shape;191;p6"/>
            <p:cNvSpPr/>
            <p:nvPr/>
          </p:nvSpPr>
          <p:spPr>
            <a:xfrm>
              <a:off x="8690483" y="1908295"/>
              <a:ext cx="39428" cy="87147"/>
            </a:xfrm>
            <a:custGeom>
              <a:avLst/>
              <a:gdLst/>
              <a:ahLst/>
              <a:cxnLst/>
              <a:rect l="l" t="t" r="r" b="b"/>
              <a:pathLst>
                <a:path w="21127" h="21058" extrusionOk="0">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2" name="Google Shape;192;p6"/>
            <p:cNvSpPr/>
            <p:nvPr/>
          </p:nvSpPr>
          <p:spPr>
            <a:xfrm>
              <a:off x="7059534" y="4470261"/>
              <a:ext cx="71350" cy="32113"/>
            </a:xfrm>
            <a:custGeom>
              <a:avLst/>
              <a:gdLst/>
              <a:ahLst/>
              <a:cxnLst/>
              <a:rect l="l" t="t" r="r" b="b"/>
              <a:pathLst>
                <a:path w="21107" h="21600" extrusionOk="0">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3" name="Google Shape;193;p6"/>
            <p:cNvSpPr/>
            <p:nvPr/>
          </p:nvSpPr>
          <p:spPr>
            <a:xfrm>
              <a:off x="10915187" y="3501942"/>
              <a:ext cx="94879" cy="483248"/>
            </a:xfrm>
            <a:custGeom>
              <a:avLst/>
              <a:gdLst/>
              <a:ahLst/>
              <a:cxnLst/>
              <a:rect l="l" t="t" r="r" b="b"/>
              <a:pathLst>
                <a:path w="21005" h="21288" extrusionOk="0">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4" name="Google Shape;194;p6"/>
            <p:cNvSpPr/>
            <p:nvPr/>
          </p:nvSpPr>
          <p:spPr>
            <a:xfrm>
              <a:off x="10856373" y="4009028"/>
              <a:ext cx="207033" cy="206139"/>
            </a:xfrm>
            <a:custGeom>
              <a:avLst/>
              <a:gdLst/>
              <a:ahLst/>
              <a:cxnLst/>
              <a:rect l="l" t="t" r="r" b="b"/>
              <a:pathLst>
                <a:path w="21082" h="20724" extrusionOk="0">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5" name="Google Shape;195;p6"/>
            <p:cNvSpPr/>
            <p:nvPr/>
          </p:nvSpPr>
          <p:spPr>
            <a:xfrm>
              <a:off x="10489708" y="4221159"/>
              <a:ext cx="446451" cy="427771"/>
            </a:xfrm>
            <a:custGeom>
              <a:avLst/>
              <a:gdLst/>
              <a:ahLst/>
              <a:cxnLst/>
              <a:rect l="l" t="t" r="r" b="b"/>
              <a:pathLst>
                <a:path w="21458" h="21203" extrusionOk="0">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2"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2"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6" name="Google Shape;196;p6"/>
            <p:cNvSpPr/>
            <p:nvPr/>
          </p:nvSpPr>
          <p:spPr>
            <a:xfrm>
              <a:off x="9146942" y="629469"/>
              <a:ext cx="204803" cy="252557"/>
            </a:xfrm>
            <a:custGeom>
              <a:avLst/>
              <a:gdLst/>
              <a:ahLst/>
              <a:cxnLst/>
              <a:rect l="l" t="t" r="r" b="b"/>
              <a:pathLst>
                <a:path w="21406" h="21329" extrusionOk="0">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7" name="Google Shape;197;p6"/>
            <p:cNvSpPr/>
            <p:nvPr/>
          </p:nvSpPr>
          <p:spPr>
            <a:xfrm>
              <a:off x="9117807" y="849737"/>
              <a:ext cx="324193" cy="275149"/>
            </a:xfrm>
            <a:custGeom>
              <a:avLst/>
              <a:gdLst/>
              <a:ahLst/>
              <a:cxnLst/>
              <a:rect l="l" t="t" r="r" b="b"/>
              <a:pathLst>
                <a:path w="21436" h="21411" extrusionOk="0">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8" name="Google Shape;198;p6"/>
            <p:cNvSpPr/>
            <p:nvPr/>
          </p:nvSpPr>
          <p:spPr>
            <a:xfrm>
              <a:off x="9412371" y="991261"/>
              <a:ext cx="214847" cy="275781"/>
            </a:xfrm>
            <a:custGeom>
              <a:avLst/>
              <a:gdLst/>
              <a:ahLst/>
              <a:cxnLst/>
              <a:rect l="l" t="t" r="r" b="b"/>
              <a:pathLst>
                <a:path w="21600" h="21251" extrusionOk="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199" name="Google Shape;199;p6"/>
            <p:cNvSpPr/>
            <p:nvPr/>
          </p:nvSpPr>
          <p:spPr>
            <a:xfrm>
              <a:off x="10561309" y="5830630"/>
              <a:ext cx="366896" cy="310932"/>
            </a:xfrm>
            <a:custGeom>
              <a:avLst/>
              <a:gdLst/>
              <a:ahLst/>
              <a:cxnLst/>
              <a:rect l="l" t="t" r="r" b="b"/>
              <a:pathLst>
                <a:path w="21560" h="21455" extrusionOk="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0" name="Google Shape;200;p6"/>
            <p:cNvSpPr/>
            <p:nvPr/>
          </p:nvSpPr>
          <p:spPr>
            <a:xfrm>
              <a:off x="6830569" y="1295530"/>
              <a:ext cx="5807114" cy="4518736"/>
            </a:xfrm>
            <a:custGeom>
              <a:avLst/>
              <a:gdLst/>
              <a:ahLst/>
              <a:cxnLst/>
              <a:rect l="l" t="t" r="r" b="b"/>
              <a:pathLst>
                <a:path w="21594" h="21600" extrusionOk="0">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8"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1" name="Google Shape;201;p6"/>
            <p:cNvSpPr/>
            <p:nvPr/>
          </p:nvSpPr>
          <p:spPr>
            <a:xfrm>
              <a:off x="5436283" y="4738624"/>
              <a:ext cx="24704" cy="21820"/>
            </a:xfrm>
            <a:custGeom>
              <a:avLst/>
              <a:gdLst/>
              <a:ahLst/>
              <a:cxnLst/>
              <a:rect l="l" t="t" r="r" b="b"/>
              <a:pathLst>
                <a:path w="20029" h="21600" extrusionOk="0">
                  <a:moveTo>
                    <a:pt x="4730" y="1350"/>
                  </a:moveTo>
                  <a:cubicBezTo>
                    <a:pt x="4730" y="0"/>
                    <a:pt x="2673" y="0"/>
                    <a:pt x="1644" y="0"/>
                  </a:cubicBezTo>
                  <a:cubicBezTo>
                    <a:pt x="2673" y="2700"/>
                    <a:pt x="1644" y="7425"/>
                    <a:pt x="616" y="10125"/>
                  </a:cubicBezTo>
                  <a:cubicBezTo>
                    <a:pt x="-413" y="12825"/>
                    <a:pt x="-413" y="18225"/>
                    <a:pt x="2673" y="20250"/>
                  </a:cubicBezTo>
                  <a:cubicBezTo>
                    <a:pt x="4730" y="20250"/>
                    <a:pt x="5758" y="18225"/>
                    <a:pt x="8330" y="16875"/>
                  </a:cubicBezTo>
                  <a:cubicBezTo>
                    <a:pt x="11416" y="15525"/>
                    <a:pt x="14501" y="16875"/>
                    <a:pt x="16558" y="21600"/>
                  </a:cubicBezTo>
                  <a:cubicBezTo>
                    <a:pt x="21187" y="20250"/>
                    <a:pt x="21187" y="10800"/>
                    <a:pt x="16558" y="7425"/>
                  </a:cubicBezTo>
                  <a:cubicBezTo>
                    <a:pt x="14501" y="6750"/>
                    <a:pt x="13473" y="7425"/>
                    <a:pt x="11416" y="7425"/>
                  </a:cubicBezTo>
                  <a:cubicBezTo>
                    <a:pt x="9358" y="7425"/>
                    <a:pt x="12444" y="2700"/>
                    <a:pt x="11416" y="1350"/>
                  </a:cubicBezTo>
                  <a:cubicBezTo>
                    <a:pt x="10387" y="6075"/>
                    <a:pt x="5758" y="1350"/>
                    <a:pt x="5758" y="7425"/>
                  </a:cubicBezTo>
                  <a:cubicBezTo>
                    <a:pt x="5758" y="4725"/>
                    <a:pt x="5758" y="1350"/>
                    <a:pt x="4730" y="13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2" name="Google Shape;202;p6"/>
            <p:cNvSpPr/>
            <p:nvPr/>
          </p:nvSpPr>
          <p:spPr>
            <a:xfrm>
              <a:off x="5335289" y="4773006"/>
              <a:ext cx="23487" cy="28333"/>
            </a:xfrm>
            <a:custGeom>
              <a:avLst/>
              <a:gdLst/>
              <a:ahLst/>
              <a:cxnLst/>
              <a:rect l="l" t="t" r="r" b="b"/>
              <a:pathLst>
                <a:path w="21210" h="20842" extrusionOk="0">
                  <a:moveTo>
                    <a:pt x="5863" y="3757"/>
                  </a:moveTo>
                  <a:cubicBezTo>
                    <a:pt x="4726" y="3757"/>
                    <a:pt x="3589" y="3757"/>
                    <a:pt x="1884" y="3757"/>
                  </a:cubicBezTo>
                  <a:cubicBezTo>
                    <a:pt x="-390" y="7983"/>
                    <a:pt x="-390" y="11739"/>
                    <a:pt x="747" y="14557"/>
                  </a:cubicBezTo>
                  <a:cubicBezTo>
                    <a:pt x="1884" y="18783"/>
                    <a:pt x="6431" y="21600"/>
                    <a:pt x="11547" y="20661"/>
                  </a:cubicBezTo>
                  <a:cubicBezTo>
                    <a:pt x="16094" y="19722"/>
                    <a:pt x="20073" y="15496"/>
                    <a:pt x="17799" y="11739"/>
                  </a:cubicBezTo>
                  <a:cubicBezTo>
                    <a:pt x="15526" y="8922"/>
                    <a:pt x="10410" y="6574"/>
                    <a:pt x="11547" y="3757"/>
                  </a:cubicBezTo>
                  <a:cubicBezTo>
                    <a:pt x="15526" y="3757"/>
                    <a:pt x="18936" y="4696"/>
                    <a:pt x="21210" y="6574"/>
                  </a:cubicBezTo>
                  <a:cubicBezTo>
                    <a:pt x="20073" y="5635"/>
                    <a:pt x="21210" y="4696"/>
                    <a:pt x="20073" y="3757"/>
                  </a:cubicBezTo>
                  <a:cubicBezTo>
                    <a:pt x="20073" y="2817"/>
                    <a:pt x="18936" y="2817"/>
                    <a:pt x="17799" y="1878"/>
                  </a:cubicBezTo>
                  <a:cubicBezTo>
                    <a:pt x="16663" y="939"/>
                    <a:pt x="13821" y="0"/>
                    <a:pt x="12684" y="0"/>
                  </a:cubicBezTo>
                  <a:cubicBezTo>
                    <a:pt x="11547" y="0"/>
                    <a:pt x="11547" y="0"/>
                    <a:pt x="10410" y="0"/>
                  </a:cubicBezTo>
                  <a:cubicBezTo>
                    <a:pt x="10410" y="939"/>
                    <a:pt x="8136" y="1878"/>
                    <a:pt x="5863" y="37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3" name="Google Shape;203;p6"/>
            <p:cNvSpPr/>
            <p:nvPr/>
          </p:nvSpPr>
          <p:spPr>
            <a:xfrm>
              <a:off x="5366484" y="4787779"/>
              <a:ext cx="25016" cy="27430"/>
            </a:xfrm>
            <a:custGeom>
              <a:avLst/>
              <a:gdLst/>
              <a:ahLst/>
              <a:cxnLst/>
              <a:rect l="l" t="t" r="r" b="b"/>
              <a:pathLst>
                <a:path w="20282" h="20177" extrusionOk="0">
                  <a:moveTo>
                    <a:pt x="225" y="9964"/>
                  </a:moveTo>
                  <a:cubicBezTo>
                    <a:pt x="-1318" y="4799"/>
                    <a:pt x="5368" y="-836"/>
                    <a:pt x="11025" y="103"/>
                  </a:cubicBezTo>
                  <a:cubicBezTo>
                    <a:pt x="8453" y="103"/>
                    <a:pt x="7425" y="2921"/>
                    <a:pt x="8453" y="4799"/>
                  </a:cubicBezTo>
                  <a:cubicBezTo>
                    <a:pt x="9482" y="7147"/>
                    <a:pt x="12053" y="8086"/>
                    <a:pt x="14111" y="8086"/>
                  </a:cubicBezTo>
                  <a:cubicBezTo>
                    <a:pt x="16168" y="8086"/>
                    <a:pt x="18225" y="9025"/>
                    <a:pt x="20282" y="10903"/>
                  </a:cubicBezTo>
                  <a:cubicBezTo>
                    <a:pt x="17196" y="12781"/>
                    <a:pt x="17196" y="17947"/>
                    <a:pt x="14111" y="19825"/>
                  </a:cubicBezTo>
                  <a:cubicBezTo>
                    <a:pt x="12053" y="20764"/>
                    <a:pt x="7425" y="19825"/>
                    <a:pt x="6396" y="17007"/>
                  </a:cubicBezTo>
                  <a:cubicBezTo>
                    <a:pt x="5368" y="14660"/>
                    <a:pt x="5368" y="11842"/>
                    <a:pt x="5368" y="9025"/>
                  </a:cubicBezTo>
                  <a:cubicBezTo>
                    <a:pt x="4339" y="9025"/>
                    <a:pt x="2282" y="9025"/>
                    <a:pt x="225" y="996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4" name="Google Shape;204;p6"/>
            <p:cNvSpPr/>
            <p:nvPr/>
          </p:nvSpPr>
          <p:spPr>
            <a:xfrm>
              <a:off x="5438500" y="4655726"/>
              <a:ext cx="27534" cy="23918"/>
            </a:xfrm>
            <a:custGeom>
              <a:avLst/>
              <a:gdLst/>
              <a:ahLst/>
              <a:cxnLst/>
              <a:rect l="l" t="t" r="r" b="b"/>
              <a:pathLst>
                <a:path w="20236" h="21600" extrusionOk="0">
                  <a:moveTo>
                    <a:pt x="0" y="0"/>
                  </a:moveTo>
                  <a:cubicBezTo>
                    <a:pt x="0" y="4547"/>
                    <a:pt x="0" y="8526"/>
                    <a:pt x="0" y="13074"/>
                  </a:cubicBezTo>
                  <a:cubicBezTo>
                    <a:pt x="0" y="14211"/>
                    <a:pt x="0" y="15347"/>
                    <a:pt x="0" y="15347"/>
                  </a:cubicBezTo>
                  <a:cubicBezTo>
                    <a:pt x="0" y="16484"/>
                    <a:pt x="900" y="16484"/>
                    <a:pt x="1800" y="16484"/>
                  </a:cubicBezTo>
                  <a:cubicBezTo>
                    <a:pt x="4500" y="17621"/>
                    <a:pt x="7650" y="19326"/>
                    <a:pt x="10350" y="21600"/>
                  </a:cubicBezTo>
                  <a:cubicBezTo>
                    <a:pt x="10350" y="19326"/>
                    <a:pt x="12600" y="16484"/>
                    <a:pt x="14850" y="16484"/>
                  </a:cubicBezTo>
                  <a:cubicBezTo>
                    <a:pt x="16650" y="16484"/>
                    <a:pt x="18900" y="19326"/>
                    <a:pt x="18900" y="21600"/>
                  </a:cubicBezTo>
                  <a:cubicBezTo>
                    <a:pt x="21600" y="17621"/>
                    <a:pt x="19800" y="10800"/>
                    <a:pt x="17100" y="7389"/>
                  </a:cubicBezTo>
                  <a:cubicBezTo>
                    <a:pt x="16200" y="4547"/>
                    <a:pt x="13950" y="2274"/>
                    <a:pt x="11250" y="1137"/>
                  </a:cubicBezTo>
                  <a:cubicBezTo>
                    <a:pt x="9450" y="1137"/>
                    <a:pt x="6750" y="3411"/>
                    <a:pt x="7650" y="5684"/>
                  </a:cubicBezTo>
                  <a:cubicBezTo>
                    <a:pt x="5850" y="3411"/>
                    <a:pt x="2700" y="2274"/>
                    <a:pt x="0" y="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5" name="Google Shape;205;p6"/>
            <p:cNvSpPr/>
            <p:nvPr/>
          </p:nvSpPr>
          <p:spPr>
            <a:xfrm>
              <a:off x="6262589" y="2834484"/>
              <a:ext cx="21821" cy="21820"/>
            </a:xfrm>
            <a:custGeom>
              <a:avLst/>
              <a:gdLst/>
              <a:ahLst/>
              <a:cxnLst/>
              <a:rect l="l" t="t" r="r" b="b"/>
              <a:pathLst>
                <a:path w="9600" h="16200" extrusionOk="0">
                  <a:moveTo>
                    <a:pt x="0" y="0"/>
                  </a:moveTo>
                  <a:cubicBezTo>
                    <a:pt x="0" y="21600"/>
                    <a:pt x="21600" y="21600"/>
                    <a:pt x="0" y="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6" name="Google Shape;206;p6"/>
            <p:cNvSpPr/>
            <p:nvPr/>
          </p:nvSpPr>
          <p:spPr>
            <a:xfrm>
              <a:off x="7631180" y="2355477"/>
              <a:ext cx="93716" cy="98594"/>
            </a:xfrm>
            <a:custGeom>
              <a:avLst/>
              <a:gdLst/>
              <a:ahLst/>
              <a:cxnLst/>
              <a:rect l="l" t="t" r="r" b="b"/>
              <a:pathLst>
                <a:path w="20183" h="21233" extrusionOk="0">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7" name="Google Shape;207;p6"/>
            <p:cNvSpPr/>
            <p:nvPr/>
          </p:nvSpPr>
          <p:spPr>
            <a:xfrm>
              <a:off x="6572257" y="3300192"/>
              <a:ext cx="48667" cy="86250"/>
            </a:xfrm>
            <a:custGeom>
              <a:avLst/>
              <a:gdLst/>
              <a:ahLst/>
              <a:cxnLst/>
              <a:rect l="l" t="t" r="r" b="b"/>
              <a:pathLst>
                <a:path w="20532" h="21496" extrusionOk="0">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8" name="Google Shape;208;p6"/>
            <p:cNvSpPr/>
            <p:nvPr/>
          </p:nvSpPr>
          <p:spPr>
            <a:xfrm>
              <a:off x="6329224" y="3427353"/>
              <a:ext cx="58768" cy="87691"/>
            </a:xfrm>
            <a:custGeom>
              <a:avLst/>
              <a:gdLst/>
              <a:ahLst/>
              <a:cxnLst/>
              <a:rect l="l" t="t" r="r" b="b"/>
              <a:pathLst>
                <a:path w="20435" h="21189" extrusionOk="0">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09" name="Google Shape;209;p6"/>
            <p:cNvSpPr/>
            <p:nvPr/>
          </p:nvSpPr>
          <p:spPr>
            <a:xfrm>
              <a:off x="6336892" y="3368379"/>
              <a:ext cx="21820" cy="32112"/>
            </a:xfrm>
            <a:custGeom>
              <a:avLst/>
              <a:gdLst/>
              <a:ahLst/>
              <a:cxnLst/>
              <a:rect l="l" t="t" r="r" b="b"/>
              <a:pathLst>
                <a:path w="21600" h="21600" extrusionOk="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0" name="Google Shape;210;p6"/>
            <p:cNvSpPr/>
            <p:nvPr/>
          </p:nvSpPr>
          <p:spPr>
            <a:xfrm>
              <a:off x="6240884" y="4133100"/>
              <a:ext cx="36330" cy="99260"/>
            </a:xfrm>
            <a:custGeom>
              <a:avLst/>
              <a:gdLst/>
              <a:ahLst/>
              <a:cxnLst/>
              <a:rect l="l" t="t" r="r" b="b"/>
              <a:pathLst>
                <a:path w="20888" h="21376" extrusionOk="0">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1" name="Google Shape;211;p6"/>
            <p:cNvSpPr/>
            <p:nvPr/>
          </p:nvSpPr>
          <p:spPr>
            <a:xfrm>
              <a:off x="6224001" y="4238430"/>
              <a:ext cx="59379" cy="105756"/>
            </a:xfrm>
            <a:custGeom>
              <a:avLst/>
              <a:gdLst/>
              <a:ahLst/>
              <a:cxnLst/>
              <a:rect l="l" t="t" r="r" b="b"/>
              <a:pathLst>
                <a:path w="21600" h="21600" extrusionOk="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2" name="Google Shape;212;p6"/>
            <p:cNvSpPr/>
            <p:nvPr/>
          </p:nvSpPr>
          <p:spPr>
            <a:xfrm>
              <a:off x="6025582" y="4287737"/>
              <a:ext cx="41279" cy="37332"/>
            </a:xfrm>
            <a:custGeom>
              <a:avLst/>
              <a:gdLst/>
              <a:ahLst/>
              <a:cxnLst/>
              <a:rect l="l" t="t" r="r" b="b"/>
              <a:pathLst>
                <a:path w="20723" h="20022" extrusionOk="0">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3" name="Google Shape;213;p6"/>
            <p:cNvSpPr/>
            <p:nvPr/>
          </p:nvSpPr>
          <p:spPr>
            <a:xfrm>
              <a:off x="6060964" y="4279181"/>
              <a:ext cx="21821" cy="21821"/>
            </a:xfrm>
            <a:custGeom>
              <a:avLst/>
              <a:gdLst/>
              <a:ahLst/>
              <a:cxnLst/>
              <a:rect l="l" t="t" r="r" b="b"/>
              <a:pathLst>
                <a:path w="20517" h="19807" extrusionOk="0">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4" name="Google Shape;214;p6"/>
            <p:cNvSpPr/>
            <p:nvPr/>
          </p:nvSpPr>
          <p:spPr>
            <a:xfrm>
              <a:off x="6008079" y="4325596"/>
              <a:ext cx="21821" cy="21820"/>
            </a:xfrm>
            <a:custGeom>
              <a:avLst/>
              <a:gdLst/>
              <a:ahLst/>
              <a:cxnLst/>
              <a:rect l="l" t="t" r="r" b="b"/>
              <a:pathLst>
                <a:path w="20965" h="20720" extrusionOk="0">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5" name="Google Shape;215;p6"/>
            <p:cNvSpPr/>
            <p:nvPr/>
          </p:nvSpPr>
          <p:spPr>
            <a:xfrm>
              <a:off x="5672422" y="3214664"/>
              <a:ext cx="325911" cy="582967"/>
            </a:xfrm>
            <a:custGeom>
              <a:avLst/>
              <a:gdLst/>
              <a:ahLst/>
              <a:cxnLst/>
              <a:rect l="l" t="t" r="r" b="b"/>
              <a:pathLst>
                <a:path w="21371" h="21496" extrusionOk="0">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6" name="Google Shape;216;p6"/>
            <p:cNvSpPr/>
            <p:nvPr/>
          </p:nvSpPr>
          <p:spPr>
            <a:xfrm>
              <a:off x="5572145" y="3478025"/>
              <a:ext cx="169975" cy="231690"/>
            </a:xfrm>
            <a:custGeom>
              <a:avLst/>
              <a:gdLst/>
              <a:ahLst/>
              <a:cxnLst/>
              <a:rect l="l" t="t" r="r" b="b"/>
              <a:pathLst>
                <a:path w="21444" h="21392" extrusionOk="0">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7" name="Google Shape;217;p6"/>
            <p:cNvSpPr/>
            <p:nvPr/>
          </p:nvSpPr>
          <p:spPr>
            <a:xfrm>
              <a:off x="6369451" y="4366315"/>
              <a:ext cx="113041" cy="82757"/>
            </a:xfrm>
            <a:custGeom>
              <a:avLst/>
              <a:gdLst/>
              <a:ahLst/>
              <a:cxnLst/>
              <a:rect l="l" t="t" r="r" b="b"/>
              <a:pathLst>
                <a:path w="21430" h="20629" extrusionOk="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8" name="Google Shape;218;p6"/>
            <p:cNvSpPr/>
            <p:nvPr/>
          </p:nvSpPr>
          <p:spPr>
            <a:xfrm>
              <a:off x="6771053" y="4487171"/>
              <a:ext cx="109212" cy="35835"/>
            </a:xfrm>
            <a:custGeom>
              <a:avLst/>
              <a:gdLst/>
              <a:ahLst/>
              <a:cxnLst/>
              <a:rect l="l" t="t" r="r" b="b"/>
              <a:pathLst>
                <a:path w="21213" h="19201" extrusionOk="0">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19" name="Google Shape;219;p6"/>
            <p:cNvSpPr/>
            <p:nvPr/>
          </p:nvSpPr>
          <p:spPr>
            <a:xfrm>
              <a:off x="5878549" y="3090468"/>
              <a:ext cx="40447" cy="86370"/>
            </a:xfrm>
            <a:custGeom>
              <a:avLst/>
              <a:gdLst/>
              <a:ahLst/>
              <a:cxnLst/>
              <a:rect l="l" t="t" r="r" b="b"/>
              <a:pathLst>
                <a:path w="19093" h="20871" extrusionOk="0">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0" name="Google Shape;220;p6"/>
            <p:cNvSpPr/>
            <p:nvPr/>
          </p:nvSpPr>
          <p:spPr>
            <a:xfrm>
              <a:off x="5665719" y="2972901"/>
              <a:ext cx="54048" cy="55940"/>
            </a:xfrm>
            <a:custGeom>
              <a:avLst/>
              <a:gdLst/>
              <a:ahLst/>
              <a:cxnLst/>
              <a:rect l="l" t="t" r="r" b="b"/>
              <a:pathLst>
                <a:path w="18001" h="21325" extrusionOk="0">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1" name="Google Shape;221;p6"/>
            <p:cNvSpPr/>
            <p:nvPr/>
          </p:nvSpPr>
          <p:spPr>
            <a:xfrm>
              <a:off x="5064842" y="2650185"/>
              <a:ext cx="393811" cy="255231"/>
            </a:xfrm>
            <a:custGeom>
              <a:avLst/>
              <a:gdLst/>
              <a:ahLst/>
              <a:cxnLst/>
              <a:rect l="l" t="t" r="r" b="b"/>
              <a:pathLst>
                <a:path w="21543" h="21105" extrusionOk="0">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2" name="Google Shape;222;p6"/>
            <p:cNvSpPr/>
            <p:nvPr/>
          </p:nvSpPr>
          <p:spPr>
            <a:xfrm>
              <a:off x="6303340" y="903364"/>
              <a:ext cx="481895" cy="587922"/>
            </a:xfrm>
            <a:custGeom>
              <a:avLst/>
              <a:gdLst/>
              <a:ahLst/>
              <a:cxnLst/>
              <a:rect l="l" t="t" r="r" b="b"/>
              <a:pathLst>
                <a:path w="19594" h="21186" extrusionOk="0">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5"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3" name="Google Shape;223;p6"/>
            <p:cNvSpPr/>
            <p:nvPr/>
          </p:nvSpPr>
          <p:spPr>
            <a:xfrm>
              <a:off x="6573860" y="729354"/>
              <a:ext cx="328985" cy="329948"/>
            </a:xfrm>
            <a:custGeom>
              <a:avLst/>
              <a:gdLst/>
              <a:ahLst/>
              <a:cxnLst/>
              <a:rect l="l" t="t" r="r" b="b"/>
              <a:pathLst>
                <a:path w="20881" h="21458" extrusionOk="0">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4" name="Google Shape;224;p6"/>
            <p:cNvSpPr/>
            <p:nvPr/>
          </p:nvSpPr>
          <p:spPr>
            <a:xfrm>
              <a:off x="7756818" y="1435451"/>
              <a:ext cx="594368" cy="830398"/>
            </a:xfrm>
            <a:custGeom>
              <a:avLst/>
              <a:gdLst/>
              <a:ahLst/>
              <a:cxnLst/>
              <a:rect l="l" t="t" r="r" b="b"/>
              <a:pathLst>
                <a:path w="21418" h="20892" extrusionOk="0">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5" name="Google Shape;225;p6"/>
            <p:cNvSpPr/>
            <p:nvPr/>
          </p:nvSpPr>
          <p:spPr>
            <a:xfrm>
              <a:off x="8024108" y="728224"/>
              <a:ext cx="83925" cy="91806"/>
            </a:xfrm>
            <a:custGeom>
              <a:avLst/>
              <a:gdLst/>
              <a:ahLst/>
              <a:cxnLst/>
              <a:rect l="l" t="t" r="r" b="b"/>
              <a:pathLst>
                <a:path w="21600" h="21528" extrusionOk="0">
                  <a:moveTo>
                    <a:pt x="19988" y="9423"/>
                  </a:moveTo>
                  <a:cubicBezTo>
                    <a:pt x="20633" y="9423"/>
                    <a:pt x="21278" y="9423"/>
                    <a:pt x="21600" y="10003"/>
                  </a:cubicBezTo>
                  <a:cubicBezTo>
                    <a:pt x="20633" y="11887"/>
                    <a:pt x="20955" y="13627"/>
                    <a:pt x="20310" y="15801"/>
                  </a:cubicBezTo>
                  <a:cubicBezTo>
                    <a:pt x="19666" y="17541"/>
                    <a:pt x="17570" y="19426"/>
                    <a:pt x="15958" y="18846"/>
                  </a:cubicBezTo>
                  <a:cubicBezTo>
                    <a:pt x="16603" y="19426"/>
                    <a:pt x="16281" y="21020"/>
                    <a:pt x="15152" y="21310"/>
                  </a:cubicBezTo>
                  <a:cubicBezTo>
                    <a:pt x="14185" y="21600"/>
                    <a:pt x="13218" y="21600"/>
                    <a:pt x="11767" y="21310"/>
                  </a:cubicBezTo>
                  <a:cubicBezTo>
                    <a:pt x="9188" y="20585"/>
                    <a:pt x="6770" y="20295"/>
                    <a:pt x="4030" y="19715"/>
                  </a:cubicBezTo>
                  <a:cubicBezTo>
                    <a:pt x="3385" y="19715"/>
                    <a:pt x="2740" y="19426"/>
                    <a:pt x="2418" y="19136"/>
                  </a:cubicBezTo>
                  <a:cubicBezTo>
                    <a:pt x="2096" y="18846"/>
                    <a:pt x="1612" y="18266"/>
                    <a:pt x="1290" y="17541"/>
                  </a:cubicBezTo>
                  <a:cubicBezTo>
                    <a:pt x="322" y="14932"/>
                    <a:pt x="0" y="12177"/>
                    <a:pt x="0" y="9423"/>
                  </a:cubicBezTo>
                  <a:cubicBezTo>
                    <a:pt x="0" y="7828"/>
                    <a:pt x="322" y="5799"/>
                    <a:pt x="2096" y="5509"/>
                  </a:cubicBezTo>
                  <a:cubicBezTo>
                    <a:pt x="3385" y="4784"/>
                    <a:pt x="4675" y="5799"/>
                    <a:pt x="6448" y="5799"/>
                  </a:cubicBezTo>
                  <a:cubicBezTo>
                    <a:pt x="7737" y="6089"/>
                    <a:pt x="9833" y="5074"/>
                    <a:pt x="9510" y="3914"/>
                  </a:cubicBezTo>
                  <a:cubicBezTo>
                    <a:pt x="11445" y="3914"/>
                    <a:pt x="13540" y="3624"/>
                    <a:pt x="15475" y="3624"/>
                  </a:cubicBezTo>
                  <a:cubicBezTo>
                    <a:pt x="14507" y="3624"/>
                    <a:pt x="16603" y="0"/>
                    <a:pt x="19343" y="0"/>
                  </a:cubicBezTo>
                  <a:cubicBezTo>
                    <a:pt x="18215" y="2754"/>
                    <a:pt x="20633" y="6379"/>
                    <a:pt x="19988" y="94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6" name="Google Shape;226;p6"/>
            <p:cNvSpPr/>
            <p:nvPr/>
          </p:nvSpPr>
          <p:spPr>
            <a:xfrm>
              <a:off x="8135385" y="651856"/>
              <a:ext cx="83538" cy="114668"/>
            </a:xfrm>
            <a:custGeom>
              <a:avLst/>
              <a:gdLst/>
              <a:ahLst/>
              <a:cxnLst/>
              <a:rect l="l" t="t" r="r" b="b"/>
              <a:pathLst>
                <a:path w="20823" h="21232" extrusionOk="0">
                  <a:moveTo>
                    <a:pt x="13131" y="21138"/>
                  </a:moveTo>
                  <a:cubicBezTo>
                    <a:pt x="16083" y="20560"/>
                    <a:pt x="18103" y="18712"/>
                    <a:pt x="19036" y="16749"/>
                  </a:cubicBezTo>
                  <a:cubicBezTo>
                    <a:pt x="20434" y="14323"/>
                    <a:pt x="20745" y="11435"/>
                    <a:pt x="20745" y="8779"/>
                  </a:cubicBezTo>
                  <a:cubicBezTo>
                    <a:pt x="20745" y="6815"/>
                    <a:pt x="21056" y="4620"/>
                    <a:pt x="20434" y="2657"/>
                  </a:cubicBezTo>
                  <a:cubicBezTo>
                    <a:pt x="19968" y="1502"/>
                    <a:pt x="18725" y="0"/>
                    <a:pt x="17171" y="0"/>
                  </a:cubicBezTo>
                  <a:cubicBezTo>
                    <a:pt x="14840" y="0"/>
                    <a:pt x="13908" y="2426"/>
                    <a:pt x="14219" y="4158"/>
                  </a:cubicBezTo>
                  <a:cubicBezTo>
                    <a:pt x="14529" y="9241"/>
                    <a:pt x="8624" y="9010"/>
                    <a:pt x="4429" y="12128"/>
                  </a:cubicBezTo>
                  <a:cubicBezTo>
                    <a:pt x="2719" y="13399"/>
                    <a:pt x="-544" y="15016"/>
                    <a:pt x="78" y="16980"/>
                  </a:cubicBezTo>
                  <a:cubicBezTo>
                    <a:pt x="1165" y="19174"/>
                    <a:pt x="4739" y="19174"/>
                    <a:pt x="6915" y="17904"/>
                  </a:cubicBezTo>
                  <a:cubicBezTo>
                    <a:pt x="7692" y="20329"/>
                    <a:pt x="10178" y="21600"/>
                    <a:pt x="13131" y="211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7" name="Google Shape;227;p6"/>
            <p:cNvSpPr/>
            <p:nvPr/>
          </p:nvSpPr>
          <p:spPr>
            <a:xfrm>
              <a:off x="8051003" y="676403"/>
              <a:ext cx="44977" cy="33948"/>
            </a:xfrm>
            <a:custGeom>
              <a:avLst/>
              <a:gdLst/>
              <a:ahLst/>
              <a:cxnLst/>
              <a:rect l="l" t="t" r="r" b="b"/>
              <a:pathLst>
                <a:path w="20046" h="21043" extrusionOk="0">
                  <a:moveTo>
                    <a:pt x="2319" y="7200"/>
                  </a:moveTo>
                  <a:cubicBezTo>
                    <a:pt x="-1047" y="8716"/>
                    <a:pt x="-486" y="15916"/>
                    <a:pt x="2319" y="18947"/>
                  </a:cubicBezTo>
                  <a:cubicBezTo>
                    <a:pt x="5405" y="21600"/>
                    <a:pt x="9613" y="21600"/>
                    <a:pt x="12979" y="19705"/>
                  </a:cubicBezTo>
                  <a:cubicBezTo>
                    <a:pt x="16065" y="18947"/>
                    <a:pt x="19431" y="16674"/>
                    <a:pt x="19992" y="12884"/>
                  </a:cubicBezTo>
                  <a:cubicBezTo>
                    <a:pt x="20553" y="7200"/>
                    <a:pt x="16626" y="3032"/>
                    <a:pt x="12979" y="758"/>
                  </a:cubicBezTo>
                  <a:cubicBezTo>
                    <a:pt x="12418" y="758"/>
                    <a:pt x="11857" y="0"/>
                    <a:pt x="11296" y="0"/>
                  </a:cubicBezTo>
                  <a:cubicBezTo>
                    <a:pt x="10174" y="0"/>
                    <a:pt x="9613" y="0"/>
                    <a:pt x="8771" y="758"/>
                  </a:cubicBezTo>
                  <a:cubicBezTo>
                    <a:pt x="5966" y="2274"/>
                    <a:pt x="3722" y="3789"/>
                    <a:pt x="636" y="5684"/>
                  </a:cubicBezTo>
                  <a:cubicBezTo>
                    <a:pt x="-486" y="6442"/>
                    <a:pt x="2319" y="7200"/>
                    <a:pt x="2319" y="720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8" name="Google Shape;228;p6"/>
            <p:cNvSpPr/>
            <p:nvPr/>
          </p:nvSpPr>
          <p:spPr>
            <a:xfrm>
              <a:off x="7906828" y="804592"/>
              <a:ext cx="85624" cy="78723"/>
            </a:xfrm>
            <a:custGeom>
              <a:avLst/>
              <a:gdLst/>
              <a:ahLst/>
              <a:cxnLst/>
              <a:rect l="l" t="t" r="r" b="b"/>
              <a:pathLst>
                <a:path w="21341" h="20939" extrusionOk="0">
                  <a:moveTo>
                    <a:pt x="9651" y="1473"/>
                  </a:moveTo>
                  <a:cubicBezTo>
                    <a:pt x="9345" y="2127"/>
                    <a:pt x="9345" y="9000"/>
                    <a:pt x="9957" y="9000"/>
                  </a:cubicBezTo>
                  <a:cubicBezTo>
                    <a:pt x="5515" y="8018"/>
                    <a:pt x="306" y="12109"/>
                    <a:pt x="0" y="17182"/>
                  </a:cubicBezTo>
                  <a:cubicBezTo>
                    <a:pt x="1685" y="20291"/>
                    <a:pt x="5515" y="21600"/>
                    <a:pt x="8732" y="20618"/>
                  </a:cubicBezTo>
                  <a:cubicBezTo>
                    <a:pt x="11949" y="19473"/>
                    <a:pt x="14094" y="15873"/>
                    <a:pt x="13481" y="12436"/>
                  </a:cubicBezTo>
                  <a:cubicBezTo>
                    <a:pt x="15166" y="12764"/>
                    <a:pt x="17157" y="13091"/>
                    <a:pt x="18689" y="12436"/>
                  </a:cubicBezTo>
                  <a:cubicBezTo>
                    <a:pt x="20374" y="11782"/>
                    <a:pt x="21600" y="9982"/>
                    <a:pt x="21294" y="8345"/>
                  </a:cubicBezTo>
                  <a:cubicBezTo>
                    <a:pt x="18996" y="8345"/>
                    <a:pt x="17004" y="6218"/>
                    <a:pt x="16698" y="4255"/>
                  </a:cubicBezTo>
                  <a:cubicBezTo>
                    <a:pt x="15166" y="4582"/>
                    <a:pt x="13634" y="4582"/>
                    <a:pt x="12255" y="3927"/>
                  </a:cubicBezTo>
                  <a:cubicBezTo>
                    <a:pt x="11030" y="3109"/>
                    <a:pt x="9651" y="1473"/>
                    <a:pt x="10264" y="0"/>
                  </a:cubicBezTo>
                  <a:cubicBezTo>
                    <a:pt x="9957" y="0"/>
                    <a:pt x="9345" y="1473"/>
                    <a:pt x="9651" y="147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29" name="Google Shape;229;p6"/>
            <p:cNvSpPr/>
            <p:nvPr/>
          </p:nvSpPr>
          <p:spPr>
            <a:xfrm>
              <a:off x="7893249" y="718218"/>
              <a:ext cx="90089" cy="54551"/>
            </a:xfrm>
            <a:custGeom>
              <a:avLst/>
              <a:gdLst/>
              <a:ahLst/>
              <a:cxnLst/>
              <a:rect l="l" t="t" r="r" b="b"/>
              <a:pathLst>
                <a:path w="15934" h="20795" extrusionOk="0">
                  <a:moveTo>
                    <a:pt x="3584" y="20785"/>
                  </a:moveTo>
                  <a:cubicBezTo>
                    <a:pt x="4886" y="20785"/>
                    <a:pt x="6297" y="18907"/>
                    <a:pt x="6731" y="15855"/>
                  </a:cubicBezTo>
                  <a:cubicBezTo>
                    <a:pt x="6948" y="14446"/>
                    <a:pt x="6948" y="13038"/>
                    <a:pt x="7382" y="11864"/>
                  </a:cubicBezTo>
                  <a:cubicBezTo>
                    <a:pt x="7600" y="10455"/>
                    <a:pt x="8359" y="9516"/>
                    <a:pt x="9011" y="9985"/>
                  </a:cubicBezTo>
                  <a:cubicBezTo>
                    <a:pt x="9445" y="9985"/>
                    <a:pt x="9662" y="10925"/>
                    <a:pt x="9879" y="10925"/>
                  </a:cubicBezTo>
                  <a:cubicBezTo>
                    <a:pt x="11507" y="13507"/>
                    <a:pt x="13787" y="9985"/>
                    <a:pt x="15198" y="7168"/>
                  </a:cubicBezTo>
                  <a:cubicBezTo>
                    <a:pt x="15415" y="6464"/>
                    <a:pt x="15632" y="5994"/>
                    <a:pt x="15849" y="5525"/>
                  </a:cubicBezTo>
                  <a:cubicBezTo>
                    <a:pt x="16283" y="3177"/>
                    <a:pt x="14980" y="1533"/>
                    <a:pt x="13787" y="1533"/>
                  </a:cubicBezTo>
                  <a:cubicBezTo>
                    <a:pt x="12701" y="1533"/>
                    <a:pt x="11507" y="2707"/>
                    <a:pt x="10639" y="1533"/>
                  </a:cubicBezTo>
                  <a:cubicBezTo>
                    <a:pt x="10205" y="1064"/>
                    <a:pt x="9879" y="594"/>
                    <a:pt x="9445" y="125"/>
                  </a:cubicBezTo>
                  <a:cubicBezTo>
                    <a:pt x="8794" y="-345"/>
                    <a:pt x="7925" y="594"/>
                    <a:pt x="7165" y="1533"/>
                  </a:cubicBezTo>
                  <a:cubicBezTo>
                    <a:pt x="4886" y="4585"/>
                    <a:pt x="-5317" y="21255"/>
                    <a:pt x="3584" y="2078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30" name="Google Shape;230;p6"/>
            <p:cNvSpPr/>
            <p:nvPr/>
          </p:nvSpPr>
          <p:spPr>
            <a:xfrm>
              <a:off x="7870094" y="679131"/>
              <a:ext cx="51741" cy="32821"/>
            </a:xfrm>
            <a:custGeom>
              <a:avLst/>
              <a:gdLst/>
              <a:ahLst/>
              <a:cxnLst/>
              <a:rect l="l" t="t" r="r" b="b"/>
              <a:pathLst>
                <a:path w="20721" h="20357" extrusionOk="0">
                  <a:moveTo>
                    <a:pt x="401" y="6676"/>
                  </a:moveTo>
                  <a:cubicBezTo>
                    <a:pt x="-581" y="9033"/>
                    <a:pt x="401" y="13353"/>
                    <a:pt x="1628" y="14924"/>
                  </a:cubicBezTo>
                  <a:cubicBezTo>
                    <a:pt x="3101" y="17280"/>
                    <a:pt x="5064" y="18065"/>
                    <a:pt x="6783" y="18851"/>
                  </a:cubicBezTo>
                  <a:cubicBezTo>
                    <a:pt x="10219" y="20815"/>
                    <a:pt x="15374" y="21600"/>
                    <a:pt x="17583" y="16495"/>
                  </a:cubicBezTo>
                  <a:cubicBezTo>
                    <a:pt x="18074" y="14924"/>
                    <a:pt x="18074" y="13353"/>
                    <a:pt x="19055" y="12567"/>
                  </a:cubicBezTo>
                  <a:cubicBezTo>
                    <a:pt x="19546" y="11782"/>
                    <a:pt x="20037" y="11782"/>
                    <a:pt x="20528" y="10604"/>
                  </a:cubicBezTo>
                  <a:cubicBezTo>
                    <a:pt x="21019" y="9818"/>
                    <a:pt x="20528" y="8247"/>
                    <a:pt x="19546" y="7462"/>
                  </a:cubicBezTo>
                  <a:cubicBezTo>
                    <a:pt x="15864" y="3535"/>
                    <a:pt x="11446" y="1571"/>
                    <a:pt x="7274" y="2356"/>
                  </a:cubicBezTo>
                  <a:cubicBezTo>
                    <a:pt x="4819" y="3142"/>
                    <a:pt x="1874" y="3927"/>
                    <a:pt x="1137" y="785"/>
                  </a:cubicBezTo>
                  <a:cubicBezTo>
                    <a:pt x="1137" y="2356"/>
                    <a:pt x="401" y="5891"/>
                    <a:pt x="401" y="6676"/>
                  </a:cubicBezTo>
                  <a:close/>
                  <a:moveTo>
                    <a:pt x="1137" y="0"/>
                  </a:moveTo>
                  <a:cubicBezTo>
                    <a:pt x="1137" y="393"/>
                    <a:pt x="1137" y="393"/>
                    <a:pt x="1137" y="785"/>
                  </a:cubicBezTo>
                  <a:cubicBezTo>
                    <a:pt x="1137" y="785"/>
                    <a:pt x="1137" y="393"/>
                    <a:pt x="1137" y="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31" name="Google Shape;231;p6"/>
            <p:cNvSpPr/>
            <p:nvPr/>
          </p:nvSpPr>
          <p:spPr>
            <a:xfrm>
              <a:off x="7944143" y="553668"/>
              <a:ext cx="50192" cy="45758"/>
            </a:xfrm>
            <a:custGeom>
              <a:avLst/>
              <a:gdLst/>
              <a:ahLst/>
              <a:cxnLst/>
              <a:rect l="l" t="t" r="r" b="b"/>
              <a:pathLst>
                <a:path w="20106" h="21600" extrusionOk="0">
                  <a:moveTo>
                    <a:pt x="260" y="8352"/>
                  </a:moveTo>
                  <a:cubicBezTo>
                    <a:pt x="-745" y="12672"/>
                    <a:pt x="1264" y="16704"/>
                    <a:pt x="4529" y="19296"/>
                  </a:cubicBezTo>
                  <a:cubicBezTo>
                    <a:pt x="7543" y="21024"/>
                    <a:pt x="11813" y="21600"/>
                    <a:pt x="15581" y="21600"/>
                  </a:cubicBezTo>
                  <a:cubicBezTo>
                    <a:pt x="16083" y="21600"/>
                    <a:pt x="17088" y="21600"/>
                    <a:pt x="17590" y="21600"/>
                  </a:cubicBezTo>
                  <a:cubicBezTo>
                    <a:pt x="20855" y="20448"/>
                    <a:pt x="20855" y="14400"/>
                    <a:pt x="18092" y="12096"/>
                  </a:cubicBezTo>
                  <a:cubicBezTo>
                    <a:pt x="15581" y="9504"/>
                    <a:pt x="12064" y="8928"/>
                    <a:pt x="8799" y="7776"/>
                  </a:cubicBezTo>
                  <a:cubicBezTo>
                    <a:pt x="5785" y="6624"/>
                    <a:pt x="1767" y="4032"/>
                    <a:pt x="1767" y="0"/>
                  </a:cubicBezTo>
                  <a:lnTo>
                    <a:pt x="260" y="8352"/>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32" name="Google Shape;232;p6"/>
            <p:cNvSpPr/>
            <p:nvPr/>
          </p:nvSpPr>
          <p:spPr>
            <a:xfrm>
              <a:off x="7967741" y="482755"/>
              <a:ext cx="38334" cy="39314"/>
            </a:xfrm>
            <a:custGeom>
              <a:avLst/>
              <a:gdLst/>
              <a:ahLst/>
              <a:cxnLst/>
              <a:rect l="l" t="t" r="r" b="b"/>
              <a:pathLst>
                <a:path w="20550" h="21086" extrusionOk="0">
                  <a:moveTo>
                    <a:pt x="20447" y="8914"/>
                  </a:moveTo>
                  <a:cubicBezTo>
                    <a:pt x="21112" y="13029"/>
                    <a:pt x="18454" y="17486"/>
                    <a:pt x="14798" y="19543"/>
                  </a:cubicBezTo>
                  <a:cubicBezTo>
                    <a:pt x="11475" y="21600"/>
                    <a:pt x="6490" y="21600"/>
                    <a:pt x="2835" y="19543"/>
                  </a:cubicBezTo>
                  <a:cubicBezTo>
                    <a:pt x="1506" y="18857"/>
                    <a:pt x="177" y="17486"/>
                    <a:pt x="177" y="15771"/>
                  </a:cubicBezTo>
                  <a:cubicBezTo>
                    <a:pt x="-488" y="13714"/>
                    <a:pt x="841" y="11657"/>
                    <a:pt x="2170" y="9600"/>
                  </a:cubicBezTo>
                  <a:cubicBezTo>
                    <a:pt x="4829" y="5829"/>
                    <a:pt x="7820" y="3086"/>
                    <a:pt x="10478" y="0"/>
                  </a:cubicBezTo>
                  <a:cubicBezTo>
                    <a:pt x="10478" y="2057"/>
                    <a:pt x="10478" y="4114"/>
                    <a:pt x="10146" y="5829"/>
                  </a:cubicBezTo>
                  <a:cubicBezTo>
                    <a:pt x="13469" y="5829"/>
                    <a:pt x="17124" y="6857"/>
                    <a:pt x="20447" y="891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33" name="Google Shape;233;p6"/>
            <p:cNvSpPr/>
            <p:nvPr/>
          </p:nvSpPr>
          <p:spPr>
            <a:xfrm>
              <a:off x="7934250" y="548846"/>
              <a:ext cx="21821" cy="21821"/>
            </a:xfrm>
            <a:custGeom>
              <a:avLst/>
              <a:gdLst/>
              <a:ahLst/>
              <a:cxnLst/>
              <a:rect l="l" t="t" r="r" b="b"/>
              <a:pathLst>
                <a:path w="18138" h="19713" extrusionOk="0">
                  <a:moveTo>
                    <a:pt x="18138" y="513"/>
                  </a:moveTo>
                  <a:cubicBezTo>
                    <a:pt x="9498" y="-1887"/>
                    <a:pt x="-3462" y="4713"/>
                    <a:pt x="858" y="8313"/>
                  </a:cubicBezTo>
                  <a:cubicBezTo>
                    <a:pt x="5178" y="11913"/>
                    <a:pt x="13818" y="16113"/>
                    <a:pt x="5178" y="19713"/>
                  </a:cubicBezTo>
                  <a:lnTo>
                    <a:pt x="18138" y="513"/>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34" name="Google Shape;234;p6"/>
            <p:cNvSpPr/>
            <p:nvPr/>
          </p:nvSpPr>
          <p:spPr>
            <a:xfrm>
              <a:off x="5601231" y="2196469"/>
              <a:ext cx="2647467" cy="2277669"/>
            </a:xfrm>
            <a:custGeom>
              <a:avLst/>
              <a:gdLst/>
              <a:ahLst/>
              <a:cxnLst/>
              <a:rect l="l" t="t" r="r" b="b"/>
              <a:pathLst>
                <a:path w="21576" h="21582" extrusionOk="0">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7"/>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grpSp>
      <p:sp>
        <p:nvSpPr>
          <p:cNvPr id="235" name="Google Shape;235;p6"/>
          <p:cNvSpPr/>
          <p:nvPr/>
        </p:nvSpPr>
        <p:spPr>
          <a:xfrm rot="10800000">
            <a:off x="7339115" y="5905116"/>
            <a:ext cx="631748" cy="595035"/>
          </a:xfrm>
          <a:custGeom>
            <a:avLst/>
            <a:gdLst/>
            <a:ahLst/>
            <a:cxnLst/>
            <a:rect l="l" t="t" r="r" b="b"/>
            <a:pathLst>
              <a:path w="508000" h="1363980" extrusionOk="0">
                <a:moveTo>
                  <a:pt x="0" y="1363980"/>
                </a:moveTo>
                <a:lnTo>
                  <a:pt x="217424" y="0"/>
                </a:lnTo>
                <a:lnTo>
                  <a:pt x="508000" y="1363980"/>
                </a:lnTo>
                <a:lnTo>
                  <a:pt x="0" y="1363980"/>
                </a:lnTo>
                <a:close/>
              </a:path>
            </a:pathLst>
          </a:cu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36" name="Google Shape;236;p6"/>
          <p:cNvSpPr/>
          <p:nvPr/>
        </p:nvSpPr>
        <p:spPr>
          <a:xfrm flipH="1">
            <a:off x="10706598" y="7233547"/>
            <a:ext cx="631190" cy="595035"/>
          </a:xfrm>
          <a:custGeom>
            <a:avLst/>
            <a:gdLst/>
            <a:ahLst/>
            <a:cxnLst/>
            <a:rect l="l" t="t" r="r" b="b"/>
            <a:pathLst>
              <a:path w="508000" h="1363980" extrusionOk="0">
                <a:moveTo>
                  <a:pt x="0" y="1363980"/>
                </a:moveTo>
                <a:lnTo>
                  <a:pt x="217424" y="0"/>
                </a:lnTo>
                <a:lnTo>
                  <a:pt x="508000" y="1363980"/>
                </a:lnTo>
                <a:lnTo>
                  <a:pt x="0" y="1363980"/>
                </a:lnTo>
                <a:close/>
              </a:path>
            </a:pathLst>
          </a:cu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37" name="Google Shape;237;p6"/>
          <p:cNvSpPr/>
          <p:nvPr/>
        </p:nvSpPr>
        <p:spPr>
          <a:xfrm rot="10800000">
            <a:off x="17611965" y="6590127"/>
            <a:ext cx="631748" cy="595035"/>
          </a:xfrm>
          <a:custGeom>
            <a:avLst/>
            <a:gdLst/>
            <a:ahLst/>
            <a:cxnLst/>
            <a:rect l="l" t="t" r="r" b="b"/>
            <a:pathLst>
              <a:path w="508000" h="1363980" extrusionOk="0">
                <a:moveTo>
                  <a:pt x="0" y="1363980"/>
                </a:moveTo>
                <a:lnTo>
                  <a:pt x="217424" y="0"/>
                </a:lnTo>
                <a:lnTo>
                  <a:pt x="508000" y="1363980"/>
                </a:lnTo>
                <a:lnTo>
                  <a:pt x="0" y="1363980"/>
                </a:lnTo>
                <a:close/>
              </a:path>
            </a:pathLst>
          </a:cu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38" name="Google Shape;238;p6"/>
          <p:cNvSpPr/>
          <p:nvPr/>
        </p:nvSpPr>
        <p:spPr>
          <a:xfrm>
            <a:off x="4291184" y="4854413"/>
            <a:ext cx="5382471" cy="595035"/>
          </a:xfrm>
          <a:custGeom>
            <a:avLst/>
            <a:gdLst/>
            <a:ahLst/>
            <a:cxnLst/>
            <a:rect l="l" t="t" r="r" b="b"/>
            <a:pathLst>
              <a:path w="20815" h="21600" extrusionOk="0">
                <a:moveTo>
                  <a:pt x="3161" y="0"/>
                </a:moveTo>
                <a:lnTo>
                  <a:pt x="17811" y="0"/>
                </a:lnTo>
                <a:cubicBezTo>
                  <a:pt x="19730" y="0"/>
                  <a:pt x="20815" y="4994"/>
                  <a:pt x="20815" y="10959"/>
                </a:cubicBezTo>
                <a:cubicBezTo>
                  <a:pt x="20815" y="16924"/>
                  <a:pt x="19730" y="21600"/>
                  <a:pt x="17811" y="21600"/>
                </a:cubicBezTo>
                <a:lnTo>
                  <a:pt x="3161" y="21600"/>
                </a:lnTo>
                <a:cubicBezTo>
                  <a:pt x="1242" y="21600"/>
                  <a:pt x="0" y="17082"/>
                  <a:pt x="0" y="11117"/>
                </a:cubicBezTo>
                <a:cubicBezTo>
                  <a:pt x="0" y="5152"/>
                  <a:pt x="1242" y="0"/>
                  <a:pt x="3161" y="0"/>
                </a:cubicBezTo>
                <a:close/>
              </a:path>
            </a:pathLst>
          </a:cu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39" name="Google Shape;239;p6"/>
          <p:cNvSpPr/>
          <p:nvPr/>
        </p:nvSpPr>
        <p:spPr>
          <a:xfrm>
            <a:off x="4725725" y="4738124"/>
            <a:ext cx="4632600" cy="1182300"/>
          </a:xfrm>
          <a:prstGeom prst="rect">
            <a:avLst/>
          </a:prstGeom>
          <a:noFill/>
          <a:ln>
            <a:noFill/>
          </a:ln>
        </p:spPr>
        <p:txBody>
          <a:bodyPr spcFirstLastPara="1" wrap="square" lIns="48750" tIns="48750" rIns="48750" bIns="48750" anchor="t" anchorCtr="0">
            <a:noAutofit/>
          </a:bodyPr>
          <a:lstStyle/>
          <a:p>
            <a:pPr marL="0" marR="0" lvl="0" indent="0" algn="ctr" rtl="0">
              <a:lnSpc>
                <a:spcPct val="120000"/>
              </a:lnSpc>
              <a:spcBef>
                <a:spcPts val="0"/>
              </a:spcBef>
              <a:spcAft>
                <a:spcPts val="0"/>
              </a:spcAft>
              <a:buClr>
                <a:srgbClr val="FAFDFF"/>
              </a:buClr>
              <a:buSzPts val="4800"/>
              <a:buFont typeface="Montserrat"/>
              <a:buNone/>
            </a:pPr>
            <a:r>
              <a:rPr lang="en-US" sz="4400" u="none" strike="noStrike" cap="none" dirty="0">
                <a:solidFill>
                  <a:srgbClr val="212121"/>
                </a:solidFill>
                <a:latin typeface="Helvetica" pitchFamily="2" charset="0"/>
                <a:ea typeface="Helvetica Neue"/>
                <a:cs typeface="Helvetica Neue"/>
                <a:sym typeface="Helvetica Neue"/>
              </a:rPr>
              <a:t>US / CANADA</a:t>
            </a:r>
            <a:endParaRPr sz="4400" u="none" strike="noStrike" cap="none" dirty="0">
              <a:solidFill>
                <a:srgbClr val="212121"/>
              </a:solidFill>
              <a:latin typeface="Helvetica" pitchFamily="2" charset="0"/>
              <a:ea typeface="Helvetica Neue"/>
              <a:cs typeface="Helvetica Neue"/>
              <a:sym typeface="Helvetica Neue"/>
            </a:endParaRPr>
          </a:p>
        </p:txBody>
      </p:sp>
      <p:sp>
        <p:nvSpPr>
          <p:cNvPr id="240" name="Google Shape;240;p6"/>
          <p:cNvSpPr/>
          <p:nvPr/>
        </p:nvSpPr>
        <p:spPr>
          <a:xfrm>
            <a:off x="9770806" y="8680273"/>
            <a:ext cx="4147416" cy="836732"/>
          </a:xfrm>
          <a:prstGeom prst="flowChartTerminator">
            <a:avLst/>
          </a:pr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41" name="Google Shape;241;p6"/>
          <p:cNvSpPr/>
          <p:nvPr/>
        </p:nvSpPr>
        <p:spPr>
          <a:xfrm>
            <a:off x="10095716" y="8639827"/>
            <a:ext cx="3519900" cy="1182300"/>
          </a:xfrm>
          <a:prstGeom prst="rect">
            <a:avLst/>
          </a:prstGeom>
          <a:noFill/>
          <a:ln>
            <a:noFill/>
          </a:ln>
        </p:spPr>
        <p:txBody>
          <a:bodyPr spcFirstLastPara="1" wrap="square" lIns="48750" tIns="48750" rIns="48750" bIns="48750" anchor="t" anchorCtr="0">
            <a:noAutofit/>
          </a:bodyPr>
          <a:lstStyle/>
          <a:p>
            <a:pPr marL="0" marR="0" lvl="0" indent="0" algn="ctr" rtl="0">
              <a:lnSpc>
                <a:spcPct val="120000"/>
              </a:lnSpc>
              <a:spcBef>
                <a:spcPts val="0"/>
              </a:spcBef>
              <a:spcAft>
                <a:spcPts val="0"/>
              </a:spcAft>
              <a:buClr>
                <a:srgbClr val="FAFDFF"/>
              </a:buClr>
              <a:buSzPts val="4800"/>
              <a:buFont typeface="Montserrat"/>
              <a:buNone/>
            </a:pPr>
            <a:r>
              <a:rPr lang="en-US" sz="4800" u="none" strike="noStrike" cap="none" dirty="0">
                <a:solidFill>
                  <a:srgbClr val="000000"/>
                </a:solidFill>
                <a:latin typeface="Helvetica" pitchFamily="2" charset="0"/>
                <a:ea typeface="Helvetica Neue"/>
                <a:cs typeface="Helvetica Neue"/>
                <a:sym typeface="Helvetica Neue"/>
              </a:rPr>
              <a:t>EUROPE</a:t>
            </a:r>
            <a:endParaRPr sz="4800" u="none" strike="noStrike" cap="none" dirty="0">
              <a:solidFill>
                <a:srgbClr val="000000"/>
              </a:solidFill>
              <a:latin typeface="Helvetica" pitchFamily="2" charset="0"/>
              <a:ea typeface="Helvetica Neue"/>
              <a:cs typeface="Helvetica Neue"/>
              <a:sym typeface="Helvetica Neue"/>
            </a:endParaRPr>
          </a:p>
        </p:txBody>
      </p:sp>
      <p:sp>
        <p:nvSpPr>
          <p:cNvPr id="242" name="Google Shape;242;p6"/>
          <p:cNvSpPr/>
          <p:nvPr/>
        </p:nvSpPr>
        <p:spPr>
          <a:xfrm>
            <a:off x="16892330" y="5394432"/>
            <a:ext cx="3669489" cy="595035"/>
          </a:xfrm>
          <a:custGeom>
            <a:avLst/>
            <a:gdLst/>
            <a:ahLst/>
            <a:cxnLst/>
            <a:rect l="l" t="t" r="r" b="b"/>
            <a:pathLst>
              <a:path w="17752" h="21600" extrusionOk="0">
                <a:moveTo>
                  <a:pt x="3475" y="0"/>
                </a:moveTo>
                <a:lnTo>
                  <a:pt x="14458" y="0"/>
                </a:lnTo>
                <a:cubicBezTo>
                  <a:pt x="16377" y="0"/>
                  <a:pt x="17679" y="5305"/>
                  <a:pt x="17750" y="10800"/>
                </a:cubicBezTo>
                <a:cubicBezTo>
                  <a:pt x="17821" y="16295"/>
                  <a:pt x="16071" y="21600"/>
                  <a:pt x="14152" y="21600"/>
                </a:cubicBezTo>
                <a:lnTo>
                  <a:pt x="3475" y="21600"/>
                </a:lnTo>
                <a:cubicBezTo>
                  <a:pt x="1556" y="21600"/>
                  <a:pt x="0" y="16765"/>
                  <a:pt x="0" y="10800"/>
                </a:cubicBezTo>
                <a:cubicBezTo>
                  <a:pt x="0" y="4835"/>
                  <a:pt x="1556" y="0"/>
                  <a:pt x="3475" y="0"/>
                </a:cubicBezTo>
                <a:close/>
              </a:path>
            </a:pathLst>
          </a:custGeom>
          <a:solidFill>
            <a:srgbClr val="FFFFFF"/>
          </a:solidFill>
          <a:ln>
            <a:noFill/>
          </a:ln>
          <a:effectLst>
            <a:outerShdw blurRad="38100" dist="25400" dir="5400000" rotWithShape="0">
              <a:srgbClr val="000000">
                <a:alpha val="48627"/>
              </a:srgbClr>
            </a:outerShdw>
          </a:effectLst>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9193"/>
              </a:buClr>
              <a:buSzPts val="3200"/>
              <a:buFont typeface="Helvetica Neue Light"/>
              <a:buNone/>
            </a:pPr>
            <a:endParaRPr sz="3200" u="none" strike="noStrike" cap="none" dirty="0">
              <a:solidFill>
                <a:srgbClr val="FFFFFF"/>
              </a:solidFill>
              <a:latin typeface="Helvetica Light" panose="020B0403020202020204" pitchFamily="34" charset="0"/>
              <a:ea typeface="Helvetica Neue Light"/>
              <a:cs typeface="Helvetica Neue Light"/>
              <a:sym typeface="Helvetica Neue Light"/>
            </a:endParaRPr>
          </a:p>
        </p:txBody>
      </p:sp>
      <p:sp>
        <p:nvSpPr>
          <p:cNvPr id="243" name="Google Shape;243;p6"/>
          <p:cNvSpPr/>
          <p:nvPr/>
        </p:nvSpPr>
        <p:spPr>
          <a:xfrm>
            <a:off x="17177976" y="5228124"/>
            <a:ext cx="3143700" cy="1182300"/>
          </a:xfrm>
          <a:prstGeom prst="rect">
            <a:avLst/>
          </a:prstGeom>
          <a:noFill/>
          <a:ln>
            <a:noFill/>
          </a:ln>
        </p:spPr>
        <p:txBody>
          <a:bodyPr spcFirstLastPara="1" wrap="square" lIns="48750" tIns="48750" rIns="48750" bIns="48750" anchor="t" anchorCtr="0">
            <a:noAutofit/>
          </a:bodyPr>
          <a:lstStyle/>
          <a:p>
            <a:pPr marL="0" marR="0" lvl="0" indent="0" algn="ctr" rtl="0">
              <a:lnSpc>
                <a:spcPct val="120000"/>
              </a:lnSpc>
              <a:spcBef>
                <a:spcPts val="0"/>
              </a:spcBef>
              <a:spcAft>
                <a:spcPts val="0"/>
              </a:spcAft>
              <a:buClr>
                <a:srgbClr val="FAFDFF"/>
              </a:buClr>
              <a:buSzPts val="4800"/>
              <a:buFont typeface="Montserrat"/>
              <a:buNone/>
            </a:pPr>
            <a:r>
              <a:rPr lang="en-US" sz="4800" u="none" strike="noStrike" cap="none" dirty="0">
                <a:solidFill>
                  <a:srgbClr val="000000"/>
                </a:solidFill>
                <a:latin typeface="Helvetica" pitchFamily="2" charset="0"/>
                <a:ea typeface="Helvetica Neue"/>
                <a:cs typeface="Helvetica Neue"/>
                <a:sym typeface="Helvetica Neue"/>
              </a:rPr>
              <a:t>JAPAN</a:t>
            </a:r>
            <a:endParaRPr sz="4800" u="none" strike="noStrike" cap="none" dirty="0">
              <a:solidFill>
                <a:srgbClr val="000000"/>
              </a:solidFill>
              <a:latin typeface="Helvetica" pitchFamily="2" charset="0"/>
              <a:ea typeface="Helvetica Neue"/>
              <a:cs typeface="Helvetica Neue"/>
              <a:sym typeface="Helvetica Neue"/>
            </a:endParaRPr>
          </a:p>
        </p:txBody>
      </p:sp>
      <p:sp>
        <p:nvSpPr>
          <p:cNvPr id="244" name="Google Shape;244;p6"/>
          <p:cNvSpPr txBox="1">
            <a:spLocks noGrp="1"/>
          </p:cNvSpPr>
          <p:nvPr>
            <p:ph type="sldNum" idx="12"/>
          </p:nvPr>
        </p:nvSpPr>
        <p:spPr>
          <a:xfrm>
            <a:off x="22123280" y="12319000"/>
            <a:ext cx="30296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6</a:t>
            </a:fld>
            <a:endParaRPr dirty="0">
              <a:solidFill>
                <a:srgbClr val="FAFDFF"/>
              </a:solidFill>
            </a:endParaRPr>
          </a:p>
        </p:txBody>
      </p:sp>
      <p:pic>
        <p:nvPicPr>
          <p:cNvPr id="245" name="Google Shape;245;p6"/>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246" name="Google Shape;246;p6"/>
          <p:cNvSpPr txBox="1"/>
          <p:nvPr/>
        </p:nvSpPr>
        <p:spPr>
          <a:xfrm>
            <a:off x="2035075"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Locations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247" name="Google Shape;247;p6"/>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Montserrat Medium"/>
                <a:cs typeface="Montserrat Medium"/>
                <a:sym typeface="Montserrat Medium"/>
              </a:rPr>
              <a:t>The Company</a:t>
            </a:r>
            <a:endParaRPr sz="1400" b="0" i="0" u="none" strike="noStrike" cap="none" dirty="0">
              <a:solidFill>
                <a:srgbClr val="000000"/>
              </a:solidFill>
              <a:latin typeface="Arial"/>
              <a:ea typeface="Arial"/>
              <a:cs typeface="Arial"/>
              <a:sym typeface="Arial"/>
            </a:endParaRPr>
          </a:p>
        </p:txBody>
      </p:sp>
      <p:sp>
        <p:nvSpPr>
          <p:cNvPr id="248" name="Google Shape;248;p6"/>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35" descr="Shape&#10;&#10;Description automatically generated"/>
          <p:cNvPicPr preferRelativeResize="0"/>
          <p:nvPr/>
        </p:nvPicPr>
        <p:blipFill rotWithShape="1">
          <a:blip r:embed="rId3">
            <a:alphaModFix/>
          </a:blip>
          <a:srcRect/>
          <a:stretch/>
        </p:blipFill>
        <p:spPr>
          <a:xfrm>
            <a:off x="-37870" y="16042"/>
            <a:ext cx="24523908" cy="13791800"/>
          </a:xfrm>
          <a:prstGeom prst="rect">
            <a:avLst/>
          </a:prstGeom>
          <a:noFill/>
          <a:ln>
            <a:noFill/>
          </a:ln>
        </p:spPr>
      </p:pic>
      <p:grpSp>
        <p:nvGrpSpPr>
          <p:cNvPr id="254" name="Google Shape;254;p35"/>
          <p:cNvGrpSpPr/>
          <p:nvPr/>
        </p:nvGrpSpPr>
        <p:grpSpPr>
          <a:xfrm>
            <a:off x="2701631" y="1434251"/>
            <a:ext cx="17930395" cy="11623506"/>
            <a:chOff x="0" y="1"/>
            <a:chExt cx="12675736" cy="8217133"/>
          </a:xfrm>
        </p:grpSpPr>
        <p:sp>
          <p:nvSpPr>
            <p:cNvPr id="255" name="Google Shape;255;p35"/>
            <p:cNvSpPr/>
            <p:nvPr/>
          </p:nvSpPr>
          <p:spPr>
            <a:xfrm>
              <a:off x="5428665" y="4778149"/>
              <a:ext cx="21821" cy="21820"/>
            </a:xfrm>
            <a:custGeom>
              <a:avLst/>
              <a:gdLst/>
              <a:ahLst/>
              <a:cxnLst/>
              <a:rect l="l" t="t" r="r" b="b"/>
              <a:pathLst>
                <a:path w="21600" h="21600" extrusionOk="0">
                  <a:moveTo>
                    <a:pt x="0" y="2541"/>
                  </a:moveTo>
                  <a:cubicBezTo>
                    <a:pt x="3375" y="1271"/>
                    <a:pt x="7425" y="0"/>
                    <a:pt x="10125" y="0"/>
                  </a:cubicBezTo>
                  <a:cubicBezTo>
                    <a:pt x="12825" y="0"/>
                    <a:pt x="17550" y="2541"/>
                    <a:pt x="17550" y="6988"/>
                  </a:cubicBezTo>
                  <a:cubicBezTo>
                    <a:pt x="18900" y="6988"/>
                    <a:pt x="20250" y="6988"/>
                    <a:pt x="21600" y="8259"/>
                  </a:cubicBezTo>
                  <a:cubicBezTo>
                    <a:pt x="20250" y="10800"/>
                    <a:pt x="18900" y="13341"/>
                    <a:pt x="18900" y="15882"/>
                  </a:cubicBezTo>
                  <a:cubicBezTo>
                    <a:pt x="18900" y="17153"/>
                    <a:pt x="18900" y="18424"/>
                    <a:pt x="18900" y="20329"/>
                  </a:cubicBezTo>
                  <a:cubicBezTo>
                    <a:pt x="18900" y="21600"/>
                    <a:pt x="17550" y="21600"/>
                    <a:pt x="15525" y="21600"/>
                  </a:cubicBezTo>
                  <a:cubicBezTo>
                    <a:pt x="11475" y="21600"/>
                    <a:pt x="8775" y="21600"/>
                    <a:pt x="4725" y="21600"/>
                  </a:cubicBezTo>
                  <a:cubicBezTo>
                    <a:pt x="3375" y="15882"/>
                    <a:pt x="6075" y="10800"/>
                    <a:pt x="11475" y="8259"/>
                  </a:cubicBezTo>
                  <a:cubicBezTo>
                    <a:pt x="10125" y="6988"/>
                    <a:pt x="8775" y="6988"/>
                    <a:pt x="7425" y="5082"/>
                  </a:cubicBezTo>
                  <a:cubicBezTo>
                    <a:pt x="7425" y="5082"/>
                    <a:pt x="7425" y="5082"/>
                    <a:pt x="6075" y="5082"/>
                  </a:cubicBezTo>
                  <a:cubicBezTo>
                    <a:pt x="4725" y="5082"/>
                    <a:pt x="3375" y="6988"/>
                    <a:pt x="3375" y="6988"/>
                  </a:cubicBezTo>
                  <a:cubicBezTo>
                    <a:pt x="1350" y="5082"/>
                    <a:pt x="1350" y="3812"/>
                    <a:pt x="0" y="25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56" name="Google Shape;256;p35"/>
            <p:cNvSpPr/>
            <p:nvPr/>
          </p:nvSpPr>
          <p:spPr>
            <a:xfrm>
              <a:off x="5325298" y="4419189"/>
              <a:ext cx="2419611" cy="2717882"/>
            </a:xfrm>
            <a:custGeom>
              <a:avLst/>
              <a:gdLst/>
              <a:ahLst/>
              <a:cxnLst/>
              <a:rect l="l" t="t" r="r" b="b"/>
              <a:pathLst>
                <a:path w="21512" h="21594" extrusionOk="0">
                  <a:moveTo>
                    <a:pt x="3597" y="574"/>
                  </a:moveTo>
                  <a:cubicBezTo>
                    <a:pt x="3591" y="574"/>
                    <a:pt x="3591" y="574"/>
                    <a:pt x="3586" y="574"/>
                  </a:cubicBezTo>
                  <a:cubicBezTo>
                    <a:pt x="3586" y="549"/>
                    <a:pt x="3597" y="559"/>
                    <a:pt x="3597" y="574"/>
                  </a:cubicBezTo>
                  <a:close/>
                  <a:moveTo>
                    <a:pt x="3481" y="800"/>
                  </a:moveTo>
                  <a:cubicBezTo>
                    <a:pt x="3195" y="1006"/>
                    <a:pt x="2882" y="1178"/>
                    <a:pt x="2547" y="1326"/>
                  </a:cubicBezTo>
                  <a:cubicBezTo>
                    <a:pt x="2514" y="1365"/>
                    <a:pt x="2525" y="1439"/>
                    <a:pt x="2569" y="1468"/>
                  </a:cubicBezTo>
                  <a:cubicBezTo>
                    <a:pt x="2431" y="1601"/>
                    <a:pt x="2338" y="1788"/>
                    <a:pt x="2316" y="1975"/>
                  </a:cubicBezTo>
                  <a:cubicBezTo>
                    <a:pt x="2376" y="1975"/>
                    <a:pt x="2442" y="2004"/>
                    <a:pt x="2464" y="2058"/>
                  </a:cubicBezTo>
                  <a:cubicBezTo>
                    <a:pt x="2338" y="2107"/>
                    <a:pt x="2349" y="2265"/>
                    <a:pt x="2365" y="2387"/>
                  </a:cubicBezTo>
                  <a:cubicBezTo>
                    <a:pt x="2376" y="2510"/>
                    <a:pt x="2261" y="2672"/>
                    <a:pt x="2134" y="2614"/>
                  </a:cubicBezTo>
                  <a:cubicBezTo>
                    <a:pt x="1969" y="2800"/>
                    <a:pt x="1777" y="2953"/>
                    <a:pt x="1557" y="3085"/>
                  </a:cubicBezTo>
                  <a:cubicBezTo>
                    <a:pt x="1463" y="3085"/>
                    <a:pt x="1370" y="3076"/>
                    <a:pt x="1265" y="3076"/>
                  </a:cubicBezTo>
                  <a:cubicBezTo>
                    <a:pt x="1265" y="3169"/>
                    <a:pt x="1254" y="3252"/>
                    <a:pt x="1254" y="3346"/>
                  </a:cubicBezTo>
                  <a:cubicBezTo>
                    <a:pt x="1106" y="3459"/>
                    <a:pt x="957" y="3582"/>
                    <a:pt x="803" y="3695"/>
                  </a:cubicBezTo>
                  <a:cubicBezTo>
                    <a:pt x="803" y="3818"/>
                    <a:pt x="792" y="3936"/>
                    <a:pt x="748" y="4049"/>
                  </a:cubicBezTo>
                  <a:cubicBezTo>
                    <a:pt x="699" y="4167"/>
                    <a:pt x="583" y="4250"/>
                    <a:pt x="446" y="4265"/>
                  </a:cubicBezTo>
                  <a:cubicBezTo>
                    <a:pt x="457" y="4294"/>
                    <a:pt x="484" y="4314"/>
                    <a:pt x="495" y="4343"/>
                  </a:cubicBezTo>
                  <a:cubicBezTo>
                    <a:pt x="193" y="4457"/>
                    <a:pt x="308" y="4963"/>
                    <a:pt x="0" y="5046"/>
                  </a:cubicBezTo>
                  <a:cubicBezTo>
                    <a:pt x="22" y="5149"/>
                    <a:pt x="44" y="5263"/>
                    <a:pt x="77" y="5366"/>
                  </a:cubicBezTo>
                  <a:cubicBezTo>
                    <a:pt x="160" y="5356"/>
                    <a:pt x="242" y="5366"/>
                    <a:pt x="319" y="5395"/>
                  </a:cubicBezTo>
                  <a:cubicBezTo>
                    <a:pt x="413" y="5420"/>
                    <a:pt x="385" y="5552"/>
                    <a:pt x="319" y="5611"/>
                  </a:cubicBezTo>
                  <a:cubicBezTo>
                    <a:pt x="248" y="5675"/>
                    <a:pt x="171" y="5769"/>
                    <a:pt x="215" y="5842"/>
                  </a:cubicBezTo>
                  <a:cubicBezTo>
                    <a:pt x="242" y="5872"/>
                    <a:pt x="275" y="5892"/>
                    <a:pt x="308" y="5911"/>
                  </a:cubicBezTo>
                  <a:cubicBezTo>
                    <a:pt x="446" y="6044"/>
                    <a:pt x="253" y="6324"/>
                    <a:pt x="424" y="6437"/>
                  </a:cubicBezTo>
                  <a:cubicBezTo>
                    <a:pt x="308" y="6511"/>
                    <a:pt x="264" y="6644"/>
                    <a:pt x="297" y="6757"/>
                  </a:cubicBezTo>
                  <a:cubicBezTo>
                    <a:pt x="226" y="6776"/>
                    <a:pt x="160" y="6820"/>
                    <a:pt x="127" y="6879"/>
                  </a:cubicBezTo>
                  <a:cubicBezTo>
                    <a:pt x="-60" y="7150"/>
                    <a:pt x="297" y="7499"/>
                    <a:pt x="193" y="7799"/>
                  </a:cubicBezTo>
                  <a:cubicBezTo>
                    <a:pt x="308" y="7853"/>
                    <a:pt x="424" y="7892"/>
                    <a:pt x="528" y="7941"/>
                  </a:cubicBezTo>
                  <a:lnTo>
                    <a:pt x="886" y="8265"/>
                  </a:lnTo>
                  <a:cubicBezTo>
                    <a:pt x="1095" y="8457"/>
                    <a:pt x="1326" y="8688"/>
                    <a:pt x="1315" y="8953"/>
                  </a:cubicBezTo>
                  <a:cubicBezTo>
                    <a:pt x="1579" y="9111"/>
                    <a:pt x="1832" y="9273"/>
                    <a:pt x="2096" y="9430"/>
                  </a:cubicBezTo>
                  <a:cubicBezTo>
                    <a:pt x="2283" y="9543"/>
                    <a:pt x="2453" y="9646"/>
                    <a:pt x="2629" y="9769"/>
                  </a:cubicBezTo>
                  <a:cubicBezTo>
                    <a:pt x="2788" y="9892"/>
                    <a:pt x="2975" y="10025"/>
                    <a:pt x="3184" y="10015"/>
                  </a:cubicBezTo>
                  <a:cubicBezTo>
                    <a:pt x="3217" y="9892"/>
                    <a:pt x="3426" y="9956"/>
                    <a:pt x="3564" y="9931"/>
                  </a:cubicBezTo>
                  <a:cubicBezTo>
                    <a:pt x="3641" y="9922"/>
                    <a:pt x="3701" y="9882"/>
                    <a:pt x="3767" y="9838"/>
                  </a:cubicBezTo>
                  <a:cubicBezTo>
                    <a:pt x="4070" y="9686"/>
                    <a:pt x="4488" y="9735"/>
                    <a:pt x="4730" y="9956"/>
                  </a:cubicBezTo>
                  <a:cubicBezTo>
                    <a:pt x="4944" y="9779"/>
                    <a:pt x="5214" y="9583"/>
                    <a:pt x="5499" y="9622"/>
                  </a:cubicBezTo>
                  <a:cubicBezTo>
                    <a:pt x="5549" y="9479"/>
                    <a:pt x="5791" y="9519"/>
                    <a:pt x="5950" y="9499"/>
                  </a:cubicBezTo>
                  <a:cubicBezTo>
                    <a:pt x="6099" y="9479"/>
                    <a:pt x="6236" y="9376"/>
                    <a:pt x="6390" y="9366"/>
                  </a:cubicBezTo>
                  <a:cubicBezTo>
                    <a:pt x="6528" y="9366"/>
                    <a:pt x="6654" y="9450"/>
                    <a:pt x="6792" y="9460"/>
                  </a:cubicBezTo>
                  <a:cubicBezTo>
                    <a:pt x="6863" y="9460"/>
                    <a:pt x="6940" y="9450"/>
                    <a:pt x="7012" y="9469"/>
                  </a:cubicBezTo>
                  <a:cubicBezTo>
                    <a:pt x="7105" y="9499"/>
                    <a:pt x="7160" y="9583"/>
                    <a:pt x="7182" y="9676"/>
                  </a:cubicBezTo>
                  <a:cubicBezTo>
                    <a:pt x="7210" y="9750"/>
                    <a:pt x="7210" y="9838"/>
                    <a:pt x="7254" y="9902"/>
                  </a:cubicBezTo>
                  <a:cubicBezTo>
                    <a:pt x="7298" y="9966"/>
                    <a:pt x="7424" y="10005"/>
                    <a:pt x="7474" y="9941"/>
                  </a:cubicBezTo>
                  <a:cubicBezTo>
                    <a:pt x="7507" y="9912"/>
                    <a:pt x="7578" y="9882"/>
                    <a:pt x="7611" y="9853"/>
                  </a:cubicBezTo>
                  <a:cubicBezTo>
                    <a:pt x="7633" y="9872"/>
                    <a:pt x="7655" y="9902"/>
                    <a:pt x="7683" y="9922"/>
                  </a:cubicBezTo>
                  <a:cubicBezTo>
                    <a:pt x="7694" y="9872"/>
                    <a:pt x="7787" y="9892"/>
                    <a:pt x="7820" y="9922"/>
                  </a:cubicBezTo>
                  <a:cubicBezTo>
                    <a:pt x="7864" y="9956"/>
                    <a:pt x="7903" y="10005"/>
                    <a:pt x="7958" y="9995"/>
                  </a:cubicBezTo>
                  <a:cubicBezTo>
                    <a:pt x="8062" y="10005"/>
                    <a:pt x="8166" y="10005"/>
                    <a:pt x="8271" y="10015"/>
                  </a:cubicBezTo>
                  <a:cubicBezTo>
                    <a:pt x="8441" y="10172"/>
                    <a:pt x="8546" y="10398"/>
                    <a:pt x="8535" y="10615"/>
                  </a:cubicBezTo>
                  <a:cubicBezTo>
                    <a:pt x="8397" y="10674"/>
                    <a:pt x="8386" y="10880"/>
                    <a:pt x="8513" y="10954"/>
                  </a:cubicBezTo>
                  <a:cubicBezTo>
                    <a:pt x="8359" y="11047"/>
                    <a:pt x="8304" y="11224"/>
                    <a:pt x="8260" y="11386"/>
                  </a:cubicBezTo>
                  <a:cubicBezTo>
                    <a:pt x="8243" y="11416"/>
                    <a:pt x="8232" y="11460"/>
                    <a:pt x="8243" y="11489"/>
                  </a:cubicBezTo>
                  <a:cubicBezTo>
                    <a:pt x="8243" y="11553"/>
                    <a:pt x="8304" y="11612"/>
                    <a:pt x="8337" y="11666"/>
                  </a:cubicBezTo>
                  <a:cubicBezTo>
                    <a:pt x="8375" y="11725"/>
                    <a:pt x="8408" y="11799"/>
                    <a:pt x="8359" y="11853"/>
                  </a:cubicBezTo>
                  <a:cubicBezTo>
                    <a:pt x="8408" y="11838"/>
                    <a:pt x="8452" y="11863"/>
                    <a:pt x="8485" y="11892"/>
                  </a:cubicBezTo>
                  <a:cubicBezTo>
                    <a:pt x="8557" y="11956"/>
                    <a:pt x="8617" y="12035"/>
                    <a:pt x="8650" y="12128"/>
                  </a:cubicBezTo>
                  <a:cubicBezTo>
                    <a:pt x="8733" y="12138"/>
                    <a:pt x="8788" y="12222"/>
                    <a:pt x="8799" y="12305"/>
                  </a:cubicBezTo>
                  <a:cubicBezTo>
                    <a:pt x="8810" y="12379"/>
                    <a:pt x="8810" y="12467"/>
                    <a:pt x="8870" y="12531"/>
                  </a:cubicBezTo>
                  <a:cubicBezTo>
                    <a:pt x="8914" y="12522"/>
                    <a:pt x="8964" y="12522"/>
                    <a:pt x="9002" y="12512"/>
                  </a:cubicBezTo>
                  <a:cubicBezTo>
                    <a:pt x="9129" y="12635"/>
                    <a:pt x="9266" y="12787"/>
                    <a:pt x="9244" y="12954"/>
                  </a:cubicBezTo>
                  <a:cubicBezTo>
                    <a:pt x="9288" y="12954"/>
                    <a:pt x="9316" y="12993"/>
                    <a:pt x="9316" y="13028"/>
                  </a:cubicBezTo>
                  <a:cubicBezTo>
                    <a:pt x="9316" y="13067"/>
                    <a:pt x="9288" y="13097"/>
                    <a:pt x="9266" y="13131"/>
                  </a:cubicBezTo>
                  <a:cubicBezTo>
                    <a:pt x="9338" y="13106"/>
                    <a:pt x="9415" y="13180"/>
                    <a:pt x="9404" y="13244"/>
                  </a:cubicBezTo>
                  <a:cubicBezTo>
                    <a:pt x="9404" y="13264"/>
                    <a:pt x="9393" y="13283"/>
                    <a:pt x="9393" y="13303"/>
                  </a:cubicBezTo>
                  <a:cubicBezTo>
                    <a:pt x="9393" y="13337"/>
                    <a:pt x="9431" y="13357"/>
                    <a:pt x="9453" y="13377"/>
                  </a:cubicBezTo>
                  <a:cubicBezTo>
                    <a:pt x="9569" y="13480"/>
                    <a:pt x="9646" y="13613"/>
                    <a:pt x="9684" y="13760"/>
                  </a:cubicBezTo>
                  <a:cubicBezTo>
                    <a:pt x="9624" y="13760"/>
                    <a:pt x="9569" y="13750"/>
                    <a:pt x="9508" y="13750"/>
                  </a:cubicBezTo>
                  <a:cubicBezTo>
                    <a:pt x="9519" y="13893"/>
                    <a:pt x="9602" y="14025"/>
                    <a:pt x="9717" y="14129"/>
                  </a:cubicBezTo>
                  <a:cubicBezTo>
                    <a:pt x="9646" y="14138"/>
                    <a:pt x="9624" y="14232"/>
                    <a:pt x="9673" y="14286"/>
                  </a:cubicBezTo>
                  <a:cubicBezTo>
                    <a:pt x="9717" y="14335"/>
                    <a:pt x="9789" y="14365"/>
                    <a:pt x="9822" y="14428"/>
                  </a:cubicBezTo>
                  <a:cubicBezTo>
                    <a:pt x="9761" y="14502"/>
                    <a:pt x="9750" y="14615"/>
                    <a:pt x="9811" y="14699"/>
                  </a:cubicBezTo>
                  <a:cubicBezTo>
                    <a:pt x="9728" y="14748"/>
                    <a:pt x="9646" y="14812"/>
                    <a:pt x="9569" y="14861"/>
                  </a:cubicBezTo>
                  <a:cubicBezTo>
                    <a:pt x="9530" y="14881"/>
                    <a:pt x="9497" y="14915"/>
                    <a:pt x="9486" y="14954"/>
                  </a:cubicBezTo>
                  <a:cubicBezTo>
                    <a:pt x="9475" y="14994"/>
                    <a:pt x="9508" y="15048"/>
                    <a:pt x="9558" y="15038"/>
                  </a:cubicBezTo>
                  <a:cubicBezTo>
                    <a:pt x="9415" y="15131"/>
                    <a:pt x="9277" y="15303"/>
                    <a:pt x="9277" y="15460"/>
                  </a:cubicBezTo>
                  <a:cubicBezTo>
                    <a:pt x="9277" y="15500"/>
                    <a:pt x="9288" y="15544"/>
                    <a:pt x="9266" y="15574"/>
                  </a:cubicBezTo>
                  <a:cubicBezTo>
                    <a:pt x="9244" y="15603"/>
                    <a:pt x="9211" y="15613"/>
                    <a:pt x="9184" y="15632"/>
                  </a:cubicBezTo>
                  <a:cubicBezTo>
                    <a:pt x="9129" y="15687"/>
                    <a:pt x="9107" y="15770"/>
                    <a:pt x="9096" y="15839"/>
                  </a:cubicBezTo>
                  <a:cubicBezTo>
                    <a:pt x="9068" y="15996"/>
                    <a:pt x="9068" y="16149"/>
                    <a:pt x="9107" y="16306"/>
                  </a:cubicBezTo>
                  <a:cubicBezTo>
                    <a:pt x="9162" y="16542"/>
                    <a:pt x="9316" y="16748"/>
                    <a:pt x="9464" y="16955"/>
                  </a:cubicBezTo>
                  <a:cubicBezTo>
                    <a:pt x="9486" y="16994"/>
                    <a:pt x="9519" y="17038"/>
                    <a:pt x="9569" y="17058"/>
                  </a:cubicBezTo>
                  <a:cubicBezTo>
                    <a:pt x="9706" y="17284"/>
                    <a:pt x="9833" y="17520"/>
                    <a:pt x="9970" y="17746"/>
                  </a:cubicBezTo>
                  <a:cubicBezTo>
                    <a:pt x="10003" y="17800"/>
                    <a:pt x="10031" y="17849"/>
                    <a:pt x="10031" y="17913"/>
                  </a:cubicBezTo>
                  <a:cubicBezTo>
                    <a:pt x="10031" y="17977"/>
                    <a:pt x="9981" y="18016"/>
                    <a:pt x="9970" y="18080"/>
                  </a:cubicBezTo>
                  <a:cubicBezTo>
                    <a:pt x="9937" y="18193"/>
                    <a:pt x="9992" y="18306"/>
                    <a:pt x="10042" y="18419"/>
                  </a:cubicBezTo>
                  <a:cubicBezTo>
                    <a:pt x="10053" y="18449"/>
                    <a:pt x="10064" y="18468"/>
                    <a:pt x="10075" y="18503"/>
                  </a:cubicBezTo>
                  <a:cubicBezTo>
                    <a:pt x="10157" y="18665"/>
                    <a:pt x="10234" y="18852"/>
                    <a:pt x="10190" y="19029"/>
                  </a:cubicBezTo>
                  <a:cubicBezTo>
                    <a:pt x="10179" y="19068"/>
                    <a:pt x="10157" y="19107"/>
                    <a:pt x="10157" y="19151"/>
                  </a:cubicBezTo>
                  <a:cubicBezTo>
                    <a:pt x="10168" y="19294"/>
                    <a:pt x="10421" y="19387"/>
                    <a:pt x="10350" y="19510"/>
                  </a:cubicBezTo>
                  <a:cubicBezTo>
                    <a:pt x="10504" y="19667"/>
                    <a:pt x="10652" y="19830"/>
                    <a:pt x="10800" y="19987"/>
                  </a:cubicBezTo>
                  <a:cubicBezTo>
                    <a:pt x="10822" y="20016"/>
                    <a:pt x="10850" y="20036"/>
                    <a:pt x="10861" y="20066"/>
                  </a:cubicBezTo>
                  <a:cubicBezTo>
                    <a:pt x="10894" y="20159"/>
                    <a:pt x="10811" y="20262"/>
                    <a:pt x="10872" y="20336"/>
                  </a:cubicBezTo>
                  <a:cubicBezTo>
                    <a:pt x="10916" y="20400"/>
                    <a:pt x="11020" y="20410"/>
                    <a:pt x="11075" y="20469"/>
                  </a:cubicBezTo>
                  <a:cubicBezTo>
                    <a:pt x="11147" y="20542"/>
                    <a:pt x="11092" y="20655"/>
                    <a:pt x="11114" y="20749"/>
                  </a:cubicBezTo>
                  <a:cubicBezTo>
                    <a:pt x="11136" y="20822"/>
                    <a:pt x="11196" y="20876"/>
                    <a:pt x="11218" y="20935"/>
                  </a:cubicBezTo>
                  <a:cubicBezTo>
                    <a:pt x="11246" y="20999"/>
                    <a:pt x="11169" y="21098"/>
                    <a:pt x="11103" y="21068"/>
                  </a:cubicBezTo>
                  <a:cubicBezTo>
                    <a:pt x="11042" y="21181"/>
                    <a:pt x="11075" y="21314"/>
                    <a:pt x="11169" y="21417"/>
                  </a:cubicBezTo>
                  <a:cubicBezTo>
                    <a:pt x="11262" y="21510"/>
                    <a:pt x="11389" y="21574"/>
                    <a:pt x="11526" y="21594"/>
                  </a:cubicBezTo>
                  <a:cubicBezTo>
                    <a:pt x="11757" y="21574"/>
                    <a:pt x="11988" y="21574"/>
                    <a:pt x="12219" y="21594"/>
                  </a:cubicBezTo>
                  <a:cubicBezTo>
                    <a:pt x="12230" y="21555"/>
                    <a:pt x="12241" y="21520"/>
                    <a:pt x="12252" y="21481"/>
                  </a:cubicBezTo>
                  <a:cubicBezTo>
                    <a:pt x="12219" y="21471"/>
                    <a:pt x="12186" y="21471"/>
                    <a:pt x="12153" y="21461"/>
                  </a:cubicBezTo>
                  <a:cubicBezTo>
                    <a:pt x="12126" y="21427"/>
                    <a:pt x="12126" y="21378"/>
                    <a:pt x="12153" y="21348"/>
                  </a:cubicBezTo>
                  <a:cubicBezTo>
                    <a:pt x="12208" y="21358"/>
                    <a:pt x="12269" y="21338"/>
                    <a:pt x="12302" y="21294"/>
                  </a:cubicBezTo>
                  <a:cubicBezTo>
                    <a:pt x="12522" y="21451"/>
                    <a:pt x="12808" y="21530"/>
                    <a:pt x="13099" y="21520"/>
                  </a:cubicBezTo>
                  <a:cubicBezTo>
                    <a:pt x="13132" y="21427"/>
                    <a:pt x="13281" y="21427"/>
                    <a:pt x="13396" y="21427"/>
                  </a:cubicBezTo>
                  <a:cubicBezTo>
                    <a:pt x="13522" y="21427"/>
                    <a:pt x="13660" y="21388"/>
                    <a:pt x="13764" y="21324"/>
                  </a:cubicBezTo>
                  <a:cubicBezTo>
                    <a:pt x="13940" y="21220"/>
                    <a:pt x="14100" y="21048"/>
                    <a:pt x="14298" y="21098"/>
                  </a:cubicBezTo>
                  <a:cubicBezTo>
                    <a:pt x="14298" y="20994"/>
                    <a:pt x="14364" y="20901"/>
                    <a:pt x="14457" y="20822"/>
                  </a:cubicBezTo>
                  <a:lnTo>
                    <a:pt x="14622" y="20675"/>
                  </a:lnTo>
                  <a:cubicBezTo>
                    <a:pt x="14749" y="20562"/>
                    <a:pt x="14875" y="20449"/>
                    <a:pt x="15013" y="20336"/>
                  </a:cubicBezTo>
                  <a:cubicBezTo>
                    <a:pt x="15057" y="20233"/>
                    <a:pt x="15057" y="20129"/>
                    <a:pt x="15035" y="20026"/>
                  </a:cubicBezTo>
                  <a:cubicBezTo>
                    <a:pt x="14980" y="20016"/>
                    <a:pt x="14941" y="19952"/>
                    <a:pt x="14963" y="19903"/>
                  </a:cubicBezTo>
                  <a:cubicBezTo>
                    <a:pt x="15024" y="19903"/>
                    <a:pt x="15068" y="19894"/>
                    <a:pt x="15128" y="19894"/>
                  </a:cubicBezTo>
                  <a:cubicBezTo>
                    <a:pt x="15079" y="19820"/>
                    <a:pt x="15139" y="19707"/>
                    <a:pt x="15233" y="19697"/>
                  </a:cubicBezTo>
                  <a:cubicBezTo>
                    <a:pt x="15266" y="19697"/>
                    <a:pt x="15310" y="19707"/>
                    <a:pt x="15348" y="19707"/>
                  </a:cubicBezTo>
                  <a:cubicBezTo>
                    <a:pt x="15453" y="19707"/>
                    <a:pt x="15546" y="19628"/>
                    <a:pt x="15579" y="19545"/>
                  </a:cubicBezTo>
                  <a:cubicBezTo>
                    <a:pt x="15618" y="19466"/>
                    <a:pt x="15612" y="19358"/>
                    <a:pt x="15612" y="19264"/>
                  </a:cubicBezTo>
                  <a:cubicBezTo>
                    <a:pt x="15684" y="19314"/>
                    <a:pt x="15783" y="19235"/>
                    <a:pt x="15783" y="19161"/>
                  </a:cubicBezTo>
                  <a:cubicBezTo>
                    <a:pt x="15783" y="19078"/>
                    <a:pt x="15728" y="19019"/>
                    <a:pt x="15706" y="18935"/>
                  </a:cubicBezTo>
                  <a:cubicBezTo>
                    <a:pt x="15656" y="18798"/>
                    <a:pt x="15684" y="18645"/>
                    <a:pt x="15783" y="18542"/>
                  </a:cubicBezTo>
                  <a:cubicBezTo>
                    <a:pt x="15821" y="18512"/>
                    <a:pt x="15854" y="18478"/>
                    <a:pt x="15909" y="18478"/>
                  </a:cubicBezTo>
                  <a:cubicBezTo>
                    <a:pt x="15970" y="18478"/>
                    <a:pt x="16014" y="18512"/>
                    <a:pt x="16074" y="18522"/>
                  </a:cubicBezTo>
                  <a:cubicBezTo>
                    <a:pt x="16233" y="18571"/>
                    <a:pt x="16431" y="18449"/>
                    <a:pt x="16431" y="18296"/>
                  </a:cubicBezTo>
                  <a:cubicBezTo>
                    <a:pt x="16431" y="18223"/>
                    <a:pt x="16409" y="18159"/>
                    <a:pt x="16442" y="18100"/>
                  </a:cubicBezTo>
                  <a:cubicBezTo>
                    <a:pt x="16464" y="18055"/>
                    <a:pt x="16514" y="18036"/>
                    <a:pt x="16525" y="17996"/>
                  </a:cubicBezTo>
                  <a:cubicBezTo>
                    <a:pt x="16580" y="17893"/>
                    <a:pt x="16453" y="17790"/>
                    <a:pt x="16398" y="17687"/>
                  </a:cubicBezTo>
                  <a:cubicBezTo>
                    <a:pt x="16338" y="17574"/>
                    <a:pt x="16371" y="17441"/>
                    <a:pt x="16475" y="17367"/>
                  </a:cubicBezTo>
                  <a:cubicBezTo>
                    <a:pt x="16283" y="17323"/>
                    <a:pt x="16167" y="17107"/>
                    <a:pt x="16244" y="16945"/>
                  </a:cubicBezTo>
                  <a:cubicBezTo>
                    <a:pt x="16233" y="16974"/>
                    <a:pt x="16272" y="16994"/>
                    <a:pt x="16305" y="16984"/>
                  </a:cubicBezTo>
                  <a:cubicBezTo>
                    <a:pt x="16420" y="16900"/>
                    <a:pt x="16525" y="16787"/>
                    <a:pt x="16569" y="16665"/>
                  </a:cubicBezTo>
                  <a:cubicBezTo>
                    <a:pt x="16684" y="16719"/>
                    <a:pt x="16844" y="16655"/>
                    <a:pt x="16882" y="16542"/>
                  </a:cubicBezTo>
                  <a:cubicBezTo>
                    <a:pt x="16893" y="16512"/>
                    <a:pt x="16893" y="16478"/>
                    <a:pt x="16904" y="16448"/>
                  </a:cubicBezTo>
                  <a:cubicBezTo>
                    <a:pt x="16959" y="16325"/>
                    <a:pt x="17201" y="16375"/>
                    <a:pt x="17295" y="16276"/>
                  </a:cubicBezTo>
                  <a:cubicBezTo>
                    <a:pt x="17317" y="16242"/>
                    <a:pt x="17344" y="16212"/>
                    <a:pt x="17377" y="16193"/>
                  </a:cubicBezTo>
                  <a:cubicBezTo>
                    <a:pt x="17410" y="16183"/>
                    <a:pt x="17443" y="16193"/>
                    <a:pt x="17493" y="16193"/>
                  </a:cubicBezTo>
                  <a:cubicBezTo>
                    <a:pt x="17652" y="16203"/>
                    <a:pt x="17779" y="16026"/>
                    <a:pt x="17713" y="15903"/>
                  </a:cubicBezTo>
                  <a:cubicBezTo>
                    <a:pt x="17861" y="15932"/>
                    <a:pt x="18021" y="15903"/>
                    <a:pt x="18164" y="15839"/>
                  </a:cubicBezTo>
                  <a:cubicBezTo>
                    <a:pt x="18092" y="15706"/>
                    <a:pt x="18081" y="15544"/>
                    <a:pt x="18125" y="15406"/>
                  </a:cubicBezTo>
                  <a:cubicBezTo>
                    <a:pt x="18048" y="15357"/>
                    <a:pt x="17944" y="15254"/>
                    <a:pt x="18021" y="15190"/>
                  </a:cubicBezTo>
                  <a:cubicBezTo>
                    <a:pt x="18048" y="15171"/>
                    <a:pt x="18070" y="15171"/>
                    <a:pt x="18081" y="15151"/>
                  </a:cubicBezTo>
                  <a:cubicBezTo>
                    <a:pt x="18103" y="15131"/>
                    <a:pt x="18103" y="15097"/>
                    <a:pt x="18114" y="15067"/>
                  </a:cubicBezTo>
                  <a:cubicBezTo>
                    <a:pt x="18164" y="14802"/>
                    <a:pt x="18208" y="14532"/>
                    <a:pt x="18252" y="14276"/>
                  </a:cubicBezTo>
                  <a:cubicBezTo>
                    <a:pt x="18197" y="14276"/>
                    <a:pt x="18125" y="14261"/>
                    <a:pt x="18070" y="14261"/>
                  </a:cubicBezTo>
                  <a:cubicBezTo>
                    <a:pt x="18147" y="14173"/>
                    <a:pt x="18032" y="14060"/>
                    <a:pt x="17916" y="13986"/>
                  </a:cubicBezTo>
                  <a:cubicBezTo>
                    <a:pt x="17806" y="13917"/>
                    <a:pt x="17691" y="13799"/>
                    <a:pt x="17768" y="13706"/>
                  </a:cubicBezTo>
                  <a:cubicBezTo>
                    <a:pt x="17641" y="13632"/>
                    <a:pt x="17894" y="13386"/>
                    <a:pt x="17768" y="13303"/>
                  </a:cubicBezTo>
                  <a:cubicBezTo>
                    <a:pt x="17735" y="13283"/>
                    <a:pt x="17702" y="13288"/>
                    <a:pt x="17674" y="13264"/>
                  </a:cubicBezTo>
                  <a:cubicBezTo>
                    <a:pt x="17652" y="13249"/>
                    <a:pt x="17652" y="13210"/>
                    <a:pt x="17641" y="13190"/>
                  </a:cubicBezTo>
                  <a:cubicBezTo>
                    <a:pt x="17619" y="13028"/>
                    <a:pt x="17619" y="12851"/>
                    <a:pt x="17630" y="12684"/>
                  </a:cubicBezTo>
                  <a:cubicBezTo>
                    <a:pt x="17806" y="12625"/>
                    <a:pt x="17883" y="12418"/>
                    <a:pt x="17779" y="12276"/>
                  </a:cubicBezTo>
                  <a:cubicBezTo>
                    <a:pt x="17839" y="12305"/>
                    <a:pt x="17911" y="12266"/>
                    <a:pt x="17944" y="12212"/>
                  </a:cubicBezTo>
                  <a:cubicBezTo>
                    <a:pt x="17982" y="12163"/>
                    <a:pt x="17977" y="12109"/>
                    <a:pt x="17999" y="12045"/>
                  </a:cubicBezTo>
                  <a:cubicBezTo>
                    <a:pt x="18032" y="11942"/>
                    <a:pt x="18092" y="11863"/>
                    <a:pt x="18197" y="11799"/>
                  </a:cubicBezTo>
                  <a:cubicBezTo>
                    <a:pt x="18219" y="11829"/>
                    <a:pt x="18263" y="11863"/>
                    <a:pt x="18312" y="11883"/>
                  </a:cubicBezTo>
                  <a:cubicBezTo>
                    <a:pt x="18356" y="11770"/>
                    <a:pt x="18428" y="11666"/>
                    <a:pt x="18521" y="11583"/>
                  </a:cubicBezTo>
                  <a:cubicBezTo>
                    <a:pt x="18598" y="11563"/>
                    <a:pt x="18681" y="11534"/>
                    <a:pt x="18763" y="11509"/>
                  </a:cubicBezTo>
                  <a:cubicBezTo>
                    <a:pt x="18763" y="11376"/>
                    <a:pt x="18889" y="11273"/>
                    <a:pt x="19005" y="11190"/>
                  </a:cubicBezTo>
                  <a:cubicBezTo>
                    <a:pt x="19186" y="11067"/>
                    <a:pt x="19362" y="10934"/>
                    <a:pt x="19544" y="10811"/>
                  </a:cubicBezTo>
                  <a:cubicBezTo>
                    <a:pt x="19637" y="10747"/>
                    <a:pt x="19731" y="10674"/>
                    <a:pt x="19846" y="10654"/>
                  </a:cubicBezTo>
                  <a:cubicBezTo>
                    <a:pt x="19901" y="10644"/>
                    <a:pt x="19973" y="10634"/>
                    <a:pt x="20006" y="10605"/>
                  </a:cubicBezTo>
                  <a:cubicBezTo>
                    <a:pt x="20028" y="10570"/>
                    <a:pt x="20039" y="10541"/>
                    <a:pt x="20055" y="10511"/>
                  </a:cubicBezTo>
                  <a:cubicBezTo>
                    <a:pt x="20088" y="10408"/>
                    <a:pt x="20182" y="10315"/>
                    <a:pt x="20297" y="10261"/>
                  </a:cubicBezTo>
                  <a:cubicBezTo>
                    <a:pt x="20352" y="10241"/>
                    <a:pt x="20424" y="10231"/>
                    <a:pt x="20468" y="10192"/>
                  </a:cubicBezTo>
                  <a:cubicBezTo>
                    <a:pt x="20528" y="10128"/>
                    <a:pt x="20501" y="10035"/>
                    <a:pt x="20512" y="9966"/>
                  </a:cubicBezTo>
                  <a:cubicBezTo>
                    <a:pt x="20528" y="9882"/>
                    <a:pt x="20627" y="9799"/>
                    <a:pt x="20688" y="9853"/>
                  </a:cubicBezTo>
                  <a:cubicBezTo>
                    <a:pt x="20743" y="9715"/>
                    <a:pt x="20814" y="9583"/>
                    <a:pt x="20875" y="9450"/>
                  </a:cubicBezTo>
                  <a:cubicBezTo>
                    <a:pt x="20897" y="9406"/>
                    <a:pt x="20908" y="9366"/>
                    <a:pt x="20941" y="9337"/>
                  </a:cubicBezTo>
                  <a:cubicBezTo>
                    <a:pt x="20974" y="9293"/>
                    <a:pt x="21034" y="9273"/>
                    <a:pt x="21067" y="9243"/>
                  </a:cubicBezTo>
                  <a:cubicBezTo>
                    <a:pt x="21254" y="9086"/>
                    <a:pt x="21183" y="8801"/>
                    <a:pt x="21348" y="8624"/>
                  </a:cubicBezTo>
                  <a:cubicBezTo>
                    <a:pt x="21359" y="8605"/>
                    <a:pt x="21381" y="8595"/>
                    <a:pt x="21392" y="8570"/>
                  </a:cubicBezTo>
                  <a:cubicBezTo>
                    <a:pt x="21414" y="8541"/>
                    <a:pt x="21425" y="8501"/>
                    <a:pt x="21436" y="8457"/>
                  </a:cubicBezTo>
                  <a:cubicBezTo>
                    <a:pt x="21447" y="8388"/>
                    <a:pt x="21474" y="8315"/>
                    <a:pt x="21485" y="8241"/>
                  </a:cubicBezTo>
                  <a:cubicBezTo>
                    <a:pt x="21518" y="8098"/>
                    <a:pt x="21540" y="7921"/>
                    <a:pt x="21436" y="7808"/>
                  </a:cubicBezTo>
                  <a:cubicBezTo>
                    <a:pt x="21370" y="7931"/>
                    <a:pt x="21254" y="8034"/>
                    <a:pt x="21128" y="8118"/>
                  </a:cubicBezTo>
                  <a:cubicBezTo>
                    <a:pt x="21117" y="8079"/>
                    <a:pt x="21056" y="8059"/>
                    <a:pt x="21023" y="8069"/>
                  </a:cubicBezTo>
                  <a:cubicBezTo>
                    <a:pt x="20990" y="8079"/>
                    <a:pt x="20941" y="8108"/>
                    <a:pt x="20897" y="8118"/>
                  </a:cubicBezTo>
                  <a:cubicBezTo>
                    <a:pt x="20732" y="8192"/>
                    <a:pt x="20539" y="8108"/>
                    <a:pt x="20363" y="8147"/>
                  </a:cubicBezTo>
                  <a:cubicBezTo>
                    <a:pt x="20248" y="8182"/>
                    <a:pt x="20154" y="8265"/>
                    <a:pt x="20055" y="8295"/>
                  </a:cubicBezTo>
                  <a:cubicBezTo>
                    <a:pt x="19890" y="8344"/>
                    <a:pt x="19709" y="8295"/>
                    <a:pt x="19533" y="8315"/>
                  </a:cubicBezTo>
                  <a:cubicBezTo>
                    <a:pt x="19478" y="8324"/>
                    <a:pt x="19423" y="8334"/>
                    <a:pt x="19373" y="8324"/>
                  </a:cubicBezTo>
                  <a:cubicBezTo>
                    <a:pt x="19329" y="8315"/>
                    <a:pt x="19280" y="8241"/>
                    <a:pt x="19324" y="8211"/>
                  </a:cubicBezTo>
                  <a:cubicBezTo>
                    <a:pt x="19197" y="8251"/>
                    <a:pt x="19082" y="8128"/>
                    <a:pt x="19060" y="8005"/>
                  </a:cubicBezTo>
                  <a:cubicBezTo>
                    <a:pt x="19038" y="7892"/>
                    <a:pt x="19049" y="7759"/>
                    <a:pt x="18994" y="7656"/>
                  </a:cubicBezTo>
                  <a:cubicBezTo>
                    <a:pt x="18922" y="7646"/>
                    <a:pt x="18840" y="7695"/>
                    <a:pt x="18840" y="7769"/>
                  </a:cubicBezTo>
                  <a:cubicBezTo>
                    <a:pt x="18818" y="7725"/>
                    <a:pt x="18774" y="7685"/>
                    <a:pt x="18714" y="7676"/>
                  </a:cubicBezTo>
                  <a:cubicBezTo>
                    <a:pt x="18692" y="7592"/>
                    <a:pt x="18648" y="7509"/>
                    <a:pt x="18637" y="7430"/>
                  </a:cubicBezTo>
                  <a:cubicBezTo>
                    <a:pt x="18620" y="7396"/>
                    <a:pt x="18620" y="7356"/>
                    <a:pt x="18598" y="7337"/>
                  </a:cubicBezTo>
                  <a:cubicBezTo>
                    <a:pt x="18576" y="7302"/>
                    <a:pt x="18532" y="7292"/>
                    <a:pt x="18494" y="7302"/>
                  </a:cubicBezTo>
                  <a:cubicBezTo>
                    <a:pt x="18450" y="7214"/>
                    <a:pt x="18356" y="7150"/>
                    <a:pt x="18252" y="7086"/>
                  </a:cubicBezTo>
                  <a:cubicBezTo>
                    <a:pt x="18208" y="7056"/>
                    <a:pt x="18147" y="7027"/>
                    <a:pt x="18092" y="7027"/>
                  </a:cubicBezTo>
                  <a:cubicBezTo>
                    <a:pt x="18081" y="7027"/>
                    <a:pt x="18059" y="7027"/>
                    <a:pt x="18048" y="7017"/>
                  </a:cubicBezTo>
                  <a:cubicBezTo>
                    <a:pt x="18021" y="7007"/>
                    <a:pt x="18021" y="6983"/>
                    <a:pt x="18021" y="6963"/>
                  </a:cubicBezTo>
                  <a:cubicBezTo>
                    <a:pt x="17999" y="6850"/>
                    <a:pt x="17861" y="6776"/>
                    <a:pt x="17806" y="6673"/>
                  </a:cubicBezTo>
                  <a:cubicBezTo>
                    <a:pt x="17768" y="6614"/>
                    <a:pt x="17768" y="6540"/>
                    <a:pt x="17768" y="6467"/>
                  </a:cubicBezTo>
                  <a:cubicBezTo>
                    <a:pt x="17768" y="6417"/>
                    <a:pt x="17768" y="6368"/>
                    <a:pt x="17757" y="6314"/>
                  </a:cubicBezTo>
                  <a:cubicBezTo>
                    <a:pt x="17724" y="6221"/>
                    <a:pt x="17630" y="6162"/>
                    <a:pt x="17537" y="6118"/>
                  </a:cubicBezTo>
                  <a:cubicBezTo>
                    <a:pt x="17482" y="6098"/>
                    <a:pt x="17416" y="6093"/>
                    <a:pt x="17355" y="6059"/>
                  </a:cubicBezTo>
                  <a:cubicBezTo>
                    <a:pt x="17300" y="6029"/>
                    <a:pt x="17262" y="5965"/>
                    <a:pt x="17295" y="5911"/>
                  </a:cubicBezTo>
                  <a:cubicBezTo>
                    <a:pt x="17218" y="5921"/>
                    <a:pt x="17168" y="5842"/>
                    <a:pt x="17157" y="5779"/>
                  </a:cubicBezTo>
                  <a:cubicBezTo>
                    <a:pt x="17124" y="5646"/>
                    <a:pt x="17135" y="5508"/>
                    <a:pt x="17179" y="5376"/>
                  </a:cubicBezTo>
                  <a:cubicBezTo>
                    <a:pt x="17179" y="5366"/>
                    <a:pt x="17190" y="5346"/>
                    <a:pt x="17190" y="5336"/>
                  </a:cubicBezTo>
                  <a:cubicBezTo>
                    <a:pt x="17190" y="5326"/>
                    <a:pt x="17179" y="5317"/>
                    <a:pt x="17168" y="5302"/>
                  </a:cubicBezTo>
                  <a:cubicBezTo>
                    <a:pt x="17086" y="5233"/>
                    <a:pt x="17086" y="5130"/>
                    <a:pt x="17064" y="5036"/>
                  </a:cubicBezTo>
                  <a:cubicBezTo>
                    <a:pt x="17042" y="4943"/>
                    <a:pt x="16937" y="4840"/>
                    <a:pt x="16833" y="4879"/>
                  </a:cubicBezTo>
                  <a:cubicBezTo>
                    <a:pt x="16871" y="4776"/>
                    <a:pt x="16673" y="4717"/>
                    <a:pt x="16651" y="4604"/>
                  </a:cubicBezTo>
                  <a:cubicBezTo>
                    <a:pt x="16629" y="4481"/>
                    <a:pt x="16591" y="4343"/>
                    <a:pt x="16536" y="4230"/>
                  </a:cubicBezTo>
                  <a:lnTo>
                    <a:pt x="16222" y="3705"/>
                  </a:lnTo>
                  <a:cubicBezTo>
                    <a:pt x="16200" y="3665"/>
                    <a:pt x="16178" y="3611"/>
                    <a:pt x="16189" y="3572"/>
                  </a:cubicBezTo>
                  <a:cubicBezTo>
                    <a:pt x="16156" y="3479"/>
                    <a:pt x="16118" y="3385"/>
                    <a:pt x="16063" y="3316"/>
                  </a:cubicBezTo>
                  <a:cubicBezTo>
                    <a:pt x="16041" y="3292"/>
                    <a:pt x="16014" y="3262"/>
                    <a:pt x="16014" y="3233"/>
                  </a:cubicBezTo>
                  <a:cubicBezTo>
                    <a:pt x="16003" y="3198"/>
                    <a:pt x="16014" y="3169"/>
                    <a:pt x="16052" y="3149"/>
                  </a:cubicBezTo>
                  <a:cubicBezTo>
                    <a:pt x="16003" y="3110"/>
                    <a:pt x="15959" y="3066"/>
                    <a:pt x="15926" y="3017"/>
                  </a:cubicBezTo>
                  <a:cubicBezTo>
                    <a:pt x="15898" y="2982"/>
                    <a:pt x="15865" y="2962"/>
                    <a:pt x="15843" y="2923"/>
                  </a:cubicBezTo>
                  <a:cubicBezTo>
                    <a:pt x="15832" y="2894"/>
                    <a:pt x="15810" y="2869"/>
                    <a:pt x="15794" y="2840"/>
                  </a:cubicBezTo>
                  <a:cubicBezTo>
                    <a:pt x="15739" y="2697"/>
                    <a:pt x="15684" y="2550"/>
                    <a:pt x="15623" y="2417"/>
                  </a:cubicBezTo>
                  <a:cubicBezTo>
                    <a:pt x="15568" y="2284"/>
                    <a:pt x="15508" y="2137"/>
                    <a:pt x="15530" y="1994"/>
                  </a:cubicBezTo>
                  <a:cubicBezTo>
                    <a:pt x="15508" y="1955"/>
                    <a:pt x="15453" y="1945"/>
                    <a:pt x="15392" y="1945"/>
                  </a:cubicBezTo>
                  <a:cubicBezTo>
                    <a:pt x="15337" y="1955"/>
                    <a:pt x="15288" y="1975"/>
                    <a:pt x="15244" y="1975"/>
                  </a:cubicBezTo>
                  <a:cubicBezTo>
                    <a:pt x="15161" y="1975"/>
                    <a:pt x="15057" y="1945"/>
                    <a:pt x="15002" y="2004"/>
                  </a:cubicBezTo>
                  <a:cubicBezTo>
                    <a:pt x="14980" y="2034"/>
                    <a:pt x="14980" y="2078"/>
                    <a:pt x="14952" y="2107"/>
                  </a:cubicBezTo>
                  <a:cubicBezTo>
                    <a:pt x="14919" y="2161"/>
                    <a:pt x="14815" y="2171"/>
                    <a:pt x="14771" y="2117"/>
                  </a:cubicBezTo>
                  <a:cubicBezTo>
                    <a:pt x="14732" y="2152"/>
                    <a:pt x="14688" y="2152"/>
                    <a:pt x="14655" y="2127"/>
                  </a:cubicBezTo>
                  <a:cubicBezTo>
                    <a:pt x="14518" y="2048"/>
                    <a:pt x="14320" y="2058"/>
                    <a:pt x="14160" y="2004"/>
                  </a:cubicBezTo>
                  <a:lnTo>
                    <a:pt x="14017" y="1975"/>
                  </a:lnTo>
                  <a:cubicBezTo>
                    <a:pt x="14017" y="1930"/>
                    <a:pt x="13951" y="1955"/>
                    <a:pt x="13918" y="1965"/>
                  </a:cubicBezTo>
                  <a:cubicBezTo>
                    <a:pt x="13858" y="1975"/>
                    <a:pt x="13814" y="1945"/>
                    <a:pt x="13764" y="1911"/>
                  </a:cubicBezTo>
                  <a:cubicBezTo>
                    <a:pt x="13698" y="1871"/>
                    <a:pt x="13605" y="1862"/>
                    <a:pt x="13511" y="1871"/>
                  </a:cubicBezTo>
                  <a:lnTo>
                    <a:pt x="13456" y="1921"/>
                  </a:lnTo>
                  <a:cubicBezTo>
                    <a:pt x="13385" y="1842"/>
                    <a:pt x="13270" y="1778"/>
                    <a:pt x="13154" y="1778"/>
                  </a:cubicBezTo>
                  <a:cubicBezTo>
                    <a:pt x="13088" y="1778"/>
                    <a:pt x="13017" y="1788"/>
                    <a:pt x="12945" y="1788"/>
                  </a:cubicBezTo>
                  <a:cubicBezTo>
                    <a:pt x="12879" y="1788"/>
                    <a:pt x="12808" y="1773"/>
                    <a:pt x="12764" y="1729"/>
                  </a:cubicBezTo>
                  <a:cubicBezTo>
                    <a:pt x="12742" y="1709"/>
                    <a:pt x="12725" y="1675"/>
                    <a:pt x="12714" y="1655"/>
                  </a:cubicBezTo>
                  <a:cubicBezTo>
                    <a:pt x="12692" y="1636"/>
                    <a:pt x="12659" y="1611"/>
                    <a:pt x="12637" y="1636"/>
                  </a:cubicBezTo>
                  <a:cubicBezTo>
                    <a:pt x="12659" y="1601"/>
                    <a:pt x="12637" y="1552"/>
                    <a:pt x="12615" y="1522"/>
                  </a:cubicBezTo>
                  <a:cubicBezTo>
                    <a:pt x="12577" y="1488"/>
                    <a:pt x="12533" y="1478"/>
                    <a:pt x="12500" y="1459"/>
                  </a:cubicBezTo>
                  <a:cubicBezTo>
                    <a:pt x="12450" y="1449"/>
                    <a:pt x="12417" y="1429"/>
                    <a:pt x="12368" y="1439"/>
                  </a:cubicBezTo>
                  <a:cubicBezTo>
                    <a:pt x="12324" y="1449"/>
                    <a:pt x="12291" y="1478"/>
                    <a:pt x="12302" y="1522"/>
                  </a:cubicBezTo>
                  <a:cubicBezTo>
                    <a:pt x="12164" y="1581"/>
                    <a:pt x="11988" y="1601"/>
                    <a:pt x="11840" y="1572"/>
                  </a:cubicBezTo>
                  <a:cubicBezTo>
                    <a:pt x="11840" y="1601"/>
                    <a:pt x="11851" y="1636"/>
                    <a:pt x="11873" y="1655"/>
                  </a:cubicBezTo>
                  <a:cubicBezTo>
                    <a:pt x="11818" y="1626"/>
                    <a:pt x="11735" y="1655"/>
                    <a:pt x="11713" y="1704"/>
                  </a:cubicBezTo>
                  <a:cubicBezTo>
                    <a:pt x="11691" y="1758"/>
                    <a:pt x="11724" y="1827"/>
                    <a:pt x="11796" y="1852"/>
                  </a:cubicBezTo>
                  <a:cubicBezTo>
                    <a:pt x="11746" y="1852"/>
                    <a:pt x="11724" y="1916"/>
                    <a:pt x="11735" y="1955"/>
                  </a:cubicBezTo>
                  <a:cubicBezTo>
                    <a:pt x="11746" y="1999"/>
                    <a:pt x="11796" y="2024"/>
                    <a:pt x="11829" y="2048"/>
                  </a:cubicBezTo>
                  <a:lnTo>
                    <a:pt x="11796" y="2137"/>
                  </a:lnTo>
                  <a:cubicBezTo>
                    <a:pt x="11757" y="2117"/>
                    <a:pt x="11719" y="2142"/>
                    <a:pt x="11691" y="2171"/>
                  </a:cubicBezTo>
                  <a:cubicBezTo>
                    <a:pt x="11669" y="2206"/>
                    <a:pt x="11653" y="2240"/>
                    <a:pt x="11609" y="2250"/>
                  </a:cubicBezTo>
                  <a:cubicBezTo>
                    <a:pt x="11587" y="2265"/>
                    <a:pt x="11565" y="2265"/>
                    <a:pt x="11537" y="2274"/>
                  </a:cubicBezTo>
                  <a:cubicBezTo>
                    <a:pt x="11515" y="2284"/>
                    <a:pt x="11504" y="2314"/>
                    <a:pt x="11515" y="2324"/>
                  </a:cubicBezTo>
                  <a:cubicBezTo>
                    <a:pt x="11411" y="2353"/>
                    <a:pt x="11345" y="2230"/>
                    <a:pt x="11251" y="2181"/>
                  </a:cubicBezTo>
                  <a:cubicBezTo>
                    <a:pt x="11191" y="2161"/>
                    <a:pt x="11125" y="2152"/>
                    <a:pt x="11103" y="2097"/>
                  </a:cubicBezTo>
                  <a:cubicBezTo>
                    <a:pt x="11092" y="2078"/>
                    <a:pt x="11092" y="2068"/>
                    <a:pt x="11075" y="2048"/>
                  </a:cubicBezTo>
                  <a:cubicBezTo>
                    <a:pt x="11042" y="2004"/>
                    <a:pt x="10976" y="2024"/>
                    <a:pt x="10916" y="2048"/>
                  </a:cubicBezTo>
                  <a:cubicBezTo>
                    <a:pt x="10789" y="2078"/>
                    <a:pt x="10652" y="2048"/>
                    <a:pt x="10570" y="1955"/>
                  </a:cubicBezTo>
                  <a:cubicBezTo>
                    <a:pt x="10537" y="1975"/>
                    <a:pt x="10504" y="1994"/>
                    <a:pt x="10454" y="2014"/>
                  </a:cubicBezTo>
                  <a:cubicBezTo>
                    <a:pt x="10443" y="2024"/>
                    <a:pt x="10432" y="2024"/>
                    <a:pt x="10421" y="2024"/>
                  </a:cubicBezTo>
                  <a:cubicBezTo>
                    <a:pt x="10410" y="2024"/>
                    <a:pt x="10399" y="2014"/>
                    <a:pt x="10388" y="2004"/>
                  </a:cubicBezTo>
                  <a:cubicBezTo>
                    <a:pt x="10317" y="1930"/>
                    <a:pt x="10273" y="1842"/>
                    <a:pt x="10262" y="1749"/>
                  </a:cubicBezTo>
                  <a:cubicBezTo>
                    <a:pt x="10262" y="1729"/>
                    <a:pt x="10245" y="1704"/>
                    <a:pt x="10234" y="1685"/>
                  </a:cubicBezTo>
                  <a:cubicBezTo>
                    <a:pt x="10212" y="1665"/>
                    <a:pt x="10179" y="1655"/>
                    <a:pt x="10146" y="1655"/>
                  </a:cubicBezTo>
                  <a:cubicBezTo>
                    <a:pt x="10042" y="1645"/>
                    <a:pt x="9937" y="1645"/>
                    <a:pt x="9833" y="1636"/>
                  </a:cubicBezTo>
                  <a:cubicBezTo>
                    <a:pt x="9822" y="1508"/>
                    <a:pt x="9673" y="1429"/>
                    <a:pt x="9530" y="1459"/>
                  </a:cubicBezTo>
                  <a:cubicBezTo>
                    <a:pt x="9497" y="1468"/>
                    <a:pt x="9453" y="1488"/>
                    <a:pt x="9415" y="1488"/>
                  </a:cubicBezTo>
                  <a:cubicBezTo>
                    <a:pt x="9382" y="1488"/>
                    <a:pt x="9338" y="1468"/>
                    <a:pt x="9338" y="1429"/>
                  </a:cubicBezTo>
                  <a:cubicBezTo>
                    <a:pt x="9277" y="1449"/>
                    <a:pt x="9200" y="1429"/>
                    <a:pt x="9162" y="1375"/>
                  </a:cubicBezTo>
                  <a:cubicBezTo>
                    <a:pt x="9118" y="1395"/>
                    <a:pt x="9046" y="1395"/>
                    <a:pt x="9002" y="1365"/>
                  </a:cubicBezTo>
                  <a:cubicBezTo>
                    <a:pt x="8947" y="1336"/>
                    <a:pt x="8925" y="1272"/>
                    <a:pt x="8881" y="1223"/>
                  </a:cubicBezTo>
                  <a:cubicBezTo>
                    <a:pt x="8848" y="1169"/>
                    <a:pt x="8777" y="1129"/>
                    <a:pt x="8705" y="1139"/>
                  </a:cubicBezTo>
                  <a:cubicBezTo>
                    <a:pt x="8705" y="1169"/>
                    <a:pt x="8705" y="1203"/>
                    <a:pt x="8694" y="1242"/>
                  </a:cubicBezTo>
                  <a:cubicBezTo>
                    <a:pt x="8617" y="1159"/>
                    <a:pt x="8579" y="1056"/>
                    <a:pt x="8590" y="952"/>
                  </a:cubicBezTo>
                  <a:cubicBezTo>
                    <a:pt x="8639" y="982"/>
                    <a:pt x="8716" y="972"/>
                    <a:pt x="8766" y="933"/>
                  </a:cubicBezTo>
                  <a:cubicBezTo>
                    <a:pt x="8810" y="893"/>
                    <a:pt x="8799" y="820"/>
                    <a:pt x="8755" y="780"/>
                  </a:cubicBezTo>
                  <a:cubicBezTo>
                    <a:pt x="8788" y="756"/>
                    <a:pt x="8821" y="766"/>
                    <a:pt x="8859" y="780"/>
                  </a:cubicBezTo>
                  <a:cubicBezTo>
                    <a:pt x="8881" y="726"/>
                    <a:pt x="8903" y="662"/>
                    <a:pt x="8892" y="603"/>
                  </a:cubicBezTo>
                  <a:cubicBezTo>
                    <a:pt x="8766" y="584"/>
                    <a:pt x="8672" y="456"/>
                    <a:pt x="8694" y="343"/>
                  </a:cubicBezTo>
                  <a:cubicBezTo>
                    <a:pt x="8744" y="368"/>
                    <a:pt x="8793" y="343"/>
                    <a:pt x="8832" y="313"/>
                  </a:cubicBezTo>
                  <a:cubicBezTo>
                    <a:pt x="8865" y="284"/>
                    <a:pt x="8881" y="230"/>
                    <a:pt x="8892" y="191"/>
                  </a:cubicBezTo>
                  <a:cubicBezTo>
                    <a:pt x="8903" y="137"/>
                    <a:pt x="8914" y="78"/>
                    <a:pt x="8870" y="48"/>
                  </a:cubicBezTo>
                  <a:cubicBezTo>
                    <a:pt x="8832" y="14"/>
                    <a:pt x="8777" y="28"/>
                    <a:pt x="8733" y="48"/>
                  </a:cubicBezTo>
                  <a:cubicBezTo>
                    <a:pt x="8683" y="73"/>
                    <a:pt x="8634" y="97"/>
                    <a:pt x="8590" y="107"/>
                  </a:cubicBezTo>
                  <a:cubicBezTo>
                    <a:pt x="8540" y="117"/>
                    <a:pt x="8474" y="97"/>
                    <a:pt x="8463" y="58"/>
                  </a:cubicBezTo>
                  <a:cubicBezTo>
                    <a:pt x="8408" y="33"/>
                    <a:pt x="8348" y="14"/>
                    <a:pt x="8293" y="14"/>
                  </a:cubicBezTo>
                  <a:cubicBezTo>
                    <a:pt x="8232" y="14"/>
                    <a:pt x="8166" y="48"/>
                    <a:pt x="8155" y="97"/>
                  </a:cubicBezTo>
                  <a:cubicBezTo>
                    <a:pt x="8073" y="58"/>
                    <a:pt x="7980" y="48"/>
                    <a:pt x="7886" y="68"/>
                  </a:cubicBezTo>
                  <a:cubicBezTo>
                    <a:pt x="7864" y="78"/>
                    <a:pt x="7831" y="78"/>
                    <a:pt x="7809" y="68"/>
                  </a:cubicBezTo>
                  <a:cubicBezTo>
                    <a:pt x="7787" y="58"/>
                    <a:pt x="7760" y="33"/>
                    <a:pt x="7749" y="23"/>
                  </a:cubicBezTo>
                  <a:cubicBezTo>
                    <a:pt x="7705" y="-6"/>
                    <a:pt x="7644" y="-6"/>
                    <a:pt x="7600" y="14"/>
                  </a:cubicBezTo>
                  <a:cubicBezTo>
                    <a:pt x="7556" y="33"/>
                    <a:pt x="7518" y="78"/>
                    <a:pt x="7485" y="117"/>
                  </a:cubicBezTo>
                  <a:cubicBezTo>
                    <a:pt x="7474" y="127"/>
                    <a:pt x="7463" y="151"/>
                    <a:pt x="7441" y="161"/>
                  </a:cubicBezTo>
                  <a:lnTo>
                    <a:pt x="7391" y="161"/>
                  </a:lnTo>
                  <a:cubicBezTo>
                    <a:pt x="7287" y="151"/>
                    <a:pt x="7182" y="127"/>
                    <a:pt x="7094" y="97"/>
                  </a:cubicBezTo>
                  <a:cubicBezTo>
                    <a:pt x="7012" y="161"/>
                    <a:pt x="6885" y="171"/>
                    <a:pt x="6803" y="117"/>
                  </a:cubicBezTo>
                  <a:cubicBezTo>
                    <a:pt x="6759" y="97"/>
                    <a:pt x="6665" y="117"/>
                    <a:pt x="6621" y="137"/>
                  </a:cubicBezTo>
                  <a:cubicBezTo>
                    <a:pt x="6594" y="151"/>
                    <a:pt x="6583" y="161"/>
                    <a:pt x="6561" y="171"/>
                  </a:cubicBezTo>
                  <a:cubicBezTo>
                    <a:pt x="6506" y="191"/>
                    <a:pt x="6434" y="171"/>
                    <a:pt x="6379" y="161"/>
                  </a:cubicBezTo>
                  <a:cubicBezTo>
                    <a:pt x="6319" y="161"/>
                    <a:pt x="6236" y="210"/>
                    <a:pt x="6275" y="264"/>
                  </a:cubicBezTo>
                  <a:cubicBezTo>
                    <a:pt x="6170" y="230"/>
                    <a:pt x="6055" y="200"/>
                    <a:pt x="5950" y="171"/>
                  </a:cubicBezTo>
                  <a:cubicBezTo>
                    <a:pt x="5868" y="151"/>
                    <a:pt x="5763" y="122"/>
                    <a:pt x="5686" y="151"/>
                  </a:cubicBezTo>
                  <a:cubicBezTo>
                    <a:pt x="5604" y="186"/>
                    <a:pt x="5549" y="294"/>
                    <a:pt x="5615" y="343"/>
                  </a:cubicBezTo>
                  <a:cubicBezTo>
                    <a:pt x="5488" y="333"/>
                    <a:pt x="5351" y="377"/>
                    <a:pt x="5247" y="446"/>
                  </a:cubicBezTo>
                  <a:cubicBezTo>
                    <a:pt x="5236" y="456"/>
                    <a:pt x="5214" y="471"/>
                    <a:pt x="5192" y="481"/>
                  </a:cubicBezTo>
                  <a:cubicBezTo>
                    <a:pt x="5153" y="490"/>
                    <a:pt x="5109" y="471"/>
                    <a:pt x="5060" y="481"/>
                  </a:cubicBezTo>
                  <a:cubicBezTo>
                    <a:pt x="5016" y="490"/>
                    <a:pt x="4994" y="544"/>
                    <a:pt x="4972" y="584"/>
                  </a:cubicBezTo>
                  <a:cubicBezTo>
                    <a:pt x="4944" y="628"/>
                    <a:pt x="4900" y="677"/>
                    <a:pt x="4856" y="653"/>
                  </a:cubicBezTo>
                  <a:cubicBezTo>
                    <a:pt x="4829" y="643"/>
                    <a:pt x="4818" y="633"/>
                    <a:pt x="4796" y="633"/>
                  </a:cubicBezTo>
                  <a:cubicBezTo>
                    <a:pt x="4741" y="623"/>
                    <a:pt x="4719" y="707"/>
                    <a:pt x="4719" y="756"/>
                  </a:cubicBezTo>
                  <a:cubicBezTo>
                    <a:pt x="4669" y="780"/>
                    <a:pt x="4614" y="800"/>
                    <a:pt x="4565" y="790"/>
                  </a:cubicBezTo>
                  <a:cubicBezTo>
                    <a:pt x="4510" y="780"/>
                    <a:pt x="4471" y="716"/>
                    <a:pt x="4510" y="677"/>
                  </a:cubicBezTo>
                  <a:cubicBezTo>
                    <a:pt x="4449" y="643"/>
                    <a:pt x="4383" y="633"/>
                    <a:pt x="4312" y="643"/>
                  </a:cubicBezTo>
                  <a:cubicBezTo>
                    <a:pt x="4240" y="662"/>
                    <a:pt x="4163" y="707"/>
                    <a:pt x="4092" y="662"/>
                  </a:cubicBezTo>
                  <a:cubicBezTo>
                    <a:pt x="4059" y="643"/>
                    <a:pt x="4037" y="603"/>
                    <a:pt x="3998" y="594"/>
                  </a:cubicBezTo>
                  <a:cubicBezTo>
                    <a:pt x="3943" y="574"/>
                    <a:pt x="3883" y="613"/>
                    <a:pt x="3839" y="633"/>
                  </a:cubicBezTo>
                  <a:cubicBezTo>
                    <a:pt x="3784" y="653"/>
                    <a:pt x="3701" y="623"/>
                    <a:pt x="3712" y="584"/>
                  </a:cubicBezTo>
                  <a:cubicBezTo>
                    <a:pt x="3701" y="574"/>
                    <a:pt x="3679" y="574"/>
                    <a:pt x="3668" y="574"/>
                  </a:cubicBezTo>
                  <a:cubicBezTo>
                    <a:pt x="3657" y="574"/>
                    <a:pt x="3641" y="594"/>
                    <a:pt x="3619" y="594"/>
                  </a:cubicBezTo>
                  <a:cubicBezTo>
                    <a:pt x="3608" y="594"/>
                    <a:pt x="3586" y="594"/>
                    <a:pt x="3586" y="574"/>
                  </a:cubicBezTo>
                  <a:cubicBezTo>
                    <a:pt x="3487" y="603"/>
                    <a:pt x="3426" y="721"/>
                    <a:pt x="3481" y="80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57" name="Google Shape;257;p35"/>
            <p:cNvSpPr/>
            <p:nvPr/>
          </p:nvSpPr>
          <p:spPr>
            <a:xfrm>
              <a:off x="7472577" y="6272454"/>
              <a:ext cx="244374" cy="503201"/>
            </a:xfrm>
            <a:custGeom>
              <a:avLst/>
              <a:gdLst/>
              <a:ahLst/>
              <a:cxnLst/>
              <a:rect l="l" t="t" r="r" b="b"/>
              <a:pathLst>
                <a:path w="21321" h="20780" extrusionOk="0">
                  <a:moveTo>
                    <a:pt x="14700" y="1029"/>
                  </a:moveTo>
                  <a:cubicBezTo>
                    <a:pt x="13996" y="1567"/>
                    <a:pt x="13672" y="2207"/>
                    <a:pt x="13455" y="2847"/>
                  </a:cubicBezTo>
                  <a:cubicBezTo>
                    <a:pt x="13347" y="3179"/>
                    <a:pt x="13239" y="3563"/>
                    <a:pt x="12751" y="3819"/>
                  </a:cubicBezTo>
                  <a:cubicBezTo>
                    <a:pt x="12318" y="4101"/>
                    <a:pt x="11506" y="4229"/>
                    <a:pt x="10965" y="4075"/>
                  </a:cubicBezTo>
                  <a:cubicBezTo>
                    <a:pt x="9936" y="4561"/>
                    <a:pt x="8908" y="5047"/>
                    <a:pt x="7987" y="5534"/>
                  </a:cubicBezTo>
                  <a:cubicBezTo>
                    <a:pt x="7554" y="5303"/>
                    <a:pt x="6796" y="5483"/>
                    <a:pt x="6201" y="5636"/>
                  </a:cubicBezTo>
                  <a:cubicBezTo>
                    <a:pt x="5660" y="5790"/>
                    <a:pt x="4956" y="6020"/>
                    <a:pt x="4360" y="5841"/>
                  </a:cubicBezTo>
                  <a:cubicBezTo>
                    <a:pt x="4252" y="5790"/>
                    <a:pt x="4144" y="5738"/>
                    <a:pt x="4036" y="5738"/>
                  </a:cubicBezTo>
                  <a:cubicBezTo>
                    <a:pt x="3927" y="5738"/>
                    <a:pt x="3819" y="5790"/>
                    <a:pt x="3711" y="5841"/>
                  </a:cubicBezTo>
                  <a:cubicBezTo>
                    <a:pt x="3007" y="6225"/>
                    <a:pt x="2303" y="6557"/>
                    <a:pt x="1545" y="6916"/>
                  </a:cubicBezTo>
                  <a:cubicBezTo>
                    <a:pt x="1762" y="6967"/>
                    <a:pt x="1978" y="7044"/>
                    <a:pt x="2195" y="7095"/>
                  </a:cubicBezTo>
                  <a:cubicBezTo>
                    <a:pt x="1329" y="8119"/>
                    <a:pt x="1654" y="9398"/>
                    <a:pt x="3007" y="10320"/>
                  </a:cubicBezTo>
                  <a:cubicBezTo>
                    <a:pt x="3224" y="10473"/>
                    <a:pt x="3440" y="10575"/>
                    <a:pt x="3602" y="10780"/>
                  </a:cubicBezTo>
                  <a:cubicBezTo>
                    <a:pt x="3711" y="11062"/>
                    <a:pt x="3440" y="11318"/>
                    <a:pt x="3224" y="11599"/>
                  </a:cubicBezTo>
                  <a:cubicBezTo>
                    <a:pt x="2899" y="12085"/>
                    <a:pt x="2682" y="12674"/>
                    <a:pt x="2899" y="13211"/>
                  </a:cubicBezTo>
                  <a:cubicBezTo>
                    <a:pt x="2195" y="13032"/>
                    <a:pt x="1437" y="13160"/>
                    <a:pt x="950" y="13416"/>
                  </a:cubicBezTo>
                  <a:cubicBezTo>
                    <a:pt x="517" y="13698"/>
                    <a:pt x="408" y="14056"/>
                    <a:pt x="625" y="14389"/>
                  </a:cubicBezTo>
                  <a:cubicBezTo>
                    <a:pt x="733" y="14593"/>
                    <a:pt x="950" y="14773"/>
                    <a:pt x="950" y="14977"/>
                  </a:cubicBezTo>
                  <a:cubicBezTo>
                    <a:pt x="842" y="15412"/>
                    <a:pt x="-187" y="15720"/>
                    <a:pt x="30" y="16103"/>
                  </a:cubicBezTo>
                  <a:cubicBezTo>
                    <a:pt x="300" y="16487"/>
                    <a:pt x="1762" y="16641"/>
                    <a:pt x="1437" y="16974"/>
                  </a:cubicBezTo>
                  <a:cubicBezTo>
                    <a:pt x="1329" y="17127"/>
                    <a:pt x="842" y="17178"/>
                    <a:pt x="625" y="17281"/>
                  </a:cubicBezTo>
                  <a:cubicBezTo>
                    <a:pt x="192" y="17562"/>
                    <a:pt x="1058" y="17920"/>
                    <a:pt x="1329" y="18253"/>
                  </a:cubicBezTo>
                  <a:cubicBezTo>
                    <a:pt x="1437" y="18458"/>
                    <a:pt x="1166" y="18739"/>
                    <a:pt x="1329" y="18995"/>
                  </a:cubicBezTo>
                  <a:cubicBezTo>
                    <a:pt x="1545" y="19763"/>
                    <a:pt x="4144" y="19917"/>
                    <a:pt x="4360" y="20608"/>
                  </a:cubicBezTo>
                  <a:cubicBezTo>
                    <a:pt x="4956" y="20838"/>
                    <a:pt x="5714" y="20838"/>
                    <a:pt x="6201" y="20608"/>
                  </a:cubicBezTo>
                  <a:cubicBezTo>
                    <a:pt x="6742" y="20403"/>
                    <a:pt x="6851" y="20019"/>
                    <a:pt x="6418" y="19763"/>
                  </a:cubicBezTo>
                  <a:cubicBezTo>
                    <a:pt x="7446" y="19763"/>
                    <a:pt x="8366" y="19763"/>
                    <a:pt x="9341" y="19763"/>
                  </a:cubicBezTo>
                  <a:cubicBezTo>
                    <a:pt x="9720" y="19763"/>
                    <a:pt x="10045" y="19763"/>
                    <a:pt x="10369" y="19661"/>
                  </a:cubicBezTo>
                  <a:cubicBezTo>
                    <a:pt x="11290" y="19379"/>
                    <a:pt x="10857" y="18739"/>
                    <a:pt x="11290" y="18304"/>
                  </a:cubicBezTo>
                  <a:cubicBezTo>
                    <a:pt x="11777" y="17920"/>
                    <a:pt x="13022" y="17665"/>
                    <a:pt x="12914" y="17229"/>
                  </a:cubicBezTo>
                  <a:cubicBezTo>
                    <a:pt x="12751" y="17025"/>
                    <a:pt x="12210" y="16794"/>
                    <a:pt x="12210" y="16590"/>
                  </a:cubicBezTo>
                  <a:cubicBezTo>
                    <a:pt x="12210" y="16308"/>
                    <a:pt x="12751" y="16155"/>
                    <a:pt x="13239" y="16001"/>
                  </a:cubicBezTo>
                  <a:cubicBezTo>
                    <a:pt x="13672" y="15847"/>
                    <a:pt x="13780" y="15412"/>
                    <a:pt x="13239" y="15361"/>
                  </a:cubicBezTo>
                  <a:cubicBezTo>
                    <a:pt x="13888" y="15131"/>
                    <a:pt x="14267" y="14645"/>
                    <a:pt x="13888" y="14286"/>
                  </a:cubicBezTo>
                  <a:cubicBezTo>
                    <a:pt x="13780" y="14056"/>
                    <a:pt x="13455" y="13902"/>
                    <a:pt x="13563" y="13698"/>
                  </a:cubicBezTo>
                  <a:cubicBezTo>
                    <a:pt x="13672" y="13570"/>
                    <a:pt x="13780" y="13519"/>
                    <a:pt x="13996" y="13467"/>
                  </a:cubicBezTo>
                  <a:cubicBezTo>
                    <a:pt x="15621" y="12828"/>
                    <a:pt x="16649" y="11702"/>
                    <a:pt x="15512" y="10831"/>
                  </a:cubicBezTo>
                  <a:cubicBezTo>
                    <a:pt x="16270" y="10831"/>
                    <a:pt x="16974" y="10422"/>
                    <a:pt x="16757" y="10038"/>
                  </a:cubicBezTo>
                  <a:cubicBezTo>
                    <a:pt x="16649" y="9884"/>
                    <a:pt x="16433" y="9705"/>
                    <a:pt x="16649" y="9552"/>
                  </a:cubicBezTo>
                  <a:cubicBezTo>
                    <a:pt x="16866" y="9449"/>
                    <a:pt x="17190" y="9449"/>
                    <a:pt x="17407" y="9347"/>
                  </a:cubicBezTo>
                  <a:cubicBezTo>
                    <a:pt x="17786" y="9245"/>
                    <a:pt x="17678" y="9014"/>
                    <a:pt x="17407" y="8861"/>
                  </a:cubicBezTo>
                  <a:cubicBezTo>
                    <a:pt x="17190" y="8707"/>
                    <a:pt x="16974" y="8579"/>
                    <a:pt x="16757" y="8426"/>
                  </a:cubicBezTo>
                  <a:cubicBezTo>
                    <a:pt x="16270" y="7888"/>
                    <a:pt x="17678" y="7197"/>
                    <a:pt x="17082" y="6660"/>
                  </a:cubicBezTo>
                  <a:cubicBezTo>
                    <a:pt x="17786" y="6967"/>
                    <a:pt x="18923" y="7044"/>
                    <a:pt x="19681" y="6813"/>
                  </a:cubicBezTo>
                  <a:cubicBezTo>
                    <a:pt x="19464" y="6506"/>
                    <a:pt x="18815" y="6302"/>
                    <a:pt x="18327" y="5969"/>
                  </a:cubicBezTo>
                  <a:cubicBezTo>
                    <a:pt x="17894" y="5662"/>
                    <a:pt x="17786" y="5201"/>
                    <a:pt x="18436" y="5047"/>
                  </a:cubicBezTo>
                  <a:cubicBezTo>
                    <a:pt x="19031" y="5150"/>
                    <a:pt x="19572" y="5380"/>
                    <a:pt x="19789" y="5687"/>
                  </a:cubicBezTo>
                  <a:cubicBezTo>
                    <a:pt x="20060" y="5431"/>
                    <a:pt x="20709" y="5252"/>
                    <a:pt x="21305" y="5380"/>
                  </a:cubicBezTo>
                  <a:cubicBezTo>
                    <a:pt x="21413" y="4945"/>
                    <a:pt x="20926" y="4561"/>
                    <a:pt x="20709" y="4126"/>
                  </a:cubicBezTo>
                  <a:cubicBezTo>
                    <a:pt x="20493" y="3691"/>
                    <a:pt x="20493" y="3230"/>
                    <a:pt x="21196" y="2949"/>
                  </a:cubicBezTo>
                  <a:cubicBezTo>
                    <a:pt x="20384" y="2642"/>
                    <a:pt x="20276" y="2028"/>
                    <a:pt x="20384" y="1567"/>
                  </a:cubicBezTo>
                  <a:cubicBezTo>
                    <a:pt x="20493" y="1081"/>
                    <a:pt x="20709" y="543"/>
                    <a:pt x="20276" y="57"/>
                  </a:cubicBezTo>
                  <a:cubicBezTo>
                    <a:pt x="20276" y="6"/>
                    <a:pt x="18815" y="594"/>
                    <a:pt x="18706" y="646"/>
                  </a:cubicBezTo>
                  <a:cubicBezTo>
                    <a:pt x="18815" y="-762"/>
                    <a:pt x="15404" y="492"/>
                    <a:pt x="14700" y="102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58" name="Google Shape;258;p35"/>
            <p:cNvSpPr/>
            <p:nvPr/>
          </p:nvSpPr>
          <p:spPr>
            <a:xfrm>
              <a:off x="5037568" y="5212121"/>
              <a:ext cx="52051" cy="29365"/>
            </a:xfrm>
            <a:custGeom>
              <a:avLst/>
              <a:gdLst/>
              <a:ahLst/>
              <a:cxnLst/>
              <a:rect l="l" t="t" r="r" b="b"/>
              <a:pathLst>
                <a:path w="20850" h="21600" extrusionOk="0">
                  <a:moveTo>
                    <a:pt x="2512" y="16435"/>
                  </a:moveTo>
                  <a:cubicBezTo>
                    <a:pt x="4270" y="19722"/>
                    <a:pt x="6279" y="21600"/>
                    <a:pt x="8288" y="20661"/>
                  </a:cubicBezTo>
                  <a:cubicBezTo>
                    <a:pt x="9544" y="20661"/>
                    <a:pt x="10047" y="19722"/>
                    <a:pt x="11051" y="19722"/>
                  </a:cubicBezTo>
                  <a:cubicBezTo>
                    <a:pt x="12056" y="19722"/>
                    <a:pt x="12558" y="19722"/>
                    <a:pt x="13563" y="19722"/>
                  </a:cubicBezTo>
                  <a:cubicBezTo>
                    <a:pt x="15321" y="20661"/>
                    <a:pt x="17330" y="20661"/>
                    <a:pt x="18837" y="21600"/>
                  </a:cubicBezTo>
                  <a:cubicBezTo>
                    <a:pt x="21600" y="18783"/>
                    <a:pt x="21600" y="8922"/>
                    <a:pt x="18335" y="7043"/>
                  </a:cubicBezTo>
                  <a:cubicBezTo>
                    <a:pt x="17330" y="5635"/>
                    <a:pt x="15823" y="5635"/>
                    <a:pt x="14819" y="5635"/>
                  </a:cubicBezTo>
                  <a:cubicBezTo>
                    <a:pt x="12056" y="5635"/>
                    <a:pt x="10047" y="3757"/>
                    <a:pt x="7284" y="1878"/>
                  </a:cubicBezTo>
                  <a:cubicBezTo>
                    <a:pt x="6279" y="939"/>
                    <a:pt x="5274" y="0"/>
                    <a:pt x="4270" y="0"/>
                  </a:cubicBezTo>
                  <a:cubicBezTo>
                    <a:pt x="3014" y="0"/>
                    <a:pt x="1507" y="939"/>
                    <a:pt x="1005" y="2817"/>
                  </a:cubicBezTo>
                  <a:cubicBezTo>
                    <a:pt x="502" y="3757"/>
                    <a:pt x="1005" y="5635"/>
                    <a:pt x="1005" y="7043"/>
                  </a:cubicBezTo>
                  <a:cubicBezTo>
                    <a:pt x="502" y="7043"/>
                    <a:pt x="502" y="7043"/>
                    <a:pt x="0" y="7043"/>
                  </a:cubicBezTo>
                  <a:cubicBezTo>
                    <a:pt x="502" y="10800"/>
                    <a:pt x="1005" y="13617"/>
                    <a:pt x="2512" y="1643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59" name="Google Shape;259;p35"/>
            <p:cNvSpPr/>
            <p:nvPr/>
          </p:nvSpPr>
          <p:spPr>
            <a:xfrm>
              <a:off x="3068361" y="5389953"/>
              <a:ext cx="1635842" cy="2827181"/>
            </a:xfrm>
            <a:custGeom>
              <a:avLst/>
              <a:gdLst/>
              <a:ahLst/>
              <a:cxnLst/>
              <a:rect l="l" t="t" r="r" b="b"/>
              <a:pathLst>
                <a:path w="21600" h="21554" extrusionOk="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0" name="Google Shape;260;p35"/>
            <p:cNvSpPr/>
            <p:nvPr/>
          </p:nvSpPr>
          <p:spPr>
            <a:xfrm>
              <a:off x="3761130" y="7924090"/>
              <a:ext cx="137863" cy="88481"/>
            </a:xfrm>
            <a:custGeom>
              <a:avLst/>
              <a:gdLst/>
              <a:ahLst/>
              <a:cxnLst/>
              <a:rect l="l" t="t" r="r" b="b"/>
              <a:pathLst>
                <a:path w="21504" h="21382" extrusionOk="0">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1" name="Google Shape;261;p35"/>
            <p:cNvSpPr/>
            <p:nvPr/>
          </p:nvSpPr>
          <p:spPr>
            <a:xfrm>
              <a:off x="2684394" y="5811946"/>
              <a:ext cx="74364" cy="60535"/>
            </a:xfrm>
            <a:custGeom>
              <a:avLst/>
              <a:gdLst/>
              <a:ahLst/>
              <a:cxnLst/>
              <a:rect l="l" t="t" r="r" b="b"/>
              <a:pathLst>
                <a:path w="19782" h="20169" extrusionOk="0">
                  <a:moveTo>
                    <a:pt x="5761" y="10066"/>
                  </a:moveTo>
                  <a:cubicBezTo>
                    <a:pt x="5761" y="10485"/>
                    <a:pt x="5761" y="11114"/>
                    <a:pt x="5761" y="11534"/>
                  </a:cubicBezTo>
                  <a:cubicBezTo>
                    <a:pt x="6093" y="12373"/>
                    <a:pt x="6426" y="12792"/>
                    <a:pt x="7090" y="13211"/>
                  </a:cubicBezTo>
                  <a:cubicBezTo>
                    <a:pt x="8918" y="14470"/>
                    <a:pt x="10247" y="16357"/>
                    <a:pt x="11743" y="18035"/>
                  </a:cubicBezTo>
                  <a:cubicBezTo>
                    <a:pt x="13404" y="19293"/>
                    <a:pt x="15232" y="20761"/>
                    <a:pt x="17226" y="19922"/>
                  </a:cubicBezTo>
                  <a:cubicBezTo>
                    <a:pt x="19718" y="18874"/>
                    <a:pt x="20715" y="14050"/>
                    <a:pt x="18721" y="11953"/>
                  </a:cubicBezTo>
                  <a:cubicBezTo>
                    <a:pt x="17890" y="11114"/>
                    <a:pt x="17226" y="10485"/>
                    <a:pt x="16893" y="9646"/>
                  </a:cubicBezTo>
                  <a:cubicBezTo>
                    <a:pt x="16561" y="8388"/>
                    <a:pt x="17226" y="7130"/>
                    <a:pt x="17226" y="5243"/>
                  </a:cubicBezTo>
                  <a:cubicBezTo>
                    <a:pt x="17226" y="2726"/>
                    <a:pt x="15232" y="1258"/>
                    <a:pt x="13072" y="419"/>
                  </a:cubicBezTo>
                  <a:cubicBezTo>
                    <a:pt x="12075" y="0"/>
                    <a:pt x="10580" y="-420"/>
                    <a:pt x="9915" y="839"/>
                  </a:cubicBezTo>
                  <a:cubicBezTo>
                    <a:pt x="9583" y="1258"/>
                    <a:pt x="9583" y="1887"/>
                    <a:pt x="9250" y="2307"/>
                  </a:cubicBezTo>
                  <a:cubicBezTo>
                    <a:pt x="7090" y="6711"/>
                    <a:pt x="1607" y="-839"/>
                    <a:pt x="112" y="3984"/>
                  </a:cubicBezTo>
                  <a:cubicBezTo>
                    <a:pt x="-885" y="8808"/>
                    <a:pt x="5097" y="7549"/>
                    <a:pt x="5761" y="1006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2" name="Google Shape;262;p35"/>
            <p:cNvSpPr/>
            <p:nvPr/>
          </p:nvSpPr>
          <p:spPr>
            <a:xfrm>
              <a:off x="0" y="1827877"/>
              <a:ext cx="3970523" cy="3730012"/>
            </a:xfrm>
            <a:custGeom>
              <a:avLst/>
              <a:gdLst/>
              <a:ahLst/>
              <a:cxnLst/>
              <a:rect l="l" t="t" r="r" b="b"/>
              <a:pathLst>
                <a:path w="21600" h="21597" extrusionOk="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3" name="Google Shape;263;p35"/>
            <p:cNvSpPr/>
            <p:nvPr/>
          </p:nvSpPr>
          <p:spPr>
            <a:xfrm>
              <a:off x="2948933" y="4966653"/>
              <a:ext cx="350645" cy="135996"/>
            </a:xfrm>
            <a:custGeom>
              <a:avLst/>
              <a:gdLst/>
              <a:ahLst/>
              <a:cxnLst/>
              <a:rect l="l" t="t" r="r" b="b"/>
              <a:pathLst>
                <a:path w="20758" h="21213" extrusionOk="0">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4" name="Google Shape;264;p35"/>
            <p:cNvSpPr/>
            <p:nvPr/>
          </p:nvSpPr>
          <p:spPr>
            <a:xfrm>
              <a:off x="3172625" y="5146664"/>
              <a:ext cx="82391" cy="40293"/>
            </a:xfrm>
            <a:custGeom>
              <a:avLst/>
              <a:gdLst/>
              <a:ahLst/>
              <a:cxnLst/>
              <a:rect l="l" t="t" r="r" b="b"/>
              <a:pathLst>
                <a:path w="19910" h="21600" extrusionOk="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5" name="Google Shape;265;p35"/>
            <p:cNvSpPr/>
            <p:nvPr/>
          </p:nvSpPr>
          <p:spPr>
            <a:xfrm>
              <a:off x="3308334" y="5095535"/>
              <a:ext cx="232989" cy="76059"/>
            </a:xfrm>
            <a:custGeom>
              <a:avLst/>
              <a:gdLst/>
              <a:ahLst/>
              <a:cxnLst/>
              <a:rect l="l" t="t" r="r" b="b"/>
              <a:pathLst>
                <a:path w="21264" h="20935" extrusionOk="0">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6" name="Google Shape;266;p35"/>
            <p:cNvSpPr/>
            <p:nvPr/>
          </p:nvSpPr>
          <p:spPr>
            <a:xfrm>
              <a:off x="3556572" y="5150082"/>
              <a:ext cx="94537" cy="36015"/>
            </a:xfrm>
            <a:custGeom>
              <a:avLst/>
              <a:gdLst/>
              <a:ahLst/>
              <a:cxnLst/>
              <a:rect l="l" t="t" r="r" b="b"/>
              <a:pathLst>
                <a:path w="20359" h="18084" extrusionOk="0">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7" name="Google Shape;267;p35"/>
            <p:cNvSpPr/>
            <p:nvPr/>
          </p:nvSpPr>
          <p:spPr>
            <a:xfrm>
              <a:off x="3654759" y="3780014"/>
              <a:ext cx="110499" cy="60737"/>
            </a:xfrm>
            <a:custGeom>
              <a:avLst/>
              <a:gdLst/>
              <a:ahLst/>
              <a:cxnLst/>
              <a:rect l="l" t="t" r="r" b="b"/>
              <a:pathLst>
                <a:path w="21461" h="20233" extrusionOk="0">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8" name="Google Shape;268;p35"/>
            <p:cNvSpPr/>
            <p:nvPr/>
          </p:nvSpPr>
          <p:spPr>
            <a:xfrm>
              <a:off x="3840224" y="3665669"/>
              <a:ext cx="235763" cy="289798"/>
            </a:xfrm>
            <a:custGeom>
              <a:avLst/>
              <a:gdLst/>
              <a:ahLst/>
              <a:cxnLst/>
              <a:rect l="l" t="t" r="r" b="b"/>
              <a:pathLst>
                <a:path w="21518" h="21295" extrusionOk="0">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69" name="Google Shape;269;p35"/>
            <p:cNvSpPr/>
            <p:nvPr/>
          </p:nvSpPr>
          <p:spPr>
            <a:xfrm>
              <a:off x="3100471" y="3355672"/>
              <a:ext cx="61970" cy="88454"/>
            </a:xfrm>
            <a:custGeom>
              <a:avLst/>
              <a:gdLst/>
              <a:ahLst/>
              <a:cxnLst/>
              <a:rect l="l" t="t" r="r" b="b"/>
              <a:pathLst>
                <a:path w="20645" h="21375" extrusionOk="0">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0" name="Google Shape;270;p35"/>
            <p:cNvSpPr/>
            <p:nvPr/>
          </p:nvSpPr>
          <p:spPr>
            <a:xfrm>
              <a:off x="3081998" y="3152494"/>
              <a:ext cx="38149" cy="75424"/>
            </a:xfrm>
            <a:custGeom>
              <a:avLst/>
              <a:gdLst/>
              <a:ahLst/>
              <a:cxnLst/>
              <a:rect l="l" t="t" r="r" b="b"/>
              <a:pathLst>
                <a:path w="19152" h="20061" extrusionOk="0">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1" name="Google Shape;271;p35"/>
            <p:cNvSpPr/>
            <p:nvPr/>
          </p:nvSpPr>
          <p:spPr>
            <a:xfrm>
              <a:off x="3101895" y="2981881"/>
              <a:ext cx="46951" cy="69495"/>
            </a:xfrm>
            <a:custGeom>
              <a:avLst/>
              <a:gdLst/>
              <a:ahLst/>
              <a:cxnLst/>
              <a:rect l="l" t="t" r="r" b="b"/>
              <a:pathLst>
                <a:path w="19805" h="19817" extrusionOk="0">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2" name="Google Shape;272;p35"/>
            <p:cNvSpPr/>
            <p:nvPr/>
          </p:nvSpPr>
          <p:spPr>
            <a:xfrm>
              <a:off x="3513873" y="3114727"/>
              <a:ext cx="35092" cy="36519"/>
            </a:xfrm>
            <a:custGeom>
              <a:avLst/>
              <a:gdLst/>
              <a:ahLst/>
              <a:cxnLst/>
              <a:rect l="l" t="t" r="r" b="b"/>
              <a:pathLst>
                <a:path w="20187" h="21002" extrusionOk="0">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3" name="Google Shape;273;p35"/>
            <p:cNvSpPr/>
            <p:nvPr/>
          </p:nvSpPr>
          <p:spPr>
            <a:xfrm>
              <a:off x="2850167" y="2697721"/>
              <a:ext cx="260152" cy="241830"/>
            </a:xfrm>
            <a:custGeom>
              <a:avLst/>
              <a:gdLst/>
              <a:ahLst/>
              <a:cxnLst/>
              <a:rect l="l" t="t" r="r" b="b"/>
              <a:pathLst>
                <a:path w="21512" h="21334" extrusionOk="0">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4" name="Google Shape;274;p35"/>
            <p:cNvSpPr/>
            <p:nvPr/>
          </p:nvSpPr>
          <p:spPr>
            <a:xfrm>
              <a:off x="2959998" y="2936971"/>
              <a:ext cx="90639" cy="71633"/>
            </a:xfrm>
            <a:custGeom>
              <a:avLst/>
              <a:gdLst/>
              <a:ahLst/>
              <a:cxnLst/>
              <a:rect l="l" t="t" r="r" b="b"/>
              <a:pathLst>
                <a:path w="21256" h="19717" extrusionOk="0">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5" name="Google Shape;275;p35"/>
            <p:cNvSpPr/>
            <p:nvPr/>
          </p:nvSpPr>
          <p:spPr>
            <a:xfrm>
              <a:off x="3203000" y="2484764"/>
              <a:ext cx="88391" cy="100221"/>
            </a:xfrm>
            <a:custGeom>
              <a:avLst/>
              <a:gdLst/>
              <a:ahLst/>
              <a:cxnLst/>
              <a:rect l="l" t="t" r="r" b="b"/>
              <a:pathLst>
                <a:path w="21360" h="21013" extrusionOk="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6" name="Google Shape;276;p35"/>
            <p:cNvSpPr/>
            <p:nvPr/>
          </p:nvSpPr>
          <p:spPr>
            <a:xfrm>
              <a:off x="3138434" y="2355644"/>
              <a:ext cx="31723" cy="80030"/>
            </a:xfrm>
            <a:custGeom>
              <a:avLst/>
              <a:gdLst/>
              <a:ahLst/>
              <a:cxnLst/>
              <a:rect l="l" t="t" r="r" b="b"/>
              <a:pathLst>
                <a:path w="18239" h="20596" extrusionOk="0">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7" name="Google Shape;277;p35"/>
            <p:cNvSpPr/>
            <p:nvPr/>
          </p:nvSpPr>
          <p:spPr>
            <a:xfrm>
              <a:off x="3211369" y="2374913"/>
              <a:ext cx="32779" cy="62096"/>
            </a:xfrm>
            <a:custGeom>
              <a:avLst/>
              <a:gdLst/>
              <a:ahLst/>
              <a:cxnLst/>
              <a:rect l="l" t="t" r="r" b="b"/>
              <a:pathLst>
                <a:path w="20331" h="20682" extrusionOk="0">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8" name="Google Shape;278;p35"/>
            <p:cNvSpPr/>
            <p:nvPr/>
          </p:nvSpPr>
          <p:spPr>
            <a:xfrm>
              <a:off x="3299180" y="2501008"/>
              <a:ext cx="45986" cy="42784"/>
            </a:xfrm>
            <a:custGeom>
              <a:avLst/>
              <a:gdLst/>
              <a:ahLst/>
              <a:cxnLst/>
              <a:rect l="l" t="t" r="r" b="b"/>
              <a:pathLst>
                <a:path w="20495" h="20193" extrusionOk="0">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79" name="Google Shape;279;p35"/>
            <p:cNvSpPr/>
            <p:nvPr/>
          </p:nvSpPr>
          <p:spPr>
            <a:xfrm>
              <a:off x="3166549" y="2882895"/>
              <a:ext cx="39331" cy="51198"/>
            </a:xfrm>
            <a:custGeom>
              <a:avLst/>
              <a:gdLst/>
              <a:ahLst/>
              <a:cxnLst/>
              <a:rect l="l" t="t" r="r" b="b"/>
              <a:pathLst>
                <a:path w="21095" h="21600" extrusionOk="0">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0" name="Google Shape;280;p35"/>
            <p:cNvSpPr/>
            <p:nvPr/>
          </p:nvSpPr>
          <p:spPr>
            <a:xfrm>
              <a:off x="3623485" y="3015233"/>
              <a:ext cx="25186" cy="46132"/>
            </a:xfrm>
            <a:custGeom>
              <a:avLst/>
              <a:gdLst/>
              <a:ahLst/>
              <a:cxnLst/>
              <a:rect l="l" t="t" r="r" b="b"/>
              <a:pathLst>
                <a:path w="20420" h="20550" extrusionOk="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1" name="Google Shape;281;p35"/>
            <p:cNvSpPr/>
            <p:nvPr/>
          </p:nvSpPr>
          <p:spPr>
            <a:xfrm>
              <a:off x="3073816" y="1893408"/>
              <a:ext cx="182119" cy="121550"/>
            </a:xfrm>
            <a:custGeom>
              <a:avLst/>
              <a:gdLst/>
              <a:ahLst/>
              <a:cxnLst/>
              <a:rect l="l" t="t" r="r" b="b"/>
              <a:pathLst>
                <a:path w="21600" h="19736" extrusionOk="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2" name="Google Shape;282;p35"/>
            <p:cNvSpPr/>
            <p:nvPr/>
          </p:nvSpPr>
          <p:spPr>
            <a:xfrm>
              <a:off x="474574" y="3258820"/>
              <a:ext cx="90962" cy="108940"/>
            </a:xfrm>
            <a:custGeom>
              <a:avLst/>
              <a:gdLst/>
              <a:ahLst/>
              <a:cxnLst/>
              <a:rect l="l" t="t" r="r" b="b"/>
              <a:pathLst>
                <a:path w="21330" h="19710" extrusionOk="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3" name="Google Shape;283;p35"/>
            <p:cNvSpPr/>
            <p:nvPr/>
          </p:nvSpPr>
          <p:spPr>
            <a:xfrm>
              <a:off x="91019" y="3504750"/>
              <a:ext cx="43778" cy="40292"/>
            </a:xfrm>
            <a:custGeom>
              <a:avLst/>
              <a:gdLst/>
              <a:ahLst/>
              <a:cxnLst/>
              <a:rect l="l" t="t" r="r" b="b"/>
              <a:pathLst>
                <a:path w="20673" h="21600" extrusionOk="0">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4" name="Google Shape;284;p35"/>
            <p:cNvSpPr/>
            <p:nvPr/>
          </p:nvSpPr>
          <p:spPr>
            <a:xfrm>
              <a:off x="1235161" y="3540291"/>
              <a:ext cx="77611" cy="132945"/>
            </a:xfrm>
            <a:custGeom>
              <a:avLst/>
              <a:gdLst/>
              <a:ahLst/>
              <a:cxnLst/>
              <a:rect l="l" t="t" r="r" b="b"/>
              <a:pathLst>
                <a:path w="19973" h="20736" extrusionOk="0">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5" name="Google Shape;285;p35"/>
            <p:cNvSpPr/>
            <p:nvPr/>
          </p:nvSpPr>
          <p:spPr>
            <a:xfrm>
              <a:off x="1505542" y="1789195"/>
              <a:ext cx="359402" cy="413952"/>
            </a:xfrm>
            <a:custGeom>
              <a:avLst/>
              <a:gdLst/>
              <a:ahLst/>
              <a:cxnLst/>
              <a:rect l="l" t="t" r="r" b="b"/>
              <a:pathLst>
                <a:path w="21600" h="21600" extrusionOk="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6" name="Google Shape;286;p35"/>
            <p:cNvSpPr/>
            <p:nvPr/>
          </p:nvSpPr>
          <p:spPr>
            <a:xfrm>
              <a:off x="2310135" y="1833927"/>
              <a:ext cx="220306" cy="340772"/>
            </a:xfrm>
            <a:custGeom>
              <a:avLst/>
              <a:gdLst/>
              <a:ahLst/>
              <a:cxnLst/>
              <a:rect l="l" t="t" r="r" b="b"/>
              <a:pathLst>
                <a:path w="21600" h="21457" extrusionOk="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7" name="Google Shape;287;p35"/>
            <p:cNvSpPr/>
            <p:nvPr/>
          </p:nvSpPr>
          <p:spPr>
            <a:xfrm>
              <a:off x="2372721" y="2219027"/>
              <a:ext cx="36728" cy="63928"/>
            </a:xfrm>
            <a:custGeom>
              <a:avLst/>
              <a:gdLst/>
              <a:ahLst/>
              <a:cxnLst/>
              <a:rect l="l" t="t" r="r" b="b"/>
              <a:pathLst>
                <a:path w="17341" h="17005" extrusionOk="0">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8" name="Google Shape;288;p35"/>
            <p:cNvSpPr/>
            <p:nvPr/>
          </p:nvSpPr>
          <p:spPr>
            <a:xfrm>
              <a:off x="1584293" y="1335739"/>
              <a:ext cx="271319" cy="278281"/>
            </a:xfrm>
            <a:custGeom>
              <a:avLst/>
              <a:gdLst/>
              <a:ahLst/>
              <a:cxnLst/>
              <a:rect l="l" t="t" r="r" b="b"/>
              <a:pathLst>
                <a:path w="21322" h="21444" extrusionOk="0">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89" name="Google Shape;289;p35"/>
            <p:cNvSpPr/>
            <p:nvPr/>
          </p:nvSpPr>
          <p:spPr>
            <a:xfrm>
              <a:off x="1716020" y="1561081"/>
              <a:ext cx="74232" cy="88404"/>
            </a:xfrm>
            <a:custGeom>
              <a:avLst/>
              <a:gdLst/>
              <a:ahLst/>
              <a:cxnLst/>
              <a:rect l="l" t="t" r="r" b="b"/>
              <a:pathLst>
                <a:path w="21168" h="21361" extrusionOk="0">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0" name="Google Shape;290;p35"/>
            <p:cNvSpPr/>
            <p:nvPr/>
          </p:nvSpPr>
          <p:spPr>
            <a:xfrm>
              <a:off x="1871469" y="1253682"/>
              <a:ext cx="53493" cy="67560"/>
            </a:xfrm>
            <a:custGeom>
              <a:avLst/>
              <a:gdLst/>
              <a:ahLst/>
              <a:cxnLst/>
              <a:rect l="l" t="t" r="r" b="b"/>
              <a:pathLst>
                <a:path w="19452" h="20759" extrusionOk="0">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1" name="Google Shape;291;p35"/>
            <p:cNvSpPr/>
            <p:nvPr/>
          </p:nvSpPr>
          <p:spPr>
            <a:xfrm>
              <a:off x="1877489" y="1450994"/>
              <a:ext cx="57208" cy="30770"/>
            </a:xfrm>
            <a:custGeom>
              <a:avLst/>
              <a:gdLst/>
              <a:ahLst/>
              <a:cxnLst/>
              <a:rect l="l" t="t" r="r" b="b"/>
              <a:pathLst>
                <a:path w="20812" h="20704" extrusionOk="0">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2" name="Google Shape;292;p35"/>
            <p:cNvSpPr/>
            <p:nvPr/>
          </p:nvSpPr>
          <p:spPr>
            <a:xfrm>
              <a:off x="1791923" y="1441780"/>
              <a:ext cx="423491" cy="357569"/>
            </a:xfrm>
            <a:custGeom>
              <a:avLst/>
              <a:gdLst/>
              <a:ahLst/>
              <a:cxnLst/>
              <a:rect l="l" t="t" r="r" b="b"/>
              <a:pathLst>
                <a:path w="21530" h="21328" extrusionOk="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3" name="Google Shape;293;p35"/>
            <p:cNvSpPr/>
            <p:nvPr/>
          </p:nvSpPr>
          <p:spPr>
            <a:xfrm>
              <a:off x="2232451" y="1658804"/>
              <a:ext cx="53805" cy="71239"/>
            </a:xfrm>
            <a:custGeom>
              <a:avLst/>
              <a:gdLst/>
              <a:ahLst/>
              <a:cxnLst/>
              <a:rect l="l" t="t" r="r" b="b"/>
              <a:pathLst>
                <a:path w="20509" h="20315" extrusionOk="0">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4" name="Google Shape;294;p35"/>
            <p:cNvSpPr/>
            <p:nvPr/>
          </p:nvSpPr>
          <p:spPr>
            <a:xfrm>
              <a:off x="1938491" y="1243709"/>
              <a:ext cx="132247" cy="145587"/>
            </a:xfrm>
            <a:custGeom>
              <a:avLst/>
              <a:gdLst/>
              <a:ahLst/>
              <a:cxnLst/>
              <a:rect l="l" t="t" r="r" b="b"/>
              <a:pathLst>
                <a:path w="21043" h="21442" extrusionOk="0">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5" name="Google Shape;295;p35"/>
            <p:cNvSpPr/>
            <p:nvPr/>
          </p:nvSpPr>
          <p:spPr>
            <a:xfrm>
              <a:off x="1905975" y="1127297"/>
              <a:ext cx="170829" cy="106080"/>
            </a:xfrm>
            <a:custGeom>
              <a:avLst/>
              <a:gdLst/>
              <a:ahLst/>
              <a:cxnLst/>
              <a:rect l="l" t="t" r="r" b="b"/>
              <a:pathLst>
                <a:path w="21213" h="21123" extrusionOk="0">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6" name="Google Shape;296;p35"/>
            <p:cNvSpPr/>
            <p:nvPr/>
          </p:nvSpPr>
          <p:spPr>
            <a:xfrm>
              <a:off x="2204001" y="1025470"/>
              <a:ext cx="246008" cy="281451"/>
            </a:xfrm>
            <a:custGeom>
              <a:avLst/>
              <a:gdLst/>
              <a:ahLst/>
              <a:cxnLst/>
              <a:rect l="l" t="t" r="r" b="b"/>
              <a:pathLst>
                <a:path w="20342" h="21274" extrusionOk="0">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7" name="Google Shape;297;p35"/>
            <p:cNvSpPr/>
            <p:nvPr/>
          </p:nvSpPr>
          <p:spPr>
            <a:xfrm>
              <a:off x="2311259" y="1281086"/>
              <a:ext cx="58256" cy="56545"/>
            </a:xfrm>
            <a:custGeom>
              <a:avLst/>
              <a:gdLst/>
              <a:ahLst/>
              <a:cxnLst/>
              <a:rect l="l" t="t" r="r" b="b"/>
              <a:pathLst>
                <a:path w="21191" h="20569" extrusionOk="0">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8" name="Google Shape;298;p35"/>
            <p:cNvSpPr/>
            <p:nvPr/>
          </p:nvSpPr>
          <p:spPr>
            <a:xfrm>
              <a:off x="2186038" y="1307298"/>
              <a:ext cx="92448" cy="120107"/>
            </a:xfrm>
            <a:custGeom>
              <a:avLst/>
              <a:gdLst/>
              <a:ahLst/>
              <a:cxnLst/>
              <a:rect l="l" t="t" r="r" b="b"/>
              <a:pathLst>
                <a:path w="19381" h="20336" extrusionOk="0">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299" name="Google Shape;299;p35"/>
            <p:cNvSpPr/>
            <p:nvPr/>
          </p:nvSpPr>
          <p:spPr>
            <a:xfrm>
              <a:off x="2242004" y="1468425"/>
              <a:ext cx="280251" cy="258442"/>
            </a:xfrm>
            <a:custGeom>
              <a:avLst/>
              <a:gdLst/>
              <a:ahLst/>
              <a:cxnLst/>
              <a:rect l="l" t="t" r="r" b="b"/>
              <a:pathLst>
                <a:path w="21184" h="21370" extrusionOk="0">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0" name="Google Shape;300;p35"/>
            <p:cNvSpPr/>
            <p:nvPr/>
          </p:nvSpPr>
          <p:spPr>
            <a:xfrm>
              <a:off x="2513868" y="1635030"/>
              <a:ext cx="117486" cy="150821"/>
            </a:xfrm>
            <a:custGeom>
              <a:avLst/>
              <a:gdLst/>
              <a:ahLst/>
              <a:cxnLst/>
              <a:rect l="l" t="t" r="r" b="b"/>
              <a:pathLst>
                <a:path w="21256" h="21416" extrusionOk="0">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1" name="Google Shape;301;p35"/>
            <p:cNvSpPr/>
            <p:nvPr/>
          </p:nvSpPr>
          <p:spPr>
            <a:xfrm>
              <a:off x="2507194" y="1419366"/>
              <a:ext cx="621038" cy="383658"/>
            </a:xfrm>
            <a:custGeom>
              <a:avLst/>
              <a:gdLst/>
              <a:ahLst/>
              <a:cxnLst/>
              <a:rect l="l" t="t" r="r" b="b"/>
              <a:pathLst>
                <a:path w="21129" h="21281" extrusionOk="0">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2" name="Google Shape;302;p35"/>
            <p:cNvSpPr/>
            <p:nvPr/>
          </p:nvSpPr>
          <p:spPr>
            <a:xfrm>
              <a:off x="2452245" y="1130247"/>
              <a:ext cx="195009" cy="235630"/>
            </a:xfrm>
            <a:custGeom>
              <a:avLst/>
              <a:gdLst/>
              <a:ahLst/>
              <a:cxnLst/>
              <a:rect l="l" t="t" r="r" b="b"/>
              <a:pathLst>
                <a:path w="20381" h="21260" extrusionOk="0">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3" name="Google Shape;303;p35"/>
            <p:cNvSpPr/>
            <p:nvPr/>
          </p:nvSpPr>
          <p:spPr>
            <a:xfrm>
              <a:off x="2385006" y="851956"/>
              <a:ext cx="78042" cy="130959"/>
            </a:xfrm>
            <a:custGeom>
              <a:avLst/>
              <a:gdLst/>
              <a:ahLst/>
              <a:cxnLst/>
              <a:rect l="l" t="t" r="r" b="b"/>
              <a:pathLst>
                <a:path w="20758" h="21264" extrusionOk="0">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4" name="Google Shape;304;p35"/>
            <p:cNvSpPr/>
            <p:nvPr/>
          </p:nvSpPr>
          <p:spPr>
            <a:xfrm>
              <a:off x="2713149" y="1326295"/>
              <a:ext cx="49125" cy="77396"/>
            </a:xfrm>
            <a:custGeom>
              <a:avLst/>
              <a:gdLst/>
              <a:ahLst/>
              <a:cxnLst/>
              <a:rect l="l" t="t" r="r" b="b"/>
              <a:pathLst>
                <a:path w="18727" h="20588" extrusionOk="0">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5" name="Google Shape;305;p35"/>
            <p:cNvSpPr/>
            <p:nvPr/>
          </p:nvSpPr>
          <p:spPr>
            <a:xfrm>
              <a:off x="2518537" y="157281"/>
              <a:ext cx="1244267" cy="1403797"/>
            </a:xfrm>
            <a:custGeom>
              <a:avLst/>
              <a:gdLst/>
              <a:ahLst/>
              <a:cxnLst/>
              <a:rect l="l" t="t" r="r" b="b"/>
              <a:pathLst>
                <a:path w="21526" h="21555" extrusionOk="0">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6" name="Google Shape;306;p35"/>
            <p:cNvSpPr/>
            <p:nvPr/>
          </p:nvSpPr>
          <p:spPr>
            <a:xfrm>
              <a:off x="3368989" y="1"/>
              <a:ext cx="2164353" cy="3175707"/>
            </a:xfrm>
            <a:custGeom>
              <a:avLst/>
              <a:gdLst/>
              <a:ahLst/>
              <a:cxnLst/>
              <a:rect l="l" t="t" r="r" b="b"/>
              <a:pathLst>
                <a:path w="21591" h="21592" extrusionOk="0">
                  <a:moveTo>
                    <a:pt x="4094" y="3256"/>
                  </a:moveTo>
                  <a:cubicBezTo>
                    <a:pt x="3964" y="3201"/>
                    <a:pt x="3835" y="3327"/>
                    <a:pt x="3847" y="3424"/>
                  </a:cubicBezTo>
                  <a:cubicBezTo>
                    <a:pt x="3859" y="3521"/>
                    <a:pt x="3952" y="3618"/>
                    <a:pt x="3915" y="3714"/>
                  </a:cubicBezTo>
                  <a:cubicBezTo>
                    <a:pt x="3899" y="3750"/>
                    <a:pt x="3873" y="3783"/>
                    <a:pt x="3848" y="3815"/>
                  </a:cubicBezTo>
                  <a:cubicBezTo>
                    <a:pt x="3822" y="3848"/>
                    <a:pt x="3798" y="3880"/>
                    <a:pt x="3785" y="3916"/>
                  </a:cubicBezTo>
                  <a:cubicBezTo>
                    <a:pt x="3770" y="3950"/>
                    <a:pt x="3788" y="3992"/>
                    <a:pt x="3822" y="4021"/>
                  </a:cubicBezTo>
                  <a:cubicBezTo>
                    <a:pt x="3856" y="4051"/>
                    <a:pt x="3906" y="4068"/>
                    <a:pt x="3952" y="4051"/>
                  </a:cubicBezTo>
                  <a:cubicBezTo>
                    <a:pt x="3875" y="4120"/>
                    <a:pt x="3822" y="4204"/>
                    <a:pt x="3799" y="4293"/>
                  </a:cubicBezTo>
                  <a:cubicBezTo>
                    <a:pt x="3776" y="4382"/>
                    <a:pt x="3782" y="4476"/>
                    <a:pt x="3822" y="4564"/>
                  </a:cubicBezTo>
                  <a:cubicBezTo>
                    <a:pt x="3705" y="4631"/>
                    <a:pt x="3588" y="4438"/>
                    <a:pt x="3434" y="4438"/>
                  </a:cubicBezTo>
                  <a:cubicBezTo>
                    <a:pt x="3372" y="4438"/>
                    <a:pt x="3316" y="4476"/>
                    <a:pt x="3255" y="4492"/>
                  </a:cubicBezTo>
                  <a:cubicBezTo>
                    <a:pt x="3227" y="4505"/>
                    <a:pt x="3187" y="4511"/>
                    <a:pt x="3152" y="4509"/>
                  </a:cubicBezTo>
                  <a:cubicBezTo>
                    <a:pt x="3117" y="4507"/>
                    <a:pt x="3088" y="4497"/>
                    <a:pt x="3082" y="4476"/>
                  </a:cubicBezTo>
                  <a:cubicBezTo>
                    <a:pt x="3057" y="4532"/>
                    <a:pt x="3036" y="4589"/>
                    <a:pt x="3013" y="4646"/>
                  </a:cubicBezTo>
                  <a:cubicBezTo>
                    <a:pt x="2991" y="4703"/>
                    <a:pt x="2968" y="4760"/>
                    <a:pt x="2940" y="4816"/>
                  </a:cubicBezTo>
                  <a:cubicBezTo>
                    <a:pt x="2909" y="4791"/>
                    <a:pt x="2858" y="4780"/>
                    <a:pt x="2804" y="4780"/>
                  </a:cubicBezTo>
                  <a:cubicBezTo>
                    <a:pt x="2749" y="4781"/>
                    <a:pt x="2690" y="4793"/>
                    <a:pt x="2644" y="4816"/>
                  </a:cubicBezTo>
                  <a:cubicBezTo>
                    <a:pt x="2598" y="4837"/>
                    <a:pt x="2565" y="4869"/>
                    <a:pt x="2540" y="4903"/>
                  </a:cubicBezTo>
                  <a:cubicBezTo>
                    <a:pt x="2514" y="4936"/>
                    <a:pt x="2496" y="4972"/>
                    <a:pt x="2477" y="5001"/>
                  </a:cubicBezTo>
                  <a:cubicBezTo>
                    <a:pt x="2450" y="5041"/>
                    <a:pt x="2426" y="5083"/>
                    <a:pt x="2404" y="5126"/>
                  </a:cubicBezTo>
                  <a:cubicBezTo>
                    <a:pt x="2382" y="5168"/>
                    <a:pt x="2360" y="5210"/>
                    <a:pt x="2335" y="5250"/>
                  </a:cubicBezTo>
                  <a:cubicBezTo>
                    <a:pt x="2277" y="5250"/>
                    <a:pt x="2221" y="5250"/>
                    <a:pt x="2166" y="5251"/>
                  </a:cubicBezTo>
                  <a:cubicBezTo>
                    <a:pt x="2110" y="5252"/>
                    <a:pt x="2055" y="5254"/>
                    <a:pt x="1996" y="5258"/>
                  </a:cubicBezTo>
                  <a:cubicBezTo>
                    <a:pt x="2024" y="5321"/>
                    <a:pt x="2008" y="5385"/>
                    <a:pt x="1976" y="5448"/>
                  </a:cubicBezTo>
                  <a:cubicBezTo>
                    <a:pt x="1944" y="5510"/>
                    <a:pt x="1894" y="5571"/>
                    <a:pt x="1854" y="5628"/>
                  </a:cubicBezTo>
                  <a:cubicBezTo>
                    <a:pt x="1817" y="5687"/>
                    <a:pt x="1788" y="5758"/>
                    <a:pt x="1787" y="5823"/>
                  </a:cubicBezTo>
                  <a:cubicBezTo>
                    <a:pt x="1786" y="5889"/>
                    <a:pt x="1814" y="5950"/>
                    <a:pt x="1891" y="5990"/>
                  </a:cubicBezTo>
                  <a:cubicBezTo>
                    <a:pt x="1962" y="5990"/>
                    <a:pt x="2035" y="5995"/>
                    <a:pt x="2106" y="6006"/>
                  </a:cubicBezTo>
                  <a:cubicBezTo>
                    <a:pt x="2177" y="6016"/>
                    <a:pt x="2246" y="6032"/>
                    <a:pt x="2311" y="6053"/>
                  </a:cubicBezTo>
                  <a:cubicBezTo>
                    <a:pt x="2335" y="6036"/>
                    <a:pt x="2360" y="6020"/>
                    <a:pt x="2384" y="6005"/>
                  </a:cubicBezTo>
                  <a:cubicBezTo>
                    <a:pt x="2408" y="5989"/>
                    <a:pt x="2431" y="5973"/>
                    <a:pt x="2453" y="5956"/>
                  </a:cubicBezTo>
                  <a:cubicBezTo>
                    <a:pt x="2554" y="5973"/>
                    <a:pt x="2641" y="6026"/>
                    <a:pt x="2691" y="6092"/>
                  </a:cubicBezTo>
                  <a:cubicBezTo>
                    <a:pt x="2741" y="6158"/>
                    <a:pt x="2755" y="6238"/>
                    <a:pt x="2712" y="6310"/>
                  </a:cubicBezTo>
                  <a:cubicBezTo>
                    <a:pt x="2684" y="6314"/>
                    <a:pt x="2655" y="6318"/>
                    <a:pt x="2625" y="6322"/>
                  </a:cubicBezTo>
                  <a:cubicBezTo>
                    <a:pt x="2596" y="6326"/>
                    <a:pt x="2567" y="6331"/>
                    <a:pt x="2539" y="6335"/>
                  </a:cubicBezTo>
                  <a:cubicBezTo>
                    <a:pt x="2585" y="6362"/>
                    <a:pt x="2632" y="6391"/>
                    <a:pt x="2677" y="6419"/>
                  </a:cubicBezTo>
                  <a:cubicBezTo>
                    <a:pt x="2723" y="6447"/>
                    <a:pt x="2767" y="6476"/>
                    <a:pt x="2811" y="6503"/>
                  </a:cubicBezTo>
                  <a:cubicBezTo>
                    <a:pt x="2761" y="6503"/>
                    <a:pt x="2704" y="6507"/>
                    <a:pt x="2654" y="6520"/>
                  </a:cubicBezTo>
                  <a:cubicBezTo>
                    <a:pt x="2604" y="6534"/>
                    <a:pt x="2561" y="6556"/>
                    <a:pt x="2539" y="6591"/>
                  </a:cubicBezTo>
                  <a:cubicBezTo>
                    <a:pt x="2527" y="6608"/>
                    <a:pt x="2521" y="6626"/>
                    <a:pt x="2517" y="6645"/>
                  </a:cubicBezTo>
                  <a:cubicBezTo>
                    <a:pt x="2514" y="6664"/>
                    <a:pt x="2514" y="6684"/>
                    <a:pt x="2514" y="6705"/>
                  </a:cubicBezTo>
                  <a:cubicBezTo>
                    <a:pt x="2502" y="6865"/>
                    <a:pt x="2379" y="7011"/>
                    <a:pt x="2201" y="7110"/>
                  </a:cubicBezTo>
                  <a:cubicBezTo>
                    <a:pt x="2022" y="7210"/>
                    <a:pt x="1789" y="7262"/>
                    <a:pt x="1558" y="7235"/>
                  </a:cubicBezTo>
                  <a:cubicBezTo>
                    <a:pt x="1546" y="7258"/>
                    <a:pt x="1532" y="7282"/>
                    <a:pt x="1520" y="7307"/>
                  </a:cubicBezTo>
                  <a:cubicBezTo>
                    <a:pt x="1507" y="7331"/>
                    <a:pt x="1496" y="7355"/>
                    <a:pt x="1490" y="7378"/>
                  </a:cubicBezTo>
                  <a:cubicBezTo>
                    <a:pt x="1453" y="7378"/>
                    <a:pt x="1412" y="7374"/>
                    <a:pt x="1370" y="7367"/>
                  </a:cubicBezTo>
                  <a:cubicBezTo>
                    <a:pt x="1328" y="7360"/>
                    <a:pt x="1287" y="7351"/>
                    <a:pt x="1250" y="7340"/>
                  </a:cubicBezTo>
                  <a:cubicBezTo>
                    <a:pt x="1222" y="7408"/>
                    <a:pt x="1182" y="7470"/>
                    <a:pt x="1131" y="7526"/>
                  </a:cubicBezTo>
                  <a:cubicBezTo>
                    <a:pt x="1080" y="7582"/>
                    <a:pt x="1018" y="7633"/>
                    <a:pt x="947" y="7677"/>
                  </a:cubicBezTo>
                  <a:cubicBezTo>
                    <a:pt x="916" y="7673"/>
                    <a:pt x="884" y="7668"/>
                    <a:pt x="853" y="7664"/>
                  </a:cubicBezTo>
                  <a:cubicBezTo>
                    <a:pt x="822" y="7660"/>
                    <a:pt x="793" y="7656"/>
                    <a:pt x="768" y="7651"/>
                  </a:cubicBezTo>
                  <a:cubicBezTo>
                    <a:pt x="651" y="7702"/>
                    <a:pt x="534" y="7765"/>
                    <a:pt x="429" y="7820"/>
                  </a:cubicBezTo>
                  <a:cubicBezTo>
                    <a:pt x="262" y="7908"/>
                    <a:pt x="84" y="7996"/>
                    <a:pt x="16" y="8135"/>
                  </a:cubicBezTo>
                  <a:cubicBezTo>
                    <a:pt x="-9" y="8203"/>
                    <a:pt x="-3" y="8269"/>
                    <a:pt x="18" y="8333"/>
                  </a:cubicBezTo>
                  <a:cubicBezTo>
                    <a:pt x="39" y="8398"/>
                    <a:pt x="74" y="8461"/>
                    <a:pt x="108" y="8522"/>
                  </a:cubicBezTo>
                  <a:cubicBezTo>
                    <a:pt x="145" y="8529"/>
                    <a:pt x="181" y="8534"/>
                    <a:pt x="217" y="8539"/>
                  </a:cubicBezTo>
                  <a:cubicBezTo>
                    <a:pt x="253" y="8543"/>
                    <a:pt x="290" y="8547"/>
                    <a:pt x="330" y="8552"/>
                  </a:cubicBezTo>
                  <a:cubicBezTo>
                    <a:pt x="321" y="8596"/>
                    <a:pt x="307" y="8638"/>
                    <a:pt x="289" y="8678"/>
                  </a:cubicBezTo>
                  <a:cubicBezTo>
                    <a:pt x="272" y="8719"/>
                    <a:pt x="250" y="8758"/>
                    <a:pt x="225" y="8796"/>
                  </a:cubicBezTo>
                  <a:cubicBezTo>
                    <a:pt x="380" y="8840"/>
                    <a:pt x="542" y="8889"/>
                    <a:pt x="681" y="8954"/>
                  </a:cubicBezTo>
                  <a:cubicBezTo>
                    <a:pt x="821" y="9019"/>
                    <a:pt x="938" y="9099"/>
                    <a:pt x="1003" y="9204"/>
                  </a:cubicBezTo>
                  <a:cubicBezTo>
                    <a:pt x="1092" y="9191"/>
                    <a:pt x="1185" y="9177"/>
                    <a:pt x="1278" y="9164"/>
                  </a:cubicBezTo>
                  <a:cubicBezTo>
                    <a:pt x="1371" y="9150"/>
                    <a:pt x="1466" y="9136"/>
                    <a:pt x="1558" y="9124"/>
                  </a:cubicBezTo>
                  <a:cubicBezTo>
                    <a:pt x="1577" y="9107"/>
                    <a:pt x="1600" y="9091"/>
                    <a:pt x="1623" y="9075"/>
                  </a:cubicBezTo>
                  <a:cubicBezTo>
                    <a:pt x="1646" y="9060"/>
                    <a:pt x="1669" y="9044"/>
                    <a:pt x="1688" y="9027"/>
                  </a:cubicBezTo>
                  <a:cubicBezTo>
                    <a:pt x="1811" y="8991"/>
                    <a:pt x="1953" y="8985"/>
                    <a:pt x="2085" y="9005"/>
                  </a:cubicBezTo>
                  <a:cubicBezTo>
                    <a:pt x="2217" y="9025"/>
                    <a:pt x="2339" y="9071"/>
                    <a:pt x="2422" y="9141"/>
                  </a:cubicBezTo>
                  <a:cubicBezTo>
                    <a:pt x="2372" y="9229"/>
                    <a:pt x="2266" y="9303"/>
                    <a:pt x="2138" y="9347"/>
                  </a:cubicBezTo>
                  <a:cubicBezTo>
                    <a:pt x="2010" y="9392"/>
                    <a:pt x="1860" y="9408"/>
                    <a:pt x="1725" y="9380"/>
                  </a:cubicBezTo>
                  <a:cubicBezTo>
                    <a:pt x="1620" y="9364"/>
                    <a:pt x="1521" y="9317"/>
                    <a:pt x="1404" y="9317"/>
                  </a:cubicBezTo>
                  <a:cubicBezTo>
                    <a:pt x="1287" y="9317"/>
                    <a:pt x="1157" y="9372"/>
                    <a:pt x="1182" y="9452"/>
                  </a:cubicBezTo>
                  <a:cubicBezTo>
                    <a:pt x="1077" y="9492"/>
                    <a:pt x="967" y="9520"/>
                    <a:pt x="855" y="9536"/>
                  </a:cubicBezTo>
                  <a:cubicBezTo>
                    <a:pt x="742" y="9553"/>
                    <a:pt x="626" y="9557"/>
                    <a:pt x="509" y="9549"/>
                  </a:cubicBezTo>
                  <a:cubicBezTo>
                    <a:pt x="497" y="9584"/>
                    <a:pt x="488" y="9619"/>
                    <a:pt x="478" y="9653"/>
                  </a:cubicBezTo>
                  <a:cubicBezTo>
                    <a:pt x="468" y="9686"/>
                    <a:pt x="457" y="9719"/>
                    <a:pt x="441" y="9750"/>
                  </a:cubicBezTo>
                  <a:cubicBezTo>
                    <a:pt x="552" y="9786"/>
                    <a:pt x="673" y="9828"/>
                    <a:pt x="770" y="9881"/>
                  </a:cubicBezTo>
                  <a:cubicBezTo>
                    <a:pt x="867" y="9935"/>
                    <a:pt x="941" y="9999"/>
                    <a:pt x="960" y="10079"/>
                  </a:cubicBezTo>
                  <a:cubicBezTo>
                    <a:pt x="1031" y="10047"/>
                    <a:pt x="1115" y="10031"/>
                    <a:pt x="1200" y="10031"/>
                  </a:cubicBezTo>
                  <a:cubicBezTo>
                    <a:pt x="1285" y="10031"/>
                    <a:pt x="1370" y="10047"/>
                    <a:pt x="1441" y="10079"/>
                  </a:cubicBezTo>
                  <a:cubicBezTo>
                    <a:pt x="1388" y="10119"/>
                    <a:pt x="1333" y="10155"/>
                    <a:pt x="1278" y="10192"/>
                  </a:cubicBezTo>
                  <a:cubicBezTo>
                    <a:pt x="1223" y="10229"/>
                    <a:pt x="1169" y="10266"/>
                    <a:pt x="1120" y="10306"/>
                  </a:cubicBezTo>
                  <a:cubicBezTo>
                    <a:pt x="1145" y="10289"/>
                    <a:pt x="1177" y="10293"/>
                    <a:pt x="1205" y="10307"/>
                  </a:cubicBezTo>
                  <a:cubicBezTo>
                    <a:pt x="1233" y="10322"/>
                    <a:pt x="1256" y="10346"/>
                    <a:pt x="1262" y="10369"/>
                  </a:cubicBezTo>
                  <a:cubicBezTo>
                    <a:pt x="1274" y="10411"/>
                    <a:pt x="1250" y="10466"/>
                    <a:pt x="1274" y="10508"/>
                  </a:cubicBezTo>
                  <a:cubicBezTo>
                    <a:pt x="1287" y="10529"/>
                    <a:pt x="1324" y="10546"/>
                    <a:pt x="1348" y="10562"/>
                  </a:cubicBezTo>
                  <a:cubicBezTo>
                    <a:pt x="1512" y="10642"/>
                    <a:pt x="1697" y="10722"/>
                    <a:pt x="1885" y="10765"/>
                  </a:cubicBezTo>
                  <a:cubicBezTo>
                    <a:pt x="2073" y="10808"/>
                    <a:pt x="2265" y="10815"/>
                    <a:pt x="2440" y="10747"/>
                  </a:cubicBezTo>
                  <a:cubicBezTo>
                    <a:pt x="2447" y="10716"/>
                    <a:pt x="2453" y="10683"/>
                    <a:pt x="2459" y="10651"/>
                  </a:cubicBezTo>
                  <a:cubicBezTo>
                    <a:pt x="2465" y="10618"/>
                    <a:pt x="2471" y="10585"/>
                    <a:pt x="2477" y="10554"/>
                  </a:cubicBezTo>
                  <a:cubicBezTo>
                    <a:pt x="2669" y="10520"/>
                    <a:pt x="2798" y="10684"/>
                    <a:pt x="2996" y="10714"/>
                  </a:cubicBezTo>
                  <a:cubicBezTo>
                    <a:pt x="3113" y="10731"/>
                    <a:pt x="3224" y="10676"/>
                    <a:pt x="3341" y="10667"/>
                  </a:cubicBezTo>
                  <a:cubicBezTo>
                    <a:pt x="3412" y="10659"/>
                    <a:pt x="3485" y="10661"/>
                    <a:pt x="3555" y="10669"/>
                  </a:cubicBezTo>
                  <a:cubicBezTo>
                    <a:pt x="3625" y="10677"/>
                    <a:pt x="3693" y="10691"/>
                    <a:pt x="3754" y="10705"/>
                  </a:cubicBezTo>
                  <a:cubicBezTo>
                    <a:pt x="4248" y="10802"/>
                    <a:pt x="4803" y="10916"/>
                    <a:pt x="5050" y="11223"/>
                  </a:cubicBezTo>
                  <a:cubicBezTo>
                    <a:pt x="5192" y="11399"/>
                    <a:pt x="5204" y="11614"/>
                    <a:pt x="5223" y="11807"/>
                  </a:cubicBezTo>
                  <a:cubicBezTo>
                    <a:pt x="5306" y="11833"/>
                    <a:pt x="5377" y="11879"/>
                    <a:pt x="5423" y="11934"/>
                  </a:cubicBezTo>
                  <a:cubicBezTo>
                    <a:pt x="5470" y="11989"/>
                    <a:pt x="5491" y="12054"/>
                    <a:pt x="5476" y="12115"/>
                  </a:cubicBezTo>
                  <a:cubicBezTo>
                    <a:pt x="5463" y="12211"/>
                    <a:pt x="5426" y="12300"/>
                    <a:pt x="5426" y="12396"/>
                  </a:cubicBezTo>
                  <a:cubicBezTo>
                    <a:pt x="5426" y="12426"/>
                    <a:pt x="5426" y="12459"/>
                    <a:pt x="5451" y="12476"/>
                  </a:cubicBezTo>
                  <a:cubicBezTo>
                    <a:pt x="5457" y="12485"/>
                    <a:pt x="5471" y="12494"/>
                    <a:pt x="5485" y="12505"/>
                  </a:cubicBezTo>
                  <a:cubicBezTo>
                    <a:pt x="5499" y="12515"/>
                    <a:pt x="5513" y="12527"/>
                    <a:pt x="5519" y="12539"/>
                  </a:cubicBezTo>
                  <a:cubicBezTo>
                    <a:pt x="5531" y="12560"/>
                    <a:pt x="5524" y="12581"/>
                    <a:pt x="5510" y="12602"/>
                  </a:cubicBezTo>
                  <a:cubicBezTo>
                    <a:pt x="5496" y="12622"/>
                    <a:pt x="5476" y="12642"/>
                    <a:pt x="5463" y="12661"/>
                  </a:cubicBezTo>
                  <a:cubicBezTo>
                    <a:pt x="5430" y="12703"/>
                    <a:pt x="5423" y="12757"/>
                    <a:pt x="5440" y="12808"/>
                  </a:cubicBezTo>
                  <a:cubicBezTo>
                    <a:pt x="5457" y="12858"/>
                    <a:pt x="5497" y="12905"/>
                    <a:pt x="5556" y="12935"/>
                  </a:cubicBezTo>
                  <a:cubicBezTo>
                    <a:pt x="5575" y="12945"/>
                    <a:pt x="5598" y="12955"/>
                    <a:pt x="5619" y="12966"/>
                  </a:cubicBezTo>
                  <a:cubicBezTo>
                    <a:pt x="5641" y="12977"/>
                    <a:pt x="5661" y="12989"/>
                    <a:pt x="5673" y="13006"/>
                  </a:cubicBezTo>
                  <a:cubicBezTo>
                    <a:pt x="5686" y="13032"/>
                    <a:pt x="5686" y="13061"/>
                    <a:pt x="5686" y="13086"/>
                  </a:cubicBezTo>
                  <a:cubicBezTo>
                    <a:pt x="5686" y="13351"/>
                    <a:pt x="5908" y="13608"/>
                    <a:pt x="5828" y="13873"/>
                  </a:cubicBezTo>
                  <a:cubicBezTo>
                    <a:pt x="5803" y="13953"/>
                    <a:pt x="5766" y="14058"/>
                    <a:pt x="5865" y="14100"/>
                  </a:cubicBezTo>
                  <a:cubicBezTo>
                    <a:pt x="5908" y="14117"/>
                    <a:pt x="5969" y="14129"/>
                    <a:pt x="5994" y="14163"/>
                  </a:cubicBezTo>
                  <a:cubicBezTo>
                    <a:pt x="6013" y="14188"/>
                    <a:pt x="5994" y="14218"/>
                    <a:pt x="5994" y="14243"/>
                  </a:cubicBezTo>
                  <a:cubicBezTo>
                    <a:pt x="5957" y="14340"/>
                    <a:pt x="5965" y="14443"/>
                    <a:pt x="6010" y="14538"/>
                  </a:cubicBezTo>
                  <a:cubicBezTo>
                    <a:pt x="6056" y="14634"/>
                    <a:pt x="6139" y="14722"/>
                    <a:pt x="6253" y="14790"/>
                  </a:cubicBezTo>
                  <a:cubicBezTo>
                    <a:pt x="6269" y="14798"/>
                    <a:pt x="6283" y="14805"/>
                    <a:pt x="6297" y="14809"/>
                  </a:cubicBezTo>
                  <a:cubicBezTo>
                    <a:pt x="6312" y="14813"/>
                    <a:pt x="6327" y="14815"/>
                    <a:pt x="6346" y="14815"/>
                  </a:cubicBezTo>
                  <a:cubicBezTo>
                    <a:pt x="6380" y="14819"/>
                    <a:pt x="6409" y="14809"/>
                    <a:pt x="6433" y="14791"/>
                  </a:cubicBezTo>
                  <a:cubicBezTo>
                    <a:pt x="6457" y="14774"/>
                    <a:pt x="6475" y="14750"/>
                    <a:pt x="6488" y="14727"/>
                  </a:cubicBezTo>
                  <a:cubicBezTo>
                    <a:pt x="6494" y="14706"/>
                    <a:pt x="6497" y="14684"/>
                    <a:pt x="6500" y="14660"/>
                  </a:cubicBezTo>
                  <a:cubicBezTo>
                    <a:pt x="6503" y="14637"/>
                    <a:pt x="6506" y="14613"/>
                    <a:pt x="6512" y="14588"/>
                  </a:cubicBezTo>
                  <a:cubicBezTo>
                    <a:pt x="6559" y="14573"/>
                    <a:pt x="6611" y="14584"/>
                    <a:pt x="6647" y="14606"/>
                  </a:cubicBezTo>
                  <a:cubicBezTo>
                    <a:pt x="6684" y="14628"/>
                    <a:pt x="6704" y="14661"/>
                    <a:pt x="6685" y="14693"/>
                  </a:cubicBezTo>
                  <a:cubicBezTo>
                    <a:pt x="6670" y="14714"/>
                    <a:pt x="6640" y="14732"/>
                    <a:pt x="6613" y="14751"/>
                  </a:cubicBezTo>
                  <a:cubicBezTo>
                    <a:pt x="6586" y="14770"/>
                    <a:pt x="6562" y="14790"/>
                    <a:pt x="6556" y="14815"/>
                  </a:cubicBezTo>
                  <a:cubicBezTo>
                    <a:pt x="6525" y="14878"/>
                    <a:pt x="6617" y="14941"/>
                    <a:pt x="6722" y="14941"/>
                  </a:cubicBezTo>
                  <a:cubicBezTo>
                    <a:pt x="6827" y="14941"/>
                    <a:pt x="6901" y="14903"/>
                    <a:pt x="6981" y="14861"/>
                  </a:cubicBezTo>
                  <a:cubicBezTo>
                    <a:pt x="7098" y="14887"/>
                    <a:pt x="7185" y="14953"/>
                    <a:pt x="7230" y="15031"/>
                  </a:cubicBezTo>
                  <a:cubicBezTo>
                    <a:pt x="7274" y="15109"/>
                    <a:pt x="7277" y="15200"/>
                    <a:pt x="7228" y="15274"/>
                  </a:cubicBezTo>
                  <a:cubicBezTo>
                    <a:pt x="7111" y="15261"/>
                    <a:pt x="6997" y="15239"/>
                    <a:pt x="6888" y="15209"/>
                  </a:cubicBezTo>
                  <a:cubicBezTo>
                    <a:pt x="6779" y="15179"/>
                    <a:pt x="6676" y="15141"/>
                    <a:pt x="6580" y="15097"/>
                  </a:cubicBezTo>
                  <a:cubicBezTo>
                    <a:pt x="6451" y="15088"/>
                    <a:pt x="6383" y="15202"/>
                    <a:pt x="6383" y="15290"/>
                  </a:cubicBezTo>
                  <a:cubicBezTo>
                    <a:pt x="6383" y="15379"/>
                    <a:pt x="6426" y="15488"/>
                    <a:pt x="6321" y="15547"/>
                  </a:cubicBezTo>
                  <a:cubicBezTo>
                    <a:pt x="6266" y="15585"/>
                    <a:pt x="6167" y="15602"/>
                    <a:pt x="6167" y="15652"/>
                  </a:cubicBezTo>
                  <a:cubicBezTo>
                    <a:pt x="6167" y="15682"/>
                    <a:pt x="6192" y="15707"/>
                    <a:pt x="6204" y="15724"/>
                  </a:cubicBezTo>
                  <a:cubicBezTo>
                    <a:pt x="6256" y="15772"/>
                    <a:pt x="6295" y="15826"/>
                    <a:pt x="6322" y="15882"/>
                  </a:cubicBezTo>
                  <a:cubicBezTo>
                    <a:pt x="6349" y="15939"/>
                    <a:pt x="6364" y="15999"/>
                    <a:pt x="6370" y="16060"/>
                  </a:cubicBezTo>
                  <a:cubicBezTo>
                    <a:pt x="6370" y="16077"/>
                    <a:pt x="6370" y="16095"/>
                    <a:pt x="6374" y="16112"/>
                  </a:cubicBezTo>
                  <a:cubicBezTo>
                    <a:pt x="6377" y="16128"/>
                    <a:pt x="6383" y="16144"/>
                    <a:pt x="6395" y="16157"/>
                  </a:cubicBezTo>
                  <a:cubicBezTo>
                    <a:pt x="6429" y="16197"/>
                    <a:pt x="6491" y="16213"/>
                    <a:pt x="6560" y="16214"/>
                  </a:cubicBezTo>
                  <a:cubicBezTo>
                    <a:pt x="6630" y="16215"/>
                    <a:pt x="6707" y="16201"/>
                    <a:pt x="6771" y="16182"/>
                  </a:cubicBezTo>
                  <a:cubicBezTo>
                    <a:pt x="6812" y="16174"/>
                    <a:pt x="6850" y="16163"/>
                    <a:pt x="6890" y="16153"/>
                  </a:cubicBezTo>
                  <a:cubicBezTo>
                    <a:pt x="6930" y="16142"/>
                    <a:pt x="6972" y="16132"/>
                    <a:pt x="7018" y="16123"/>
                  </a:cubicBezTo>
                  <a:cubicBezTo>
                    <a:pt x="7037" y="16119"/>
                    <a:pt x="7057" y="16112"/>
                    <a:pt x="7074" y="16102"/>
                  </a:cubicBezTo>
                  <a:cubicBezTo>
                    <a:pt x="7091" y="16093"/>
                    <a:pt x="7105" y="16081"/>
                    <a:pt x="7111" y="16069"/>
                  </a:cubicBezTo>
                  <a:cubicBezTo>
                    <a:pt x="7117" y="16052"/>
                    <a:pt x="7108" y="16034"/>
                    <a:pt x="7100" y="16017"/>
                  </a:cubicBezTo>
                  <a:cubicBezTo>
                    <a:pt x="7092" y="16000"/>
                    <a:pt x="7086" y="15984"/>
                    <a:pt x="7098" y="15972"/>
                  </a:cubicBezTo>
                  <a:cubicBezTo>
                    <a:pt x="7105" y="15963"/>
                    <a:pt x="7114" y="15959"/>
                    <a:pt x="7125" y="15957"/>
                  </a:cubicBezTo>
                  <a:cubicBezTo>
                    <a:pt x="7135" y="15955"/>
                    <a:pt x="7148" y="15955"/>
                    <a:pt x="7160" y="15955"/>
                  </a:cubicBezTo>
                  <a:cubicBezTo>
                    <a:pt x="7206" y="15951"/>
                    <a:pt x="7248" y="15947"/>
                    <a:pt x="7290" y="15942"/>
                  </a:cubicBezTo>
                  <a:cubicBezTo>
                    <a:pt x="7331" y="15937"/>
                    <a:pt x="7373" y="15932"/>
                    <a:pt x="7419" y="15926"/>
                  </a:cubicBezTo>
                  <a:cubicBezTo>
                    <a:pt x="7459" y="15997"/>
                    <a:pt x="7495" y="16077"/>
                    <a:pt x="7501" y="16152"/>
                  </a:cubicBezTo>
                  <a:cubicBezTo>
                    <a:pt x="7507" y="16227"/>
                    <a:pt x="7484" y="16298"/>
                    <a:pt x="7407" y="16350"/>
                  </a:cubicBezTo>
                  <a:cubicBezTo>
                    <a:pt x="7459" y="16342"/>
                    <a:pt x="7498" y="16366"/>
                    <a:pt x="7517" y="16400"/>
                  </a:cubicBezTo>
                  <a:cubicBezTo>
                    <a:pt x="7537" y="16435"/>
                    <a:pt x="7537" y="16479"/>
                    <a:pt x="7512" y="16510"/>
                  </a:cubicBezTo>
                  <a:cubicBezTo>
                    <a:pt x="7484" y="16542"/>
                    <a:pt x="7449" y="16570"/>
                    <a:pt x="7417" y="16600"/>
                  </a:cubicBezTo>
                  <a:cubicBezTo>
                    <a:pt x="7385" y="16629"/>
                    <a:pt x="7358" y="16660"/>
                    <a:pt x="7345" y="16695"/>
                  </a:cubicBezTo>
                  <a:cubicBezTo>
                    <a:pt x="7280" y="16683"/>
                    <a:pt x="7213" y="16669"/>
                    <a:pt x="7145" y="16655"/>
                  </a:cubicBezTo>
                  <a:cubicBezTo>
                    <a:pt x="7077" y="16642"/>
                    <a:pt x="7009" y="16628"/>
                    <a:pt x="6944" y="16615"/>
                  </a:cubicBezTo>
                  <a:cubicBezTo>
                    <a:pt x="6910" y="16611"/>
                    <a:pt x="6876" y="16605"/>
                    <a:pt x="6845" y="16602"/>
                  </a:cubicBezTo>
                  <a:cubicBezTo>
                    <a:pt x="6813" y="16599"/>
                    <a:pt x="6784" y="16599"/>
                    <a:pt x="6759" y="16607"/>
                  </a:cubicBezTo>
                  <a:cubicBezTo>
                    <a:pt x="6731" y="16615"/>
                    <a:pt x="6708" y="16635"/>
                    <a:pt x="6699" y="16656"/>
                  </a:cubicBezTo>
                  <a:cubicBezTo>
                    <a:pt x="6690" y="16677"/>
                    <a:pt x="6694" y="16700"/>
                    <a:pt x="6722" y="16712"/>
                  </a:cubicBezTo>
                  <a:cubicBezTo>
                    <a:pt x="6747" y="16704"/>
                    <a:pt x="6768" y="16710"/>
                    <a:pt x="6782" y="16723"/>
                  </a:cubicBezTo>
                  <a:cubicBezTo>
                    <a:pt x="6796" y="16736"/>
                    <a:pt x="6802" y="16756"/>
                    <a:pt x="6796" y="16775"/>
                  </a:cubicBezTo>
                  <a:cubicBezTo>
                    <a:pt x="6787" y="16792"/>
                    <a:pt x="6775" y="16808"/>
                    <a:pt x="6761" y="16823"/>
                  </a:cubicBezTo>
                  <a:cubicBezTo>
                    <a:pt x="6748" y="16837"/>
                    <a:pt x="6734" y="16851"/>
                    <a:pt x="6722" y="16864"/>
                  </a:cubicBezTo>
                  <a:cubicBezTo>
                    <a:pt x="6676" y="16908"/>
                    <a:pt x="6656" y="16960"/>
                    <a:pt x="6653" y="17015"/>
                  </a:cubicBezTo>
                  <a:cubicBezTo>
                    <a:pt x="6650" y="17070"/>
                    <a:pt x="6663" y="17126"/>
                    <a:pt x="6685" y="17179"/>
                  </a:cubicBezTo>
                  <a:cubicBezTo>
                    <a:pt x="6710" y="17291"/>
                    <a:pt x="6687" y="17410"/>
                    <a:pt x="6669" y="17529"/>
                  </a:cubicBezTo>
                  <a:cubicBezTo>
                    <a:pt x="6651" y="17647"/>
                    <a:pt x="6639" y="17764"/>
                    <a:pt x="6685" y="17869"/>
                  </a:cubicBezTo>
                  <a:cubicBezTo>
                    <a:pt x="6716" y="17957"/>
                    <a:pt x="6767" y="18048"/>
                    <a:pt x="6798" y="18137"/>
                  </a:cubicBezTo>
                  <a:cubicBezTo>
                    <a:pt x="6830" y="18226"/>
                    <a:pt x="6842" y="18315"/>
                    <a:pt x="6796" y="18399"/>
                  </a:cubicBezTo>
                  <a:cubicBezTo>
                    <a:pt x="6824" y="18407"/>
                    <a:pt x="6847" y="18414"/>
                    <a:pt x="6870" y="18420"/>
                  </a:cubicBezTo>
                  <a:cubicBezTo>
                    <a:pt x="6893" y="18426"/>
                    <a:pt x="6916" y="18433"/>
                    <a:pt x="6944" y="18441"/>
                  </a:cubicBezTo>
                  <a:cubicBezTo>
                    <a:pt x="6994" y="18592"/>
                    <a:pt x="7048" y="18741"/>
                    <a:pt x="7102" y="18888"/>
                  </a:cubicBezTo>
                  <a:cubicBezTo>
                    <a:pt x="7157" y="19036"/>
                    <a:pt x="7213" y="19183"/>
                    <a:pt x="7265" y="19333"/>
                  </a:cubicBezTo>
                  <a:cubicBezTo>
                    <a:pt x="7271" y="19352"/>
                    <a:pt x="7277" y="19372"/>
                    <a:pt x="7287" y="19390"/>
                  </a:cubicBezTo>
                  <a:cubicBezTo>
                    <a:pt x="7296" y="19408"/>
                    <a:pt x="7308" y="19425"/>
                    <a:pt x="7327" y="19438"/>
                  </a:cubicBezTo>
                  <a:cubicBezTo>
                    <a:pt x="7342" y="19453"/>
                    <a:pt x="7362" y="19462"/>
                    <a:pt x="7380" y="19472"/>
                  </a:cubicBezTo>
                  <a:cubicBezTo>
                    <a:pt x="7398" y="19482"/>
                    <a:pt x="7413" y="19493"/>
                    <a:pt x="7419" y="19509"/>
                  </a:cubicBezTo>
                  <a:cubicBezTo>
                    <a:pt x="7444" y="19547"/>
                    <a:pt x="7432" y="19581"/>
                    <a:pt x="7432" y="19615"/>
                  </a:cubicBezTo>
                  <a:cubicBezTo>
                    <a:pt x="7432" y="19749"/>
                    <a:pt x="7617" y="19846"/>
                    <a:pt x="7734" y="19959"/>
                  </a:cubicBezTo>
                  <a:cubicBezTo>
                    <a:pt x="7796" y="20023"/>
                    <a:pt x="7837" y="20091"/>
                    <a:pt x="7870" y="20162"/>
                  </a:cubicBezTo>
                  <a:cubicBezTo>
                    <a:pt x="7902" y="20234"/>
                    <a:pt x="7925" y="20309"/>
                    <a:pt x="7950" y="20384"/>
                  </a:cubicBezTo>
                  <a:cubicBezTo>
                    <a:pt x="7984" y="20384"/>
                    <a:pt x="8013" y="20386"/>
                    <a:pt x="8042" y="20389"/>
                  </a:cubicBezTo>
                  <a:cubicBezTo>
                    <a:pt x="8072" y="20391"/>
                    <a:pt x="8101" y="20393"/>
                    <a:pt x="8135" y="20393"/>
                  </a:cubicBezTo>
                  <a:cubicBezTo>
                    <a:pt x="8101" y="20441"/>
                    <a:pt x="8107" y="20492"/>
                    <a:pt x="8133" y="20541"/>
                  </a:cubicBezTo>
                  <a:cubicBezTo>
                    <a:pt x="8158" y="20590"/>
                    <a:pt x="8203" y="20639"/>
                    <a:pt x="8246" y="20683"/>
                  </a:cubicBezTo>
                  <a:cubicBezTo>
                    <a:pt x="8292" y="20723"/>
                    <a:pt x="8339" y="20763"/>
                    <a:pt x="8383" y="20803"/>
                  </a:cubicBezTo>
                  <a:cubicBezTo>
                    <a:pt x="8426" y="20843"/>
                    <a:pt x="8468" y="20883"/>
                    <a:pt x="8505" y="20923"/>
                  </a:cubicBezTo>
                  <a:cubicBezTo>
                    <a:pt x="8564" y="20975"/>
                    <a:pt x="8629" y="21032"/>
                    <a:pt x="8705" y="21077"/>
                  </a:cubicBezTo>
                  <a:cubicBezTo>
                    <a:pt x="8781" y="21122"/>
                    <a:pt x="8869" y="21154"/>
                    <a:pt x="8974" y="21158"/>
                  </a:cubicBezTo>
                  <a:cubicBezTo>
                    <a:pt x="8999" y="21133"/>
                    <a:pt x="9043" y="21127"/>
                    <a:pt x="9092" y="21130"/>
                  </a:cubicBezTo>
                  <a:cubicBezTo>
                    <a:pt x="9141" y="21133"/>
                    <a:pt x="9193" y="21146"/>
                    <a:pt x="9233" y="21158"/>
                  </a:cubicBezTo>
                  <a:cubicBezTo>
                    <a:pt x="9329" y="21194"/>
                    <a:pt x="9429" y="21232"/>
                    <a:pt x="9523" y="21275"/>
                  </a:cubicBezTo>
                  <a:cubicBezTo>
                    <a:pt x="9617" y="21318"/>
                    <a:pt x="9705" y="21367"/>
                    <a:pt x="9776" y="21423"/>
                  </a:cubicBezTo>
                  <a:cubicBezTo>
                    <a:pt x="9869" y="21495"/>
                    <a:pt x="9943" y="21583"/>
                    <a:pt x="10072" y="21592"/>
                  </a:cubicBezTo>
                  <a:cubicBezTo>
                    <a:pt x="10202" y="21600"/>
                    <a:pt x="10313" y="21533"/>
                    <a:pt x="10356" y="21444"/>
                  </a:cubicBezTo>
                  <a:cubicBezTo>
                    <a:pt x="10375" y="21400"/>
                    <a:pt x="10378" y="21356"/>
                    <a:pt x="10373" y="21312"/>
                  </a:cubicBezTo>
                  <a:cubicBezTo>
                    <a:pt x="10368" y="21268"/>
                    <a:pt x="10356" y="21224"/>
                    <a:pt x="10344" y="21179"/>
                  </a:cubicBezTo>
                  <a:cubicBezTo>
                    <a:pt x="10365" y="21175"/>
                    <a:pt x="10385" y="21173"/>
                    <a:pt x="10406" y="21170"/>
                  </a:cubicBezTo>
                  <a:cubicBezTo>
                    <a:pt x="10427" y="21168"/>
                    <a:pt x="10449" y="21165"/>
                    <a:pt x="10473" y="21158"/>
                  </a:cubicBezTo>
                  <a:cubicBezTo>
                    <a:pt x="10479" y="21106"/>
                    <a:pt x="10483" y="21051"/>
                    <a:pt x="10486" y="20996"/>
                  </a:cubicBezTo>
                  <a:cubicBezTo>
                    <a:pt x="10489" y="20942"/>
                    <a:pt x="10492" y="20887"/>
                    <a:pt x="10498" y="20834"/>
                  </a:cubicBezTo>
                  <a:cubicBezTo>
                    <a:pt x="10507" y="20816"/>
                    <a:pt x="10515" y="20796"/>
                    <a:pt x="10522" y="20776"/>
                  </a:cubicBezTo>
                  <a:cubicBezTo>
                    <a:pt x="10529" y="20757"/>
                    <a:pt x="10535" y="20738"/>
                    <a:pt x="10541" y="20721"/>
                  </a:cubicBezTo>
                  <a:cubicBezTo>
                    <a:pt x="10566" y="20637"/>
                    <a:pt x="10587" y="20546"/>
                    <a:pt x="10582" y="20462"/>
                  </a:cubicBezTo>
                  <a:cubicBezTo>
                    <a:pt x="10577" y="20378"/>
                    <a:pt x="10544" y="20300"/>
                    <a:pt x="10461" y="20241"/>
                  </a:cubicBezTo>
                  <a:cubicBezTo>
                    <a:pt x="10479" y="20237"/>
                    <a:pt x="10499" y="20231"/>
                    <a:pt x="10520" y="20224"/>
                  </a:cubicBezTo>
                  <a:cubicBezTo>
                    <a:pt x="10540" y="20218"/>
                    <a:pt x="10560" y="20212"/>
                    <a:pt x="10578" y="20208"/>
                  </a:cubicBezTo>
                  <a:cubicBezTo>
                    <a:pt x="10646" y="20145"/>
                    <a:pt x="10708" y="20086"/>
                    <a:pt x="10769" y="20031"/>
                  </a:cubicBezTo>
                  <a:cubicBezTo>
                    <a:pt x="11047" y="19791"/>
                    <a:pt x="11331" y="19493"/>
                    <a:pt x="11201" y="19202"/>
                  </a:cubicBezTo>
                  <a:cubicBezTo>
                    <a:pt x="11220" y="19207"/>
                    <a:pt x="11238" y="19209"/>
                    <a:pt x="11258" y="19211"/>
                  </a:cubicBezTo>
                  <a:cubicBezTo>
                    <a:pt x="11277" y="19213"/>
                    <a:pt x="11297" y="19215"/>
                    <a:pt x="11319" y="19219"/>
                  </a:cubicBezTo>
                  <a:cubicBezTo>
                    <a:pt x="11312" y="19158"/>
                    <a:pt x="11292" y="19096"/>
                    <a:pt x="11262" y="19037"/>
                  </a:cubicBezTo>
                  <a:cubicBezTo>
                    <a:pt x="11232" y="18978"/>
                    <a:pt x="11192" y="18923"/>
                    <a:pt x="11146" y="18874"/>
                  </a:cubicBezTo>
                  <a:cubicBezTo>
                    <a:pt x="11192" y="18883"/>
                    <a:pt x="11241" y="18892"/>
                    <a:pt x="11290" y="18895"/>
                  </a:cubicBezTo>
                  <a:cubicBezTo>
                    <a:pt x="11339" y="18897"/>
                    <a:pt x="11386" y="18893"/>
                    <a:pt x="11430" y="18874"/>
                  </a:cubicBezTo>
                  <a:cubicBezTo>
                    <a:pt x="11522" y="18838"/>
                    <a:pt x="11554" y="18760"/>
                    <a:pt x="11590" y="18686"/>
                  </a:cubicBezTo>
                  <a:cubicBezTo>
                    <a:pt x="11625" y="18612"/>
                    <a:pt x="11664" y="18544"/>
                    <a:pt x="11769" y="18529"/>
                  </a:cubicBezTo>
                  <a:cubicBezTo>
                    <a:pt x="11794" y="18548"/>
                    <a:pt x="11820" y="18564"/>
                    <a:pt x="11848" y="18577"/>
                  </a:cubicBezTo>
                  <a:cubicBezTo>
                    <a:pt x="11875" y="18590"/>
                    <a:pt x="11905" y="18601"/>
                    <a:pt x="11935" y="18609"/>
                  </a:cubicBezTo>
                  <a:cubicBezTo>
                    <a:pt x="11942" y="18561"/>
                    <a:pt x="11959" y="18515"/>
                    <a:pt x="11983" y="18470"/>
                  </a:cubicBezTo>
                  <a:cubicBezTo>
                    <a:pt x="12008" y="18426"/>
                    <a:pt x="12040" y="18384"/>
                    <a:pt x="12077" y="18344"/>
                  </a:cubicBezTo>
                  <a:cubicBezTo>
                    <a:pt x="12105" y="18384"/>
                    <a:pt x="12125" y="18426"/>
                    <a:pt x="12138" y="18470"/>
                  </a:cubicBezTo>
                  <a:cubicBezTo>
                    <a:pt x="12151" y="18515"/>
                    <a:pt x="12158" y="18561"/>
                    <a:pt x="12158" y="18609"/>
                  </a:cubicBezTo>
                  <a:cubicBezTo>
                    <a:pt x="12176" y="18584"/>
                    <a:pt x="12218" y="18578"/>
                    <a:pt x="12266" y="18578"/>
                  </a:cubicBezTo>
                  <a:cubicBezTo>
                    <a:pt x="12315" y="18578"/>
                    <a:pt x="12370" y="18584"/>
                    <a:pt x="12417" y="18584"/>
                  </a:cubicBezTo>
                  <a:cubicBezTo>
                    <a:pt x="12506" y="18588"/>
                    <a:pt x="12586" y="18555"/>
                    <a:pt x="12637" y="18506"/>
                  </a:cubicBezTo>
                  <a:cubicBezTo>
                    <a:pt x="12687" y="18457"/>
                    <a:pt x="12707" y="18393"/>
                    <a:pt x="12676" y="18336"/>
                  </a:cubicBezTo>
                  <a:cubicBezTo>
                    <a:pt x="12707" y="18327"/>
                    <a:pt x="12745" y="18323"/>
                    <a:pt x="12785" y="18325"/>
                  </a:cubicBezTo>
                  <a:cubicBezTo>
                    <a:pt x="12824" y="18327"/>
                    <a:pt x="12864" y="18336"/>
                    <a:pt x="12898" y="18353"/>
                  </a:cubicBezTo>
                  <a:cubicBezTo>
                    <a:pt x="12935" y="18304"/>
                    <a:pt x="12983" y="18263"/>
                    <a:pt x="13039" y="18229"/>
                  </a:cubicBezTo>
                  <a:cubicBezTo>
                    <a:pt x="13095" y="18194"/>
                    <a:pt x="13160" y="18165"/>
                    <a:pt x="13231" y="18142"/>
                  </a:cubicBezTo>
                  <a:cubicBezTo>
                    <a:pt x="13250" y="18138"/>
                    <a:pt x="13270" y="18132"/>
                    <a:pt x="13288" y="18124"/>
                  </a:cubicBezTo>
                  <a:cubicBezTo>
                    <a:pt x="13307" y="18117"/>
                    <a:pt x="13324" y="18109"/>
                    <a:pt x="13336" y="18100"/>
                  </a:cubicBezTo>
                  <a:cubicBezTo>
                    <a:pt x="13348" y="18090"/>
                    <a:pt x="13358" y="18078"/>
                    <a:pt x="13365" y="18066"/>
                  </a:cubicBezTo>
                  <a:cubicBezTo>
                    <a:pt x="13373" y="18054"/>
                    <a:pt x="13379" y="18041"/>
                    <a:pt x="13385" y="18029"/>
                  </a:cubicBezTo>
                  <a:cubicBezTo>
                    <a:pt x="13441" y="17924"/>
                    <a:pt x="13527" y="17827"/>
                    <a:pt x="13644" y="17755"/>
                  </a:cubicBezTo>
                  <a:cubicBezTo>
                    <a:pt x="13842" y="17638"/>
                    <a:pt x="13959" y="17482"/>
                    <a:pt x="14021" y="17305"/>
                  </a:cubicBezTo>
                  <a:cubicBezTo>
                    <a:pt x="14113" y="17356"/>
                    <a:pt x="14268" y="17288"/>
                    <a:pt x="14280" y="17200"/>
                  </a:cubicBezTo>
                  <a:cubicBezTo>
                    <a:pt x="14292" y="17112"/>
                    <a:pt x="14200" y="17040"/>
                    <a:pt x="14126" y="16969"/>
                  </a:cubicBezTo>
                  <a:cubicBezTo>
                    <a:pt x="14086" y="16933"/>
                    <a:pt x="14047" y="16897"/>
                    <a:pt x="14020" y="16859"/>
                  </a:cubicBezTo>
                  <a:cubicBezTo>
                    <a:pt x="13993" y="16822"/>
                    <a:pt x="13978" y="16782"/>
                    <a:pt x="13984" y="16737"/>
                  </a:cubicBezTo>
                  <a:cubicBezTo>
                    <a:pt x="14002" y="16761"/>
                    <a:pt x="14032" y="16778"/>
                    <a:pt x="14064" y="16789"/>
                  </a:cubicBezTo>
                  <a:cubicBezTo>
                    <a:pt x="14096" y="16800"/>
                    <a:pt x="14132" y="16805"/>
                    <a:pt x="14163" y="16800"/>
                  </a:cubicBezTo>
                  <a:cubicBezTo>
                    <a:pt x="14181" y="16868"/>
                    <a:pt x="14234" y="16930"/>
                    <a:pt x="14305" y="16978"/>
                  </a:cubicBezTo>
                  <a:cubicBezTo>
                    <a:pt x="14377" y="17027"/>
                    <a:pt x="14468" y="17061"/>
                    <a:pt x="14564" y="17074"/>
                  </a:cubicBezTo>
                  <a:cubicBezTo>
                    <a:pt x="14699" y="17049"/>
                    <a:pt x="14832" y="17020"/>
                    <a:pt x="14965" y="16991"/>
                  </a:cubicBezTo>
                  <a:cubicBezTo>
                    <a:pt x="15097" y="16962"/>
                    <a:pt x="15230" y="16933"/>
                    <a:pt x="15366" y="16906"/>
                  </a:cubicBezTo>
                  <a:cubicBezTo>
                    <a:pt x="15390" y="16872"/>
                    <a:pt x="15409" y="16855"/>
                    <a:pt x="15458" y="16855"/>
                  </a:cubicBezTo>
                  <a:cubicBezTo>
                    <a:pt x="15495" y="16855"/>
                    <a:pt x="15532" y="16864"/>
                    <a:pt x="15576" y="16855"/>
                  </a:cubicBezTo>
                  <a:cubicBezTo>
                    <a:pt x="15588" y="16851"/>
                    <a:pt x="15600" y="16847"/>
                    <a:pt x="15613" y="16841"/>
                  </a:cubicBezTo>
                  <a:cubicBezTo>
                    <a:pt x="15625" y="16835"/>
                    <a:pt x="15637" y="16828"/>
                    <a:pt x="15650" y="16817"/>
                  </a:cubicBezTo>
                  <a:cubicBezTo>
                    <a:pt x="15754" y="16756"/>
                    <a:pt x="15869" y="16700"/>
                    <a:pt x="15989" y="16649"/>
                  </a:cubicBezTo>
                  <a:cubicBezTo>
                    <a:pt x="16109" y="16599"/>
                    <a:pt x="16236" y="16554"/>
                    <a:pt x="16365" y="16519"/>
                  </a:cubicBezTo>
                  <a:cubicBezTo>
                    <a:pt x="16390" y="16510"/>
                    <a:pt x="16419" y="16504"/>
                    <a:pt x="16450" y="16501"/>
                  </a:cubicBezTo>
                  <a:cubicBezTo>
                    <a:pt x="16481" y="16498"/>
                    <a:pt x="16513" y="16498"/>
                    <a:pt x="16544" y="16502"/>
                  </a:cubicBezTo>
                  <a:cubicBezTo>
                    <a:pt x="16634" y="16409"/>
                    <a:pt x="16740" y="16323"/>
                    <a:pt x="16858" y="16245"/>
                  </a:cubicBezTo>
                  <a:cubicBezTo>
                    <a:pt x="16976" y="16166"/>
                    <a:pt x="17106" y="16096"/>
                    <a:pt x="17241" y="16035"/>
                  </a:cubicBezTo>
                  <a:cubicBezTo>
                    <a:pt x="17288" y="16016"/>
                    <a:pt x="17334" y="15998"/>
                    <a:pt x="17376" y="15977"/>
                  </a:cubicBezTo>
                  <a:cubicBezTo>
                    <a:pt x="17419" y="15956"/>
                    <a:pt x="17457" y="15932"/>
                    <a:pt x="17488" y="15900"/>
                  </a:cubicBezTo>
                  <a:cubicBezTo>
                    <a:pt x="17510" y="15888"/>
                    <a:pt x="17527" y="15873"/>
                    <a:pt x="17543" y="15859"/>
                  </a:cubicBezTo>
                  <a:cubicBezTo>
                    <a:pt x="17559" y="15845"/>
                    <a:pt x="17575" y="15831"/>
                    <a:pt x="17593" y="15820"/>
                  </a:cubicBezTo>
                  <a:cubicBezTo>
                    <a:pt x="17618" y="15808"/>
                    <a:pt x="17647" y="15799"/>
                    <a:pt x="17678" y="15791"/>
                  </a:cubicBezTo>
                  <a:cubicBezTo>
                    <a:pt x="17709" y="15783"/>
                    <a:pt x="17741" y="15774"/>
                    <a:pt x="17772" y="15761"/>
                  </a:cubicBezTo>
                  <a:cubicBezTo>
                    <a:pt x="17800" y="15747"/>
                    <a:pt x="17826" y="15727"/>
                    <a:pt x="17841" y="15706"/>
                  </a:cubicBezTo>
                  <a:cubicBezTo>
                    <a:pt x="17855" y="15685"/>
                    <a:pt x="17858" y="15663"/>
                    <a:pt x="17840" y="15644"/>
                  </a:cubicBezTo>
                  <a:cubicBezTo>
                    <a:pt x="17661" y="15644"/>
                    <a:pt x="17463" y="15635"/>
                    <a:pt x="17285" y="15635"/>
                  </a:cubicBezTo>
                  <a:cubicBezTo>
                    <a:pt x="17217" y="15635"/>
                    <a:pt x="17155" y="15635"/>
                    <a:pt x="17099" y="15610"/>
                  </a:cubicBezTo>
                  <a:cubicBezTo>
                    <a:pt x="17075" y="15602"/>
                    <a:pt x="17050" y="15586"/>
                    <a:pt x="17033" y="15567"/>
                  </a:cubicBezTo>
                  <a:cubicBezTo>
                    <a:pt x="17016" y="15548"/>
                    <a:pt x="17007" y="15526"/>
                    <a:pt x="17013" y="15505"/>
                  </a:cubicBezTo>
                  <a:cubicBezTo>
                    <a:pt x="16896" y="15492"/>
                    <a:pt x="16772" y="15481"/>
                    <a:pt x="16652" y="15482"/>
                  </a:cubicBezTo>
                  <a:cubicBezTo>
                    <a:pt x="16532" y="15484"/>
                    <a:pt x="16415" y="15499"/>
                    <a:pt x="16310" y="15539"/>
                  </a:cubicBezTo>
                  <a:cubicBezTo>
                    <a:pt x="16267" y="15557"/>
                    <a:pt x="16225" y="15577"/>
                    <a:pt x="16183" y="15598"/>
                  </a:cubicBezTo>
                  <a:cubicBezTo>
                    <a:pt x="16140" y="15620"/>
                    <a:pt x="16097" y="15642"/>
                    <a:pt x="16051" y="15665"/>
                  </a:cubicBezTo>
                  <a:cubicBezTo>
                    <a:pt x="15949" y="15713"/>
                    <a:pt x="15836" y="15748"/>
                    <a:pt x="15718" y="15769"/>
                  </a:cubicBezTo>
                  <a:cubicBezTo>
                    <a:pt x="15600" y="15791"/>
                    <a:pt x="15477" y="15799"/>
                    <a:pt x="15353" y="15795"/>
                  </a:cubicBezTo>
                  <a:cubicBezTo>
                    <a:pt x="15347" y="15795"/>
                    <a:pt x="15341" y="15795"/>
                    <a:pt x="15335" y="15794"/>
                  </a:cubicBezTo>
                  <a:cubicBezTo>
                    <a:pt x="15329" y="15793"/>
                    <a:pt x="15323" y="15791"/>
                    <a:pt x="15316" y="15787"/>
                  </a:cubicBezTo>
                  <a:cubicBezTo>
                    <a:pt x="15289" y="15778"/>
                    <a:pt x="15287" y="15758"/>
                    <a:pt x="15301" y="15737"/>
                  </a:cubicBezTo>
                  <a:cubicBezTo>
                    <a:pt x="15315" y="15716"/>
                    <a:pt x="15344" y="15694"/>
                    <a:pt x="15378" y="15682"/>
                  </a:cubicBezTo>
                  <a:cubicBezTo>
                    <a:pt x="15440" y="15652"/>
                    <a:pt x="15520" y="15635"/>
                    <a:pt x="15600" y="15618"/>
                  </a:cubicBezTo>
                  <a:cubicBezTo>
                    <a:pt x="15680" y="15602"/>
                    <a:pt x="15754" y="15593"/>
                    <a:pt x="15835" y="15564"/>
                  </a:cubicBezTo>
                  <a:cubicBezTo>
                    <a:pt x="15866" y="15551"/>
                    <a:pt x="15895" y="15536"/>
                    <a:pt x="15924" y="15522"/>
                  </a:cubicBezTo>
                  <a:cubicBezTo>
                    <a:pt x="15953" y="15507"/>
                    <a:pt x="15983" y="15492"/>
                    <a:pt x="16014" y="15480"/>
                  </a:cubicBezTo>
                  <a:cubicBezTo>
                    <a:pt x="16143" y="15417"/>
                    <a:pt x="16322" y="15408"/>
                    <a:pt x="16452" y="15345"/>
                  </a:cubicBezTo>
                  <a:cubicBezTo>
                    <a:pt x="16581" y="15282"/>
                    <a:pt x="16698" y="15152"/>
                    <a:pt x="16581" y="15072"/>
                  </a:cubicBezTo>
                  <a:cubicBezTo>
                    <a:pt x="16495" y="15000"/>
                    <a:pt x="16322" y="15030"/>
                    <a:pt x="16193" y="15063"/>
                  </a:cubicBezTo>
                  <a:cubicBezTo>
                    <a:pt x="16063" y="15097"/>
                    <a:pt x="15921" y="15152"/>
                    <a:pt x="15792" y="15114"/>
                  </a:cubicBezTo>
                  <a:cubicBezTo>
                    <a:pt x="15785" y="15080"/>
                    <a:pt x="15818" y="15059"/>
                    <a:pt x="15863" y="15046"/>
                  </a:cubicBezTo>
                  <a:cubicBezTo>
                    <a:pt x="15909" y="15034"/>
                    <a:pt x="15967" y="15030"/>
                    <a:pt x="16014" y="15030"/>
                  </a:cubicBezTo>
                  <a:cubicBezTo>
                    <a:pt x="16085" y="15023"/>
                    <a:pt x="16156" y="15012"/>
                    <a:pt x="16222" y="14994"/>
                  </a:cubicBezTo>
                  <a:cubicBezTo>
                    <a:pt x="16288" y="14976"/>
                    <a:pt x="16350" y="14952"/>
                    <a:pt x="16402" y="14920"/>
                  </a:cubicBezTo>
                  <a:cubicBezTo>
                    <a:pt x="16442" y="14899"/>
                    <a:pt x="16481" y="14869"/>
                    <a:pt x="16502" y="14837"/>
                  </a:cubicBezTo>
                  <a:cubicBezTo>
                    <a:pt x="16523" y="14805"/>
                    <a:pt x="16526" y="14771"/>
                    <a:pt x="16495" y="14744"/>
                  </a:cubicBezTo>
                  <a:cubicBezTo>
                    <a:pt x="16452" y="14710"/>
                    <a:pt x="16378" y="14710"/>
                    <a:pt x="16310" y="14710"/>
                  </a:cubicBezTo>
                  <a:cubicBezTo>
                    <a:pt x="16211" y="14710"/>
                    <a:pt x="16106" y="14710"/>
                    <a:pt x="16001" y="14685"/>
                  </a:cubicBezTo>
                  <a:cubicBezTo>
                    <a:pt x="15955" y="14670"/>
                    <a:pt x="15910" y="14648"/>
                    <a:pt x="15879" y="14620"/>
                  </a:cubicBezTo>
                  <a:cubicBezTo>
                    <a:pt x="15847" y="14593"/>
                    <a:pt x="15829" y="14561"/>
                    <a:pt x="15835" y="14525"/>
                  </a:cubicBezTo>
                  <a:cubicBezTo>
                    <a:pt x="15782" y="14508"/>
                    <a:pt x="15730" y="14490"/>
                    <a:pt x="15681" y="14469"/>
                  </a:cubicBezTo>
                  <a:cubicBezTo>
                    <a:pt x="15633" y="14447"/>
                    <a:pt x="15588" y="14422"/>
                    <a:pt x="15551" y="14390"/>
                  </a:cubicBezTo>
                  <a:cubicBezTo>
                    <a:pt x="15511" y="14361"/>
                    <a:pt x="15488" y="14322"/>
                    <a:pt x="15482" y="14282"/>
                  </a:cubicBezTo>
                  <a:cubicBezTo>
                    <a:pt x="15477" y="14243"/>
                    <a:pt x="15489" y="14203"/>
                    <a:pt x="15520" y="14171"/>
                  </a:cubicBezTo>
                  <a:cubicBezTo>
                    <a:pt x="15591" y="14232"/>
                    <a:pt x="15667" y="14290"/>
                    <a:pt x="15745" y="14346"/>
                  </a:cubicBezTo>
                  <a:cubicBezTo>
                    <a:pt x="15824" y="14402"/>
                    <a:pt x="15906" y="14455"/>
                    <a:pt x="15989" y="14508"/>
                  </a:cubicBezTo>
                  <a:cubicBezTo>
                    <a:pt x="16020" y="14525"/>
                    <a:pt x="16049" y="14543"/>
                    <a:pt x="16080" y="14558"/>
                  </a:cubicBezTo>
                  <a:cubicBezTo>
                    <a:pt x="16111" y="14574"/>
                    <a:pt x="16143" y="14588"/>
                    <a:pt x="16180" y="14596"/>
                  </a:cubicBezTo>
                  <a:cubicBezTo>
                    <a:pt x="16285" y="14622"/>
                    <a:pt x="16402" y="14622"/>
                    <a:pt x="16507" y="14630"/>
                  </a:cubicBezTo>
                  <a:cubicBezTo>
                    <a:pt x="16612" y="14638"/>
                    <a:pt x="16723" y="14676"/>
                    <a:pt x="16766" y="14744"/>
                  </a:cubicBezTo>
                  <a:cubicBezTo>
                    <a:pt x="16772" y="14758"/>
                    <a:pt x="16776" y="14774"/>
                    <a:pt x="16779" y="14789"/>
                  </a:cubicBezTo>
                  <a:cubicBezTo>
                    <a:pt x="16782" y="14805"/>
                    <a:pt x="16785" y="14819"/>
                    <a:pt x="16791" y="14832"/>
                  </a:cubicBezTo>
                  <a:cubicBezTo>
                    <a:pt x="16803" y="14855"/>
                    <a:pt x="16823" y="14875"/>
                    <a:pt x="16845" y="14894"/>
                  </a:cubicBezTo>
                  <a:cubicBezTo>
                    <a:pt x="16867" y="14913"/>
                    <a:pt x="16890" y="14931"/>
                    <a:pt x="16908" y="14950"/>
                  </a:cubicBezTo>
                  <a:cubicBezTo>
                    <a:pt x="16979" y="15002"/>
                    <a:pt x="17041" y="15063"/>
                    <a:pt x="17089" y="15130"/>
                  </a:cubicBezTo>
                  <a:cubicBezTo>
                    <a:pt x="17138" y="15197"/>
                    <a:pt x="17174" y="15269"/>
                    <a:pt x="17192" y="15345"/>
                  </a:cubicBezTo>
                  <a:cubicBezTo>
                    <a:pt x="17217" y="15372"/>
                    <a:pt x="17258" y="15388"/>
                    <a:pt x="17307" y="15396"/>
                  </a:cubicBezTo>
                  <a:cubicBezTo>
                    <a:pt x="17356" y="15404"/>
                    <a:pt x="17411" y="15404"/>
                    <a:pt x="17463" y="15400"/>
                  </a:cubicBezTo>
                  <a:cubicBezTo>
                    <a:pt x="17556" y="15391"/>
                    <a:pt x="17655" y="15362"/>
                    <a:pt x="17747" y="15362"/>
                  </a:cubicBezTo>
                  <a:cubicBezTo>
                    <a:pt x="17834" y="15362"/>
                    <a:pt x="17969" y="15370"/>
                    <a:pt x="17982" y="15311"/>
                  </a:cubicBezTo>
                  <a:cubicBezTo>
                    <a:pt x="17994" y="15271"/>
                    <a:pt x="17949" y="15247"/>
                    <a:pt x="17898" y="15223"/>
                  </a:cubicBezTo>
                  <a:cubicBezTo>
                    <a:pt x="17846" y="15199"/>
                    <a:pt x="17787" y="15175"/>
                    <a:pt x="17772" y="15135"/>
                  </a:cubicBezTo>
                  <a:cubicBezTo>
                    <a:pt x="17753" y="15091"/>
                    <a:pt x="17797" y="15046"/>
                    <a:pt x="17834" y="15004"/>
                  </a:cubicBezTo>
                  <a:cubicBezTo>
                    <a:pt x="17872" y="14962"/>
                    <a:pt x="17905" y="14922"/>
                    <a:pt x="17865" y="14887"/>
                  </a:cubicBezTo>
                  <a:cubicBezTo>
                    <a:pt x="17824" y="14855"/>
                    <a:pt x="17801" y="14813"/>
                    <a:pt x="17797" y="14770"/>
                  </a:cubicBezTo>
                  <a:cubicBezTo>
                    <a:pt x="17792" y="14727"/>
                    <a:pt x="17806" y="14683"/>
                    <a:pt x="17840" y="14647"/>
                  </a:cubicBezTo>
                  <a:cubicBezTo>
                    <a:pt x="17812" y="14651"/>
                    <a:pt x="17789" y="14642"/>
                    <a:pt x="17771" y="14626"/>
                  </a:cubicBezTo>
                  <a:cubicBezTo>
                    <a:pt x="17753" y="14610"/>
                    <a:pt x="17741" y="14588"/>
                    <a:pt x="17735" y="14567"/>
                  </a:cubicBezTo>
                  <a:cubicBezTo>
                    <a:pt x="17729" y="14544"/>
                    <a:pt x="17729" y="14525"/>
                    <a:pt x="17726" y="14507"/>
                  </a:cubicBezTo>
                  <a:cubicBezTo>
                    <a:pt x="17723" y="14489"/>
                    <a:pt x="17716" y="14472"/>
                    <a:pt x="17698" y="14453"/>
                  </a:cubicBezTo>
                  <a:cubicBezTo>
                    <a:pt x="17664" y="14432"/>
                    <a:pt x="17612" y="14430"/>
                    <a:pt x="17563" y="14425"/>
                  </a:cubicBezTo>
                  <a:cubicBezTo>
                    <a:pt x="17514" y="14421"/>
                    <a:pt x="17470" y="14413"/>
                    <a:pt x="17451" y="14382"/>
                  </a:cubicBezTo>
                  <a:cubicBezTo>
                    <a:pt x="17426" y="14357"/>
                    <a:pt x="17451" y="14310"/>
                    <a:pt x="17414" y="14285"/>
                  </a:cubicBezTo>
                  <a:cubicBezTo>
                    <a:pt x="17383" y="14264"/>
                    <a:pt x="17346" y="14277"/>
                    <a:pt x="17322" y="14277"/>
                  </a:cubicBezTo>
                  <a:cubicBezTo>
                    <a:pt x="17155" y="14277"/>
                    <a:pt x="17050" y="14146"/>
                    <a:pt x="16982" y="14028"/>
                  </a:cubicBezTo>
                  <a:cubicBezTo>
                    <a:pt x="16958" y="13986"/>
                    <a:pt x="16933" y="13953"/>
                    <a:pt x="16896" y="13923"/>
                  </a:cubicBezTo>
                  <a:cubicBezTo>
                    <a:pt x="16868" y="13911"/>
                    <a:pt x="16836" y="13904"/>
                    <a:pt x="16805" y="13905"/>
                  </a:cubicBezTo>
                  <a:cubicBezTo>
                    <a:pt x="16774" y="13906"/>
                    <a:pt x="16745" y="13915"/>
                    <a:pt x="16723" y="13932"/>
                  </a:cubicBezTo>
                  <a:cubicBezTo>
                    <a:pt x="16717" y="13942"/>
                    <a:pt x="16711" y="13954"/>
                    <a:pt x="16706" y="13965"/>
                  </a:cubicBezTo>
                  <a:cubicBezTo>
                    <a:pt x="16702" y="13976"/>
                    <a:pt x="16698" y="13986"/>
                    <a:pt x="16698" y="13995"/>
                  </a:cubicBezTo>
                  <a:cubicBezTo>
                    <a:pt x="16692" y="14043"/>
                    <a:pt x="16674" y="14089"/>
                    <a:pt x="16642" y="14130"/>
                  </a:cubicBezTo>
                  <a:cubicBezTo>
                    <a:pt x="16611" y="14171"/>
                    <a:pt x="16566" y="14207"/>
                    <a:pt x="16507" y="14235"/>
                  </a:cubicBezTo>
                  <a:cubicBezTo>
                    <a:pt x="16449" y="14260"/>
                    <a:pt x="16378" y="14272"/>
                    <a:pt x="16308" y="14271"/>
                  </a:cubicBezTo>
                  <a:cubicBezTo>
                    <a:pt x="16239" y="14270"/>
                    <a:pt x="16171" y="14256"/>
                    <a:pt x="16119" y="14226"/>
                  </a:cubicBezTo>
                  <a:cubicBezTo>
                    <a:pt x="16171" y="14195"/>
                    <a:pt x="16222" y="14161"/>
                    <a:pt x="16274" y="14127"/>
                  </a:cubicBezTo>
                  <a:cubicBezTo>
                    <a:pt x="16327" y="14094"/>
                    <a:pt x="16381" y="14060"/>
                    <a:pt x="16439" y="14028"/>
                  </a:cubicBezTo>
                  <a:cubicBezTo>
                    <a:pt x="16452" y="14020"/>
                    <a:pt x="16483" y="14003"/>
                    <a:pt x="16483" y="13986"/>
                  </a:cubicBezTo>
                  <a:cubicBezTo>
                    <a:pt x="16483" y="13970"/>
                    <a:pt x="16427" y="13961"/>
                    <a:pt x="16415" y="13940"/>
                  </a:cubicBezTo>
                  <a:cubicBezTo>
                    <a:pt x="16402" y="13927"/>
                    <a:pt x="16399" y="13913"/>
                    <a:pt x="16402" y="13899"/>
                  </a:cubicBezTo>
                  <a:cubicBezTo>
                    <a:pt x="16405" y="13885"/>
                    <a:pt x="16415" y="13873"/>
                    <a:pt x="16427" y="13864"/>
                  </a:cubicBezTo>
                  <a:cubicBezTo>
                    <a:pt x="16449" y="13854"/>
                    <a:pt x="16469" y="13847"/>
                    <a:pt x="16489" y="13841"/>
                  </a:cubicBezTo>
                  <a:cubicBezTo>
                    <a:pt x="16510" y="13835"/>
                    <a:pt x="16532" y="13831"/>
                    <a:pt x="16557" y="13827"/>
                  </a:cubicBezTo>
                  <a:cubicBezTo>
                    <a:pt x="16609" y="13818"/>
                    <a:pt x="16665" y="13812"/>
                    <a:pt x="16720" y="13805"/>
                  </a:cubicBezTo>
                  <a:cubicBezTo>
                    <a:pt x="16776" y="13799"/>
                    <a:pt x="16831" y="13793"/>
                    <a:pt x="16884" y="13784"/>
                  </a:cubicBezTo>
                  <a:cubicBezTo>
                    <a:pt x="16850" y="13749"/>
                    <a:pt x="16817" y="13715"/>
                    <a:pt x="16785" y="13681"/>
                  </a:cubicBezTo>
                  <a:cubicBezTo>
                    <a:pt x="16752" y="13648"/>
                    <a:pt x="16720" y="13614"/>
                    <a:pt x="16686" y="13578"/>
                  </a:cubicBezTo>
                  <a:cubicBezTo>
                    <a:pt x="16649" y="13585"/>
                    <a:pt x="16614" y="13578"/>
                    <a:pt x="16580" y="13567"/>
                  </a:cubicBezTo>
                  <a:cubicBezTo>
                    <a:pt x="16546" y="13556"/>
                    <a:pt x="16513" y="13540"/>
                    <a:pt x="16483" y="13528"/>
                  </a:cubicBezTo>
                  <a:cubicBezTo>
                    <a:pt x="16449" y="13515"/>
                    <a:pt x="16405" y="13509"/>
                    <a:pt x="16368" y="13511"/>
                  </a:cubicBezTo>
                  <a:cubicBezTo>
                    <a:pt x="16330" y="13513"/>
                    <a:pt x="16297" y="13524"/>
                    <a:pt x="16285" y="13545"/>
                  </a:cubicBezTo>
                  <a:cubicBezTo>
                    <a:pt x="16260" y="13524"/>
                    <a:pt x="16250" y="13494"/>
                    <a:pt x="16253" y="13466"/>
                  </a:cubicBezTo>
                  <a:cubicBezTo>
                    <a:pt x="16257" y="13437"/>
                    <a:pt x="16276" y="13410"/>
                    <a:pt x="16310" y="13393"/>
                  </a:cubicBezTo>
                  <a:cubicBezTo>
                    <a:pt x="16341" y="13374"/>
                    <a:pt x="16384" y="13368"/>
                    <a:pt x="16425" y="13372"/>
                  </a:cubicBezTo>
                  <a:cubicBezTo>
                    <a:pt x="16467" y="13376"/>
                    <a:pt x="16507" y="13391"/>
                    <a:pt x="16532" y="13414"/>
                  </a:cubicBezTo>
                  <a:cubicBezTo>
                    <a:pt x="16550" y="13435"/>
                    <a:pt x="16567" y="13464"/>
                    <a:pt x="16589" y="13485"/>
                  </a:cubicBezTo>
                  <a:cubicBezTo>
                    <a:pt x="16611" y="13506"/>
                    <a:pt x="16637" y="13519"/>
                    <a:pt x="16674" y="13511"/>
                  </a:cubicBezTo>
                  <a:cubicBezTo>
                    <a:pt x="16686" y="13511"/>
                    <a:pt x="16698" y="13504"/>
                    <a:pt x="16712" y="13495"/>
                  </a:cubicBezTo>
                  <a:cubicBezTo>
                    <a:pt x="16725" y="13487"/>
                    <a:pt x="16739" y="13477"/>
                    <a:pt x="16754" y="13473"/>
                  </a:cubicBezTo>
                  <a:cubicBezTo>
                    <a:pt x="16803" y="13456"/>
                    <a:pt x="16853" y="13473"/>
                    <a:pt x="16896" y="13503"/>
                  </a:cubicBezTo>
                  <a:cubicBezTo>
                    <a:pt x="16933" y="13528"/>
                    <a:pt x="16945" y="13562"/>
                    <a:pt x="16945" y="13599"/>
                  </a:cubicBezTo>
                  <a:cubicBezTo>
                    <a:pt x="16964" y="13652"/>
                    <a:pt x="16987" y="13713"/>
                    <a:pt x="17025" y="13763"/>
                  </a:cubicBezTo>
                  <a:cubicBezTo>
                    <a:pt x="17062" y="13814"/>
                    <a:pt x="17115" y="13854"/>
                    <a:pt x="17192" y="13864"/>
                  </a:cubicBezTo>
                  <a:cubicBezTo>
                    <a:pt x="17238" y="13869"/>
                    <a:pt x="17286" y="13861"/>
                    <a:pt x="17334" y="13856"/>
                  </a:cubicBezTo>
                  <a:cubicBezTo>
                    <a:pt x="17382" y="13852"/>
                    <a:pt x="17430" y="13850"/>
                    <a:pt x="17476" y="13864"/>
                  </a:cubicBezTo>
                  <a:cubicBezTo>
                    <a:pt x="17504" y="13873"/>
                    <a:pt x="17527" y="13885"/>
                    <a:pt x="17546" y="13902"/>
                  </a:cubicBezTo>
                  <a:cubicBezTo>
                    <a:pt x="17565" y="13918"/>
                    <a:pt x="17581" y="13938"/>
                    <a:pt x="17593" y="13961"/>
                  </a:cubicBezTo>
                  <a:cubicBezTo>
                    <a:pt x="17605" y="13982"/>
                    <a:pt x="17618" y="14002"/>
                    <a:pt x="17634" y="14019"/>
                  </a:cubicBezTo>
                  <a:cubicBezTo>
                    <a:pt x="17650" y="14036"/>
                    <a:pt x="17670" y="14049"/>
                    <a:pt x="17698" y="14058"/>
                  </a:cubicBezTo>
                  <a:cubicBezTo>
                    <a:pt x="17723" y="14066"/>
                    <a:pt x="17758" y="14066"/>
                    <a:pt x="17787" y="14059"/>
                  </a:cubicBezTo>
                  <a:cubicBezTo>
                    <a:pt x="17817" y="14053"/>
                    <a:pt x="17840" y="14039"/>
                    <a:pt x="17840" y="14020"/>
                  </a:cubicBezTo>
                  <a:cubicBezTo>
                    <a:pt x="17806" y="13991"/>
                    <a:pt x="17767" y="13962"/>
                    <a:pt x="17726" y="13938"/>
                  </a:cubicBezTo>
                  <a:cubicBezTo>
                    <a:pt x="17684" y="13914"/>
                    <a:pt x="17639" y="13894"/>
                    <a:pt x="17593" y="13881"/>
                  </a:cubicBezTo>
                  <a:cubicBezTo>
                    <a:pt x="17618" y="13873"/>
                    <a:pt x="17641" y="13857"/>
                    <a:pt x="17656" y="13838"/>
                  </a:cubicBezTo>
                  <a:cubicBezTo>
                    <a:pt x="17672" y="13819"/>
                    <a:pt x="17679" y="13797"/>
                    <a:pt x="17673" y="13776"/>
                  </a:cubicBezTo>
                  <a:cubicBezTo>
                    <a:pt x="17698" y="13784"/>
                    <a:pt x="17730" y="13784"/>
                    <a:pt x="17758" y="13778"/>
                  </a:cubicBezTo>
                  <a:cubicBezTo>
                    <a:pt x="17786" y="13771"/>
                    <a:pt x="17809" y="13757"/>
                    <a:pt x="17815" y="13738"/>
                  </a:cubicBezTo>
                  <a:cubicBezTo>
                    <a:pt x="17747" y="13768"/>
                    <a:pt x="17661" y="13717"/>
                    <a:pt x="17661" y="13667"/>
                  </a:cubicBezTo>
                  <a:cubicBezTo>
                    <a:pt x="17661" y="13612"/>
                    <a:pt x="17735" y="13570"/>
                    <a:pt x="17815" y="13562"/>
                  </a:cubicBezTo>
                  <a:cubicBezTo>
                    <a:pt x="17716" y="13549"/>
                    <a:pt x="17635" y="13514"/>
                    <a:pt x="17563" y="13470"/>
                  </a:cubicBezTo>
                  <a:cubicBezTo>
                    <a:pt x="17491" y="13425"/>
                    <a:pt x="17430" y="13370"/>
                    <a:pt x="17371" y="13318"/>
                  </a:cubicBezTo>
                  <a:cubicBezTo>
                    <a:pt x="17359" y="13303"/>
                    <a:pt x="17346" y="13289"/>
                    <a:pt x="17339" y="13276"/>
                  </a:cubicBezTo>
                  <a:cubicBezTo>
                    <a:pt x="17331" y="13263"/>
                    <a:pt x="17328" y="13250"/>
                    <a:pt x="17334" y="13238"/>
                  </a:cubicBezTo>
                  <a:cubicBezTo>
                    <a:pt x="17223" y="13246"/>
                    <a:pt x="17123" y="13200"/>
                    <a:pt x="17026" y="13158"/>
                  </a:cubicBezTo>
                  <a:cubicBezTo>
                    <a:pt x="16930" y="13116"/>
                    <a:pt x="16837" y="13078"/>
                    <a:pt x="16742" y="13103"/>
                  </a:cubicBezTo>
                  <a:cubicBezTo>
                    <a:pt x="16708" y="13111"/>
                    <a:pt x="16681" y="13125"/>
                    <a:pt x="16655" y="13139"/>
                  </a:cubicBezTo>
                  <a:cubicBezTo>
                    <a:pt x="16629" y="13152"/>
                    <a:pt x="16603" y="13166"/>
                    <a:pt x="16569" y="13175"/>
                  </a:cubicBezTo>
                  <a:cubicBezTo>
                    <a:pt x="16544" y="13183"/>
                    <a:pt x="16509" y="13187"/>
                    <a:pt x="16476" y="13184"/>
                  </a:cubicBezTo>
                  <a:cubicBezTo>
                    <a:pt x="16444" y="13181"/>
                    <a:pt x="16415" y="13170"/>
                    <a:pt x="16402" y="13149"/>
                  </a:cubicBezTo>
                  <a:cubicBezTo>
                    <a:pt x="16442" y="13126"/>
                    <a:pt x="16481" y="13106"/>
                    <a:pt x="16523" y="13090"/>
                  </a:cubicBezTo>
                  <a:cubicBezTo>
                    <a:pt x="16564" y="13074"/>
                    <a:pt x="16609" y="13061"/>
                    <a:pt x="16661" y="13053"/>
                  </a:cubicBezTo>
                  <a:cubicBezTo>
                    <a:pt x="16686" y="13048"/>
                    <a:pt x="16715" y="13043"/>
                    <a:pt x="16745" y="13037"/>
                  </a:cubicBezTo>
                  <a:cubicBezTo>
                    <a:pt x="16774" y="13030"/>
                    <a:pt x="16803" y="13023"/>
                    <a:pt x="16828" y="13015"/>
                  </a:cubicBezTo>
                  <a:cubicBezTo>
                    <a:pt x="16887" y="12985"/>
                    <a:pt x="16901" y="12928"/>
                    <a:pt x="16916" y="12873"/>
                  </a:cubicBezTo>
                  <a:cubicBezTo>
                    <a:pt x="16931" y="12818"/>
                    <a:pt x="16948" y="12764"/>
                    <a:pt x="17013" y="12741"/>
                  </a:cubicBezTo>
                  <a:cubicBezTo>
                    <a:pt x="17044" y="12741"/>
                    <a:pt x="17062" y="12756"/>
                    <a:pt x="17072" y="12776"/>
                  </a:cubicBezTo>
                  <a:cubicBezTo>
                    <a:pt x="17081" y="12797"/>
                    <a:pt x="17081" y="12823"/>
                    <a:pt x="17075" y="12846"/>
                  </a:cubicBezTo>
                  <a:cubicBezTo>
                    <a:pt x="17062" y="12888"/>
                    <a:pt x="17038" y="12943"/>
                    <a:pt x="17087" y="12973"/>
                  </a:cubicBezTo>
                  <a:cubicBezTo>
                    <a:pt x="17130" y="12998"/>
                    <a:pt x="17192" y="12989"/>
                    <a:pt x="17241" y="13006"/>
                  </a:cubicBezTo>
                  <a:cubicBezTo>
                    <a:pt x="17285" y="13023"/>
                    <a:pt x="17309" y="13061"/>
                    <a:pt x="17334" y="13086"/>
                  </a:cubicBezTo>
                  <a:cubicBezTo>
                    <a:pt x="17359" y="13111"/>
                    <a:pt x="17426" y="13128"/>
                    <a:pt x="17463" y="13103"/>
                  </a:cubicBezTo>
                  <a:cubicBezTo>
                    <a:pt x="17476" y="13141"/>
                    <a:pt x="17488" y="13175"/>
                    <a:pt x="17531" y="13208"/>
                  </a:cubicBezTo>
                  <a:cubicBezTo>
                    <a:pt x="17568" y="13238"/>
                    <a:pt x="17630" y="13254"/>
                    <a:pt x="17673" y="13238"/>
                  </a:cubicBezTo>
                  <a:cubicBezTo>
                    <a:pt x="17692" y="13233"/>
                    <a:pt x="17703" y="13224"/>
                    <a:pt x="17714" y="13214"/>
                  </a:cubicBezTo>
                  <a:cubicBezTo>
                    <a:pt x="17726" y="13205"/>
                    <a:pt x="17738" y="13196"/>
                    <a:pt x="17760" y="13191"/>
                  </a:cubicBezTo>
                  <a:cubicBezTo>
                    <a:pt x="17778" y="13187"/>
                    <a:pt x="17801" y="13191"/>
                    <a:pt x="17826" y="13196"/>
                  </a:cubicBezTo>
                  <a:cubicBezTo>
                    <a:pt x="17851" y="13200"/>
                    <a:pt x="17877" y="13204"/>
                    <a:pt x="17902" y="13200"/>
                  </a:cubicBezTo>
                  <a:cubicBezTo>
                    <a:pt x="17929" y="13196"/>
                    <a:pt x="17946" y="13184"/>
                    <a:pt x="17955" y="13169"/>
                  </a:cubicBezTo>
                  <a:cubicBezTo>
                    <a:pt x="17963" y="13155"/>
                    <a:pt x="17963" y="13137"/>
                    <a:pt x="17957" y="13120"/>
                  </a:cubicBezTo>
                  <a:cubicBezTo>
                    <a:pt x="17951" y="13101"/>
                    <a:pt x="17940" y="13088"/>
                    <a:pt x="17926" y="13077"/>
                  </a:cubicBezTo>
                  <a:cubicBezTo>
                    <a:pt x="17912" y="13066"/>
                    <a:pt x="17895" y="13057"/>
                    <a:pt x="17877" y="13044"/>
                  </a:cubicBezTo>
                  <a:cubicBezTo>
                    <a:pt x="18031" y="13044"/>
                    <a:pt x="18192" y="13032"/>
                    <a:pt x="18333" y="13032"/>
                  </a:cubicBezTo>
                  <a:cubicBezTo>
                    <a:pt x="18358" y="13032"/>
                    <a:pt x="18383" y="13032"/>
                    <a:pt x="18395" y="13023"/>
                  </a:cubicBezTo>
                  <a:cubicBezTo>
                    <a:pt x="18414" y="13015"/>
                    <a:pt x="18420" y="13000"/>
                    <a:pt x="18420" y="12983"/>
                  </a:cubicBezTo>
                  <a:cubicBezTo>
                    <a:pt x="18420" y="12965"/>
                    <a:pt x="18414" y="12945"/>
                    <a:pt x="18407" y="12926"/>
                  </a:cubicBezTo>
                  <a:cubicBezTo>
                    <a:pt x="18401" y="12910"/>
                    <a:pt x="18407" y="12890"/>
                    <a:pt x="18422" y="12876"/>
                  </a:cubicBezTo>
                  <a:cubicBezTo>
                    <a:pt x="18437" y="12863"/>
                    <a:pt x="18460" y="12857"/>
                    <a:pt x="18488" y="12867"/>
                  </a:cubicBezTo>
                  <a:cubicBezTo>
                    <a:pt x="18429" y="12823"/>
                    <a:pt x="18341" y="12808"/>
                    <a:pt x="18253" y="12792"/>
                  </a:cubicBezTo>
                  <a:cubicBezTo>
                    <a:pt x="18165" y="12776"/>
                    <a:pt x="18077" y="12760"/>
                    <a:pt x="18019" y="12716"/>
                  </a:cubicBezTo>
                  <a:cubicBezTo>
                    <a:pt x="17982" y="12693"/>
                    <a:pt x="17956" y="12659"/>
                    <a:pt x="17926" y="12630"/>
                  </a:cubicBezTo>
                  <a:cubicBezTo>
                    <a:pt x="17897" y="12601"/>
                    <a:pt x="17865" y="12577"/>
                    <a:pt x="17815" y="12573"/>
                  </a:cubicBezTo>
                  <a:lnTo>
                    <a:pt x="17710" y="12573"/>
                  </a:lnTo>
                  <a:cubicBezTo>
                    <a:pt x="17670" y="12569"/>
                    <a:pt x="17641" y="12554"/>
                    <a:pt x="17625" y="12534"/>
                  </a:cubicBezTo>
                  <a:cubicBezTo>
                    <a:pt x="17608" y="12513"/>
                    <a:pt x="17605" y="12487"/>
                    <a:pt x="17618" y="12459"/>
                  </a:cubicBezTo>
                  <a:cubicBezTo>
                    <a:pt x="17612" y="12447"/>
                    <a:pt x="17612" y="12436"/>
                    <a:pt x="17615" y="12425"/>
                  </a:cubicBezTo>
                  <a:cubicBezTo>
                    <a:pt x="17618" y="12414"/>
                    <a:pt x="17624" y="12403"/>
                    <a:pt x="17630" y="12388"/>
                  </a:cubicBezTo>
                  <a:cubicBezTo>
                    <a:pt x="17645" y="12392"/>
                    <a:pt x="17662" y="12394"/>
                    <a:pt x="17680" y="12395"/>
                  </a:cubicBezTo>
                  <a:cubicBezTo>
                    <a:pt x="17698" y="12396"/>
                    <a:pt x="17716" y="12396"/>
                    <a:pt x="17735" y="12396"/>
                  </a:cubicBezTo>
                  <a:cubicBezTo>
                    <a:pt x="17741" y="12401"/>
                    <a:pt x="17744" y="12406"/>
                    <a:pt x="17747" y="12411"/>
                  </a:cubicBezTo>
                  <a:cubicBezTo>
                    <a:pt x="17750" y="12416"/>
                    <a:pt x="17753" y="12422"/>
                    <a:pt x="17760" y="12426"/>
                  </a:cubicBezTo>
                  <a:cubicBezTo>
                    <a:pt x="17818" y="12403"/>
                    <a:pt x="17883" y="12405"/>
                    <a:pt x="17945" y="12420"/>
                  </a:cubicBezTo>
                  <a:cubicBezTo>
                    <a:pt x="18006" y="12435"/>
                    <a:pt x="18065" y="12464"/>
                    <a:pt x="18111" y="12493"/>
                  </a:cubicBezTo>
                  <a:cubicBezTo>
                    <a:pt x="18164" y="12525"/>
                    <a:pt x="18216" y="12556"/>
                    <a:pt x="18273" y="12579"/>
                  </a:cubicBezTo>
                  <a:cubicBezTo>
                    <a:pt x="18330" y="12601"/>
                    <a:pt x="18392" y="12615"/>
                    <a:pt x="18463" y="12611"/>
                  </a:cubicBezTo>
                  <a:cubicBezTo>
                    <a:pt x="18441" y="12588"/>
                    <a:pt x="18457" y="12566"/>
                    <a:pt x="18476" y="12544"/>
                  </a:cubicBezTo>
                  <a:cubicBezTo>
                    <a:pt x="18495" y="12521"/>
                    <a:pt x="18519" y="12499"/>
                    <a:pt x="18512" y="12476"/>
                  </a:cubicBezTo>
                  <a:cubicBezTo>
                    <a:pt x="18512" y="12468"/>
                    <a:pt x="18509" y="12462"/>
                    <a:pt x="18505" y="12456"/>
                  </a:cubicBezTo>
                  <a:cubicBezTo>
                    <a:pt x="18500" y="12451"/>
                    <a:pt x="18494" y="12447"/>
                    <a:pt x="18488" y="12443"/>
                  </a:cubicBezTo>
                  <a:cubicBezTo>
                    <a:pt x="18448" y="12403"/>
                    <a:pt x="18409" y="12363"/>
                    <a:pt x="18369" y="12323"/>
                  </a:cubicBezTo>
                  <a:cubicBezTo>
                    <a:pt x="18329" y="12283"/>
                    <a:pt x="18287" y="12243"/>
                    <a:pt x="18241" y="12203"/>
                  </a:cubicBezTo>
                  <a:cubicBezTo>
                    <a:pt x="18272" y="12199"/>
                    <a:pt x="18307" y="12201"/>
                    <a:pt x="18340" y="12210"/>
                  </a:cubicBezTo>
                  <a:cubicBezTo>
                    <a:pt x="18372" y="12219"/>
                    <a:pt x="18401" y="12234"/>
                    <a:pt x="18420" y="12258"/>
                  </a:cubicBezTo>
                  <a:cubicBezTo>
                    <a:pt x="18448" y="12274"/>
                    <a:pt x="18465" y="12294"/>
                    <a:pt x="18478" y="12316"/>
                  </a:cubicBezTo>
                  <a:cubicBezTo>
                    <a:pt x="18491" y="12338"/>
                    <a:pt x="18500" y="12363"/>
                    <a:pt x="18512" y="12388"/>
                  </a:cubicBezTo>
                  <a:cubicBezTo>
                    <a:pt x="18577" y="12344"/>
                    <a:pt x="18642" y="12300"/>
                    <a:pt x="18708" y="12256"/>
                  </a:cubicBezTo>
                  <a:cubicBezTo>
                    <a:pt x="18775" y="12213"/>
                    <a:pt x="18842" y="12171"/>
                    <a:pt x="18913" y="12131"/>
                  </a:cubicBezTo>
                  <a:cubicBezTo>
                    <a:pt x="18953" y="12106"/>
                    <a:pt x="18998" y="12078"/>
                    <a:pt x="19030" y="12047"/>
                  </a:cubicBezTo>
                  <a:cubicBezTo>
                    <a:pt x="19061" y="12016"/>
                    <a:pt x="19080" y="11982"/>
                    <a:pt x="19068" y="11946"/>
                  </a:cubicBezTo>
                  <a:cubicBezTo>
                    <a:pt x="19021" y="11929"/>
                    <a:pt x="18967" y="11927"/>
                    <a:pt x="18920" y="11938"/>
                  </a:cubicBezTo>
                  <a:cubicBezTo>
                    <a:pt x="18872" y="11949"/>
                    <a:pt x="18830" y="11974"/>
                    <a:pt x="18808" y="12009"/>
                  </a:cubicBezTo>
                  <a:cubicBezTo>
                    <a:pt x="18691" y="11967"/>
                    <a:pt x="18642" y="11858"/>
                    <a:pt x="18642" y="11770"/>
                  </a:cubicBezTo>
                  <a:cubicBezTo>
                    <a:pt x="18642" y="11736"/>
                    <a:pt x="18642" y="11698"/>
                    <a:pt x="18630" y="11664"/>
                  </a:cubicBezTo>
                  <a:cubicBezTo>
                    <a:pt x="18623" y="11645"/>
                    <a:pt x="18606" y="11628"/>
                    <a:pt x="18585" y="11616"/>
                  </a:cubicBezTo>
                  <a:cubicBezTo>
                    <a:pt x="18563" y="11604"/>
                    <a:pt x="18537" y="11599"/>
                    <a:pt x="18512" y="11606"/>
                  </a:cubicBezTo>
                  <a:cubicBezTo>
                    <a:pt x="18537" y="11587"/>
                    <a:pt x="18563" y="11567"/>
                    <a:pt x="18589" y="11546"/>
                  </a:cubicBezTo>
                  <a:cubicBezTo>
                    <a:pt x="18616" y="11525"/>
                    <a:pt x="18642" y="11502"/>
                    <a:pt x="18667" y="11479"/>
                  </a:cubicBezTo>
                  <a:cubicBezTo>
                    <a:pt x="18654" y="11475"/>
                    <a:pt x="18639" y="11473"/>
                    <a:pt x="18623" y="11471"/>
                  </a:cubicBezTo>
                  <a:cubicBezTo>
                    <a:pt x="18606" y="11469"/>
                    <a:pt x="18589" y="11467"/>
                    <a:pt x="18574" y="11463"/>
                  </a:cubicBezTo>
                  <a:cubicBezTo>
                    <a:pt x="18633" y="11427"/>
                    <a:pt x="18665" y="11378"/>
                    <a:pt x="18672" y="11328"/>
                  </a:cubicBezTo>
                  <a:cubicBezTo>
                    <a:pt x="18679" y="11277"/>
                    <a:pt x="18660" y="11225"/>
                    <a:pt x="18617" y="11181"/>
                  </a:cubicBezTo>
                  <a:cubicBezTo>
                    <a:pt x="18617" y="11193"/>
                    <a:pt x="18620" y="11204"/>
                    <a:pt x="18623" y="11215"/>
                  </a:cubicBezTo>
                  <a:cubicBezTo>
                    <a:pt x="18626" y="11226"/>
                    <a:pt x="18630" y="11237"/>
                    <a:pt x="18630" y="11252"/>
                  </a:cubicBezTo>
                  <a:cubicBezTo>
                    <a:pt x="18611" y="11229"/>
                    <a:pt x="18588" y="11209"/>
                    <a:pt x="18565" y="11189"/>
                  </a:cubicBezTo>
                  <a:cubicBezTo>
                    <a:pt x="18542" y="11169"/>
                    <a:pt x="18519" y="11149"/>
                    <a:pt x="18500" y="11126"/>
                  </a:cubicBezTo>
                  <a:cubicBezTo>
                    <a:pt x="18525" y="11113"/>
                    <a:pt x="18551" y="11105"/>
                    <a:pt x="18579" y="11100"/>
                  </a:cubicBezTo>
                  <a:cubicBezTo>
                    <a:pt x="18606" y="11094"/>
                    <a:pt x="18636" y="11092"/>
                    <a:pt x="18667" y="11092"/>
                  </a:cubicBezTo>
                  <a:cubicBezTo>
                    <a:pt x="18654" y="11044"/>
                    <a:pt x="18642" y="10996"/>
                    <a:pt x="18631" y="10947"/>
                  </a:cubicBezTo>
                  <a:cubicBezTo>
                    <a:pt x="18620" y="10899"/>
                    <a:pt x="18611" y="10850"/>
                    <a:pt x="18605" y="10802"/>
                  </a:cubicBezTo>
                  <a:cubicBezTo>
                    <a:pt x="18589" y="10754"/>
                    <a:pt x="18576" y="10702"/>
                    <a:pt x="18559" y="10651"/>
                  </a:cubicBezTo>
                  <a:cubicBezTo>
                    <a:pt x="18543" y="10599"/>
                    <a:pt x="18525" y="10548"/>
                    <a:pt x="18500" y="10499"/>
                  </a:cubicBezTo>
                  <a:cubicBezTo>
                    <a:pt x="18488" y="10482"/>
                    <a:pt x="18474" y="10466"/>
                    <a:pt x="18461" y="10448"/>
                  </a:cubicBezTo>
                  <a:cubicBezTo>
                    <a:pt x="18449" y="10431"/>
                    <a:pt x="18438" y="10413"/>
                    <a:pt x="18432" y="10394"/>
                  </a:cubicBezTo>
                  <a:cubicBezTo>
                    <a:pt x="18420" y="10354"/>
                    <a:pt x="18417" y="10306"/>
                    <a:pt x="18402" y="10264"/>
                  </a:cubicBezTo>
                  <a:cubicBezTo>
                    <a:pt x="18387" y="10223"/>
                    <a:pt x="18361" y="10188"/>
                    <a:pt x="18303" y="10175"/>
                  </a:cubicBezTo>
                  <a:cubicBezTo>
                    <a:pt x="18318" y="10140"/>
                    <a:pt x="18323" y="10102"/>
                    <a:pt x="18318" y="10065"/>
                  </a:cubicBezTo>
                  <a:cubicBezTo>
                    <a:pt x="18313" y="10028"/>
                    <a:pt x="18299" y="9992"/>
                    <a:pt x="18278" y="9961"/>
                  </a:cubicBezTo>
                  <a:cubicBezTo>
                    <a:pt x="18303" y="9936"/>
                    <a:pt x="18370" y="9936"/>
                    <a:pt x="18407" y="9952"/>
                  </a:cubicBezTo>
                  <a:cubicBezTo>
                    <a:pt x="18444" y="9969"/>
                    <a:pt x="18475" y="9999"/>
                    <a:pt x="18525" y="10016"/>
                  </a:cubicBezTo>
                  <a:cubicBezTo>
                    <a:pt x="18543" y="10024"/>
                    <a:pt x="18572" y="10024"/>
                    <a:pt x="18597" y="10019"/>
                  </a:cubicBezTo>
                  <a:cubicBezTo>
                    <a:pt x="18622" y="10013"/>
                    <a:pt x="18642" y="10003"/>
                    <a:pt x="18642" y="9990"/>
                  </a:cubicBezTo>
                  <a:cubicBezTo>
                    <a:pt x="18679" y="10121"/>
                    <a:pt x="18722" y="10272"/>
                    <a:pt x="18864" y="10369"/>
                  </a:cubicBezTo>
                  <a:cubicBezTo>
                    <a:pt x="18889" y="10386"/>
                    <a:pt x="18913" y="10394"/>
                    <a:pt x="18913" y="10419"/>
                  </a:cubicBezTo>
                  <a:cubicBezTo>
                    <a:pt x="18913" y="10440"/>
                    <a:pt x="18901" y="10457"/>
                    <a:pt x="18889" y="10474"/>
                  </a:cubicBezTo>
                  <a:cubicBezTo>
                    <a:pt x="18861" y="10522"/>
                    <a:pt x="18896" y="10567"/>
                    <a:pt x="18940" y="10611"/>
                  </a:cubicBezTo>
                  <a:cubicBezTo>
                    <a:pt x="18984" y="10655"/>
                    <a:pt x="19037" y="10699"/>
                    <a:pt x="19043" y="10747"/>
                  </a:cubicBezTo>
                  <a:lnTo>
                    <a:pt x="19043" y="10819"/>
                  </a:lnTo>
                  <a:cubicBezTo>
                    <a:pt x="19049" y="10832"/>
                    <a:pt x="19061" y="10842"/>
                    <a:pt x="19076" y="10847"/>
                  </a:cubicBezTo>
                  <a:cubicBezTo>
                    <a:pt x="19091" y="10853"/>
                    <a:pt x="19108" y="10853"/>
                    <a:pt x="19123" y="10844"/>
                  </a:cubicBezTo>
                  <a:cubicBezTo>
                    <a:pt x="19123" y="10764"/>
                    <a:pt x="19115" y="10685"/>
                    <a:pt x="19102" y="10608"/>
                  </a:cubicBezTo>
                  <a:cubicBezTo>
                    <a:pt x="19088" y="10530"/>
                    <a:pt x="19068" y="10453"/>
                    <a:pt x="19043" y="10377"/>
                  </a:cubicBezTo>
                  <a:cubicBezTo>
                    <a:pt x="19031" y="10341"/>
                    <a:pt x="19014" y="10303"/>
                    <a:pt x="19002" y="10263"/>
                  </a:cubicBezTo>
                  <a:cubicBezTo>
                    <a:pt x="18990" y="10224"/>
                    <a:pt x="18984" y="10184"/>
                    <a:pt x="18994" y="10146"/>
                  </a:cubicBezTo>
                  <a:cubicBezTo>
                    <a:pt x="19000" y="10106"/>
                    <a:pt x="19012" y="10067"/>
                    <a:pt x="19036" y="10033"/>
                  </a:cubicBezTo>
                  <a:cubicBezTo>
                    <a:pt x="19060" y="10000"/>
                    <a:pt x="19095" y="9971"/>
                    <a:pt x="19148" y="9952"/>
                  </a:cubicBezTo>
                  <a:cubicBezTo>
                    <a:pt x="19108" y="9952"/>
                    <a:pt x="19085" y="9932"/>
                    <a:pt x="19075" y="9907"/>
                  </a:cubicBezTo>
                  <a:cubicBezTo>
                    <a:pt x="19065" y="9882"/>
                    <a:pt x="19068" y="9851"/>
                    <a:pt x="19080" y="9830"/>
                  </a:cubicBezTo>
                  <a:cubicBezTo>
                    <a:pt x="19092" y="9807"/>
                    <a:pt x="19115" y="9783"/>
                    <a:pt x="19134" y="9759"/>
                  </a:cubicBezTo>
                  <a:cubicBezTo>
                    <a:pt x="19152" y="9735"/>
                    <a:pt x="19166" y="9711"/>
                    <a:pt x="19160" y="9687"/>
                  </a:cubicBezTo>
                  <a:cubicBezTo>
                    <a:pt x="19148" y="9662"/>
                    <a:pt x="19123" y="9637"/>
                    <a:pt x="19123" y="9607"/>
                  </a:cubicBezTo>
                  <a:cubicBezTo>
                    <a:pt x="19123" y="9574"/>
                    <a:pt x="19160" y="9540"/>
                    <a:pt x="19172" y="9502"/>
                  </a:cubicBezTo>
                  <a:cubicBezTo>
                    <a:pt x="19185" y="9443"/>
                    <a:pt x="19117" y="9385"/>
                    <a:pt x="19055" y="9334"/>
                  </a:cubicBezTo>
                  <a:cubicBezTo>
                    <a:pt x="18987" y="9279"/>
                    <a:pt x="18950" y="9212"/>
                    <a:pt x="19006" y="9157"/>
                  </a:cubicBezTo>
                  <a:cubicBezTo>
                    <a:pt x="18978" y="9157"/>
                    <a:pt x="18958" y="9149"/>
                    <a:pt x="18942" y="9137"/>
                  </a:cubicBezTo>
                  <a:cubicBezTo>
                    <a:pt x="18926" y="9126"/>
                    <a:pt x="18913" y="9111"/>
                    <a:pt x="18901" y="9099"/>
                  </a:cubicBezTo>
                  <a:cubicBezTo>
                    <a:pt x="18867" y="9050"/>
                    <a:pt x="18847" y="8996"/>
                    <a:pt x="18842" y="8943"/>
                  </a:cubicBezTo>
                  <a:cubicBezTo>
                    <a:pt x="18838" y="8889"/>
                    <a:pt x="18849" y="8836"/>
                    <a:pt x="18876" y="8787"/>
                  </a:cubicBezTo>
                  <a:cubicBezTo>
                    <a:pt x="18895" y="8747"/>
                    <a:pt x="18920" y="8710"/>
                    <a:pt x="18948" y="8675"/>
                  </a:cubicBezTo>
                  <a:cubicBezTo>
                    <a:pt x="18977" y="8639"/>
                    <a:pt x="19009" y="8604"/>
                    <a:pt x="19043" y="8568"/>
                  </a:cubicBezTo>
                  <a:cubicBezTo>
                    <a:pt x="19024" y="8533"/>
                    <a:pt x="19018" y="8493"/>
                    <a:pt x="19023" y="8453"/>
                  </a:cubicBezTo>
                  <a:cubicBezTo>
                    <a:pt x="19028" y="8413"/>
                    <a:pt x="19043" y="8373"/>
                    <a:pt x="19068" y="8337"/>
                  </a:cubicBezTo>
                  <a:cubicBezTo>
                    <a:pt x="19037" y="8341"/>
                    <a:pt x="19001" y="8343"/>
                    <a:pt x="18972" y="8339"/>
                  </a:cubicBezTo>
                  <a:cubicBezTo>
                    <a:pt x="18943" y="8335"/>
                    <a:pt x="18920" y="8325"/>
                    <a:pt x="18913" y="8303"/>
                  </a:cubicBezTo>
                  <a:cubicBezTo>
                    <a:pt x="18913" y="8295"/>
                    <a:pt x="18916" y="8289"/>
                    <a:pt x="18921" y="8282"/>
                  </a:cubicBezTo>
                  <a:cubicBezTo>
                    <a:pt x="18926" y="8275"/>
                    <a:pt x="18932" y="8268"/>
                    <a:pt x="18938" y="8257"/>
                  </a:cubicBezTo>
                  <a:cubicBezTo>
                    <a:pt x="18957" y="8228"/>
                    <a:pt x="18941" y="8189"/>
                    <a:pt x="18930" y="8152"/>
                  </a:cubicBezTo>
                  <a:cubicBezTo>
                    <a:pt x="18920" y="8114"/>
                    <a:pt x="18913" y="8078"/>
                    <a:pt x="18950" y="8055"/>
                  </a:cubicBezTo>
                  <a:cubicBezTo>
                    <a:pt x="18963" y="8047"/>
                    <a:pt x="18980" y="8043"/>
                    <a:pt x="18998" y="8040"/>
                  </a:cubicBezTo>
                  <a:cubicBezTo>
                    <a:pt x="19017" y="8036"/>
                    <a:pt x="19037" y="8034"/>
                    <a:pt x="19055" y="8030"/>
                  </a:cubicBezTo>
                  <a:cubicBezTo>
                    <a:pt x="19102" y="8017"/>
                    <a:pt x="19122" y="7989"/>
                    <a:pt x="19126" y="7956"/>
                  </a:cubicBezTo>
                  <a:cubicBezTo>
                    <a:pt x="19131" y="7923"/>
                    <a:pt x="19120" y="7885"/>
                    <a:pt x="19105" y="7853"/>
                  </a:cubicBezTo>
                  <a:cubicBezTo>
                    <a:pt x="19092" y="7822"/>
                    <a:pt x="19083" y="7784"/>
                    <a:pt x="19087" y="7751"/>
                  </a:cubicBezTo>
                  <a:cubicBezTo>
                    <a:pt x="19091" y="7718"/>
                    <a:pt x="19108" y="7689"/>
                    <a:pt x="19148" y="7677"/>
                  </a:cubicBezTo>
                  <a:cubicBezTo>
                    <a:pt x="19160" y="7673"/>
                    <a:pt x="19172" y="7670"/>
                    <a:pt x="19185" y="7668"/>
                  </a:cubicBezTo>
                  <a:cubicBezTo>
                    <a:pt x="19197" y="7666"/>
                    <a:pt x="19210" y="7664"/>
                    <a:pt x="19222" y="7660"/>
                  </a:cubicBezTo>
                  <a:cubicBezTo>
                    <a:pt x="19250" y="7647"/>
                    <a:pt x="19263" y="7629"/>
                    <a:pt x="19272" y="7609"/>
                  </a:cubicBezTo>
                  <a:cubicBezTo>
                    <a:pt x="19280" y="7589"/>
                    <a:pt x="19284" y="7567"/>
                    <a:pt x="19290" y="7546"/>
                  </a:cubicBezTo>
                  <a:cubicBezTo>
                    <a:pt x="19296" y="7502"/>
                    <a:pt x="19314" y="7460"/>
                    <a:pt x="19334" y="7418"/>
                  </a:cubicBezTo>
                  <a:cubicBezTo>
                    <a:pt x="19353" y="7376"/>
                    <a:pt x="19373" y="7334"/>
                    <a:pt x="19382" y="7290"/>
                  </a:cubicBezTo>
                  <a:cubicBezTo>
                    <a:pt x="19388" y="7246"/>
                    <a:pt x="19371" y="7197"/>
                    <a:pt x="19337" y="7160"/>
                  </a:cubicBezTo>
                  <a:cubicBezTo>
                    <a:pt x="19302" y="7123"/>
                    <a:pt x="19250" y="7096"/>
                    <a:pt x="19185" y="7096"/>
                  </a:cubicBezTo>
                  <a:cubicBezTo>
                    <a:pt x="19191" y="7161"/>
                    <a:pt x="19159" y="7230"/>
                    <a:pt x="19101" y="7285"/>
                  </a:cubicBezTo>
                  <a:cubicBezTo>
                    <a:pt x="19043" y="7340"/>
                    <a:pt x="18960" y="7382"/>
                    <a:pt x="18864" y="7395"/>
                  </a:cubicBezTo>
                  <a:cubicBezTo>
                    <a:pt x="18842" y="7342"/>
                    <a:pt x="18839" y="7287"/>
                    <a:pt x="18849" y="7231"/>
                  </a:cubicBezTo>
                  <a:cubicBezTo>
                    <a:pt x="18859" y="7175"/>
                    <a:pt x="18883" y="7119"/>
                    <a:pt x="18913" y="7067"/>
                  </a:cubicBezTo>
                  <a:cubicBezTo>
                    <a:pt x="18873" y="7058"/>
                    <a:pt x="18847" y="7036"/>
                    <a:pt x="18829" y="7009"/>
                  </a:cubicBezTo>
                  <a:cubicBezTo>
                    <a:pt x="18812" y="6982"/>
                    <a:pt x="18802" y="6949"/>
                    <a:pt x="18796" y="6920"/>
                  </a:cubicBezTo>
                  <a:cubicBezTo>
                    <a:pt x="18790" y="6871"/>
                    <a:pt x="18784" y="6820"/>
                    <a:pt x="18776" y="6768"/>
                  </a:cubicBezTo>
                  <a:cubicBezTo>
                    <a:pt x="18768" y="6717"/>
                    <a:pt x="18759" y="6665"/>
                    <a:pt x="18747" y="6617"/>
                  </a:cubicBezTo>
                  <a:cubicBezTo>
                    <a:pt x="18784" y="6503"/>
                    <a:pt x="19031" y="6457"/>
                    <a:pt x="19148" y="6537"/>
                  </a:cubicBezTo>
                  <a:cubicBezTo>
                    <a:pt x="19172" y="6554"/>
                    <a:pt x="19185" y="6583"/>
                    <a:pt x="19222" y="6583"/>
                  </a:cubicBezTo>
                  <a:cubicBezTo>
                    <a:pt x="19222" y="6520"/>
                    <a:pt x="19382" y="6495"/>
                    <a:pt x="19382" y="6432"/>
                  </a:cubicBezTo>
                  <a:cubicBezTo>
                    <a:pt x="19382" y="6415"/>
                    <a:pt x="19364" y="6398"/>
                    <a:pt x="19364" y="6381"/>
                  </a:cubicBezTo>
                  <a:cubicBezTo>
                    <a:pt x="19364" y="6360"/>
                    <a:pt x="19382" y="6335"/>
                    <a:pt x="19395" y="6318"/>
                  </a:cubicBezTo>
                  <a:cubicBezTo>
                    <a:pt x="19444" y="6253"/>
                    <a:pt x="19486" y="6187"/>
                    <a:pt x="19521" y="6119"/>
                  </a:cubicBezTo>
                  <a:cubicBezTo>
                    <a:pt x="19557" y="6051"/>
                    <a:pt x="19586" y="5982"/>
                    <a:pt x="19611" y="5910"/>
                  </a:cubicBezTo>
                  <a:cubicBezTo>
                    <a:pt x="19632" y="5925"/>
                    <a:pt x="19658" y="5925"/>
                    <a:pt x="19682" y="5917"/>
                  </a:cubicBezTo>
                  <a:cubicBezTo>
                    <a:pt x="19706" y="5909"/>
                    <a:pt x="19728" y="5893"/>
                    <a:pt x="19740" y="5876"/>
                  </a:cubicBezTo>
                  <a:cubicBezTo>
                    <a:pt x="19746" y="5860"/>
                    <a:pt x="19749" y="5840"/>
                    <a:pt x="19755" y="5821"/>
                  </a:cubicBezTo>
                  <a:cubicBezTo>
                    <a:pt x="19760" y="5802"/>
                    <a:pt x="19768" y="5784"/>
                    <a:pt x="19783" y="5771"/>
                  </a:cubicBezTo>
                  <a:cubicBezTo>
                    <a:pt x="19796" y="5759"/>
                    <a:pt x="19811" y="5747"/>
                    <a:pt x="19826" y="5737"/>
                  </a:cubicBezTo>
                  <a:cubicBezTo>
                    <a:pt x="19842" y="5726"/>
                    <a:pt x="19857" y="5717"/>
                    <a:pt x="19870" y="5708"/>
                  </a:cubicBezTo>
                  <a:cubicBezTo>
                    <a:pt x="19928" y="5672"/>
                    <a:pt x="19971" y="5628"/>
                    <a:pt x="19998" y="5580"/>
                  </a:cubicBezTo>
                  <a:cubicBezTo>
                    <a:pt x="20024" y="5531"/>
                    <a:pt x="20033" y="5479"/>
                    <a:pt x="20024" y="5426"/>
                  </a:cubicBezTo>
                  <a:cubicBezTo>
                    <a:pt x="19968" y="5418"/>
                    <a:pt x="19917" y="5389"/>
                    <a:pt x="19884" y="5353"/>
                  </a:cubicBezTo>
                  <a:cubicBezTo>
                    <a:pt x="19850" y="5317"/>
                    <a:pt x="19833" y="5273"/>
                    <a:pt x="19845" y="5233"/>
                  </a:cubicBezTo>
                  <a:cubicBezTo>
                    <a:pt x="19879" y="5241"/>
                    <a:pt x="19908" y="5250"/>
                    <a:pt x="19937" y="5259"/>
                  </a:cubicBezTo>
                  <a:cubicBezTo>
                    <a:pt x="19965" y="5267"/>
                    <a:pt x="19993" y="5277"/>
                    <a:pt x="20024" y="5287"/>
                  </a:cubicBezTo>
                  <a:cubicBezTo>
                    <a:pt x="20052" y="5243"/>
                    <a:pt x="20075" y="5199"/>
                    <a:pt x="20097" y="5155"/>
                  </a:cubicBezTo>
                  <a:cubicBezTo>
                    <a:pt x="20120" y="5111"/>
                    <a:pt x="20141" y="5067"/>
                    <a:pt x="20166" y="5022"/>
                  </a:cubicBezTo>
                  <a:cubicBezTo>
                    <a:pt x="20206" y="5039"/>
                    <a:pt x="20255" y="5052"/>
                    <a:pt x="20306" y="5057"/>
                  </a:cubicBezTo>
                  <a:cubicBezTo>
                    <a:pt x="20357" y="5062"/>
                    <a:pt x="20410" y="5060"/>
                    <a:pt x="20456" y="5048"/>
                  </a:cubicBezTo>
                  <a:cubicBezTo>
                    <a:pt x="20450" y="5031"/>
                    <a:pt x="20453" y="5013"/>
                    <a:pt x="20462" y="4997"/>
                  </a:cubicBezTo>
                  <a:cubicBezTo>
                    <a:pt x="20471" y="4981"/>
                    <a:pt x="20487" y="4968"/>
                    <a:pt x="20505" y="4959"/>
                  </a:cubicBezTo>
                  <a:cubicBezTo>
                    <a:pt x="20530" y="4951"/>
                    <a:pt x="20554" y="4943"/>
                    <a:pt x="20554" y="4926"/>
                  </a:cubicBezTo>
                  <a:cubicBezTo>
                    <a:pt x="20554" y="4913"/>
                    <a:pt x="20554" y="4896"/>
                    <a:pt x="20542" y="4888"/>
                  </a:cubicBezTo>
                  <a:cubicBezTo>
                    <a:pt x="20524" y="4867"/>
                    <a:pt x="20505" y="4843"/>
                    <a:pt x="20486" y="4818"/>
                  </a:cubicBezTo>
                  <a:cubicBezTo>
                    <a:pt x="20467" y="4794"/>
                    <a:pt x="20447" y="4770"/>
                    <a:pt x="20425" y="4749"/>
                  </a:cubicBezTo>
                  <a:cubicBezTo>
                    <a:pt x="20459" y="4739"/>
                    <a:pt x="20496" y="4733"/>
                    <a:pt x="20532" y="4734"/>
                  </a:cubicBezTo>
                  <a:cubicBezTo>
                    <a:pt x="20568" y="4735"/>
                    <a:pt x="20604" y="4743"/>
                    <a:pt x="20635" y="4757"/>
                  </a:cubicBezTo>
                  <a:cubicBezTo>
                    <a:pt x="20647" y="4766"/>
                    <a:pt x="20659" y="4774"/>
                    <a:pt x="20674" y="4781"/>
                  </a:cubicBezTo>
                  <a:cubicBezTo>
                    <a:pt x="20689" y="4787"/>
                    <a:pt x="20706" y="4791"/>
                    <a:pt x="20727" y="4791"/>
                  </a:cubicBezTo>
                  <a:cubicBezTo>
                    <a:pt x="20752" y="4795"/>
                    <a:pt x="20774" y="4787"/>
                    <a:pt x="20793" y="4774"/>
                  </a:cubicBezTo>
                  <a:cubicBezTo>
                    <a:pt x="20812" y="4761"/>
                    <a:pt x="20829" y="4743"/>
                    <a:pt x="20844" y="4728"/>
                  </a:cubicBezTo>
                  <a:cubicBezTo>
                    <a:pt x="20863" y="4707"/>
                    <a:pt x="20878" y="4687"/>
                    <a:pt x="20889" y="4667"/>
                  </a:cubicBezTo>
                  <a:cubicBezTo>
                    <a:pt x="20900" y="4647"/>
                    <a:pt x="20906" y="4627"/>
                    <a:pt x="20906" y="4606"/>
                  </a:cubicBezTo>
                  <a:cubicBezTo>
                    <a:pt x="20912" y="4545"/>
                    <a:pt x="20865" y="4487"/>
                    <a:pt x="20821" y="4430"/>
                  </a:cubicBezTo>
                  <a:cubicBezTo>
                    <a:pt x="20778" y="4374"/>
                    <a:pt x="20740" y="4318"/>
                    <a:pt x="20764" y="4261"/>
                  </a:cubicBezTo>
                  <a:cubicBezTo>
                    <a:pt x="20823" y="4293"/>
                    <a:pt x="20881" y="4326"/>
                    <a:pt x="20936" y="4363"/>
                  </a:cubicBezTo>
                  <a:cubicBezTo>
                    <a:pt x="20991" y="4400"/>
                    <a:pt x="21042" y="4440"/>
                    <a:pt x="21085" y="4484"/>
                  </a:cubicBezTo>
                  <a:cubicBezTo>
                    <a:pt x="21125" y="4440"/>
                    <a:pt x="21165" y="4394"/>
                    <a:pt x="21213" y="4355"/>
                  </a:cubicBezTo>
                  <a:cubicBezTo>
                    <a:pt x="21261" y="4316"/>
                    <a:pt x="21316" y="4284"/>
                    <a:pt x="21387" y="4270"/>
                  </a:cubicBezTo>
                  <a:cubicBezTo>
                    <a:pt x="21412" y="4265"/>
                    <a:pt x="21437" y="4261"/>
                    <a:pt x="21459" y="4256"/>
                  </a:cubicBezTo>
                  <a:cubicBezTo>
                    <a:pt x="21481" y="4251"/>
                    <a:pt x="21502" y="4244"/>
                    <a:pt x="21517" y="4236"/>
                  </a:cubicBezTo>
                  <a:cubicBezTo>
                    <a:pt x="21535" y="4223"/>
                    <a:pt x="21542" y="4203"/>
                    <a:pt x="21536" y="4186"/>
                  </a:cubicBezTo>
                  <a:cubicBezTo>
                    <a:pt x="21531" y="4170"/>
                    <a:pt x="21514" y="4156"/>
                    <a:pt x="21486" y="4156"/>
                  </a:cubicBezTo>
                  <a:cubicBezTo>
                    <a:pt x="21566" y="4139"/>
                    <a:pt x="21579" y="4076"/>
                    <a:pt x="21579" y="4026"/>
                  </a:cubicBezTo>
                  <a:cubicBezTo>
                    <a:pt x="21579" y="3971"/>
                    <a:pt x="21554" y="3916"/>
                    <a:pt x="21591" y="3866"/>
                  </a:cubicBezTo>
                  <a:cubicBezTo>
                    <a:pt x="21526" y="3866"/>
                    <a:pt x="21505" y="3826"/>
                    <a:pt x="21486" y="3782"/>
                  </a:cubicBezTo>
                  <a:cubicBezTo>
                    <a:pt x="21468" y="3737"/>
                    <a:pt x="21452" y="3689"/>
                    <a:pt x="21400" y="3672"/>
                  </a:cubicBezTo>
                  <a:cubicBezTo>
                    <a:pt x="21366" y="3657"/>
                    <a:pt x="21324" y="3655"/>
                    <a:pt x="21289" y="3651"/>
                  </a:cubicBezTo>
                  <a:cubicBezTo>
                    <a:pt x="21253" y="3647"/>
                    <a:pt x="21224" y="3641"/>
                    <a:pt x="21215" y="3618"/>
                  </a:cubicBezTo>
                  <a:cubicBezTo>
                    <a:pt x="21184" y="3630"/>
                    <a:pt x="21151" y="3639"/>
                    <a:pt x="21119" y="3644"/>
                  </a:cubicBezTo>
                  <a:cubicBezTo>
                    <a:pt x="21087" y="3649"/>
                    <a:pt x="21054" y="3651"/>
                    <a:pt x="21023" y="3651"/>
                  </a:cubicBezTo>
                  <a:cubicBezTo>
                    <a:pt x="21005" y="3626"/>
                    <a:pt x="20988" y="3598"/>
                    <a:pt x="20969" y="3569"/>
                  </a:cubicBezTo>
                  <a:cubicBezTo>
                    <a:pt x="20951" y="3541"/>
                    <a:pt x="20931" y="3512"/>
                    <a:pt x="20906" y="3487"/>
                  </a:cubicBezTo>
                  <a:cubicBezTo>
                    <a:pt x="20888" y="3460"/>
                    <a:pt x="20861" y="3432"/>
                    <a:pt x="20829" y="3411"/>
                  </a:cubicBezTo>
                  <a:cubicBezTo>
                    <a:pt x="20797" y="3389"/>
                    <a:pt x="20758" y="3374"/>
                    <a:pt x="20715" y="3369"/>
                  </a:cubicBezTo>
                  <a:cubicBezTo>
                    <a:pt x="20669" y="3361"/>
                    <a:pt x="20619" y="3366"/>
                    <a:pt x="20580" y="3381"/>
                  </a:cubicBezTo>
                  <a:cubicBezTo>
                    <a:pt x="20541" y="3396"/>
                    <a:pt x="20511" y="3420"/>
                    <a:pt x="20505" y="3449"/>
                  </a:cubicBezTo>
                  <a:cubicBezTo>
                    <a:pt x="20434" y="3424"/>
                    <a:pt x="20357" y="3402"/>
                    <a:pt x="20278" y="3384"/>
                  </a:cubicBezTo>
                  <a:cubicBezTo>
                    <a:pt x="20200" y="3366"/>
                    <a:pt x="20120" y="3353"/>
                    <a:pt x="20042" y="3344"/>
                  </a:cubicBezTo>
                  <a:cubicBezTo>
                    <a:pt x="20033" y="3361"/>
                    <a:pt x="20016" y="3373"/>
                    <a:pt x="19997" y="3381"/>
                  </a:cubicBezTo>
                  <a:cubicBezTo>
                    <a:pt x="19978" y="3389"/>
                    <a:pt x="19956" y="3395"/>
                    <a:pt x="19938" y="3399"/>
                  </a:cubicBezTo>
                  <a:cubicBezTo>
                    <a:pt x="19916" y="3407"/>
                    <a:pt x="19896" y="3420"/>
                    <a:pt x="19886" y="3433"/>
                  </a:cubicBezTo>
                  <a:cubicBezTo>
                    <a:pt x="19876" y="3447"/>
                    <a:pt x="19876" y="3462"/>
                    <a:pt x="19894" y="3475"/>
                  </a:cubicBezTo>
                  <a:cubicBezTo>
                    <a:pt x="19863" y="3475"/>
                    <a:pt x="19831" y="3478"/>
                    <a:pt x="19800" y="3481"/>
                  </a:cubicBezTo>
                  <a:cubicBezTo>
                    <a:pt x="19769" y="3484"/>
                    <a:pt x="19740" y="3487"/>
                    <a:pt x="19715" y="3487"/>
                  </a:cubicBezTo>
                  <a:cubicBezTo>
                    <a:pt x="19715" y="3504"/>
                    <a:pt x="19719" y="3521"/>
                    <a:pt x="19725" y="3538"/>
                  </a:cubicBezTo>
                  <a:cubicBezTo>
                    <a:pt x="19731" y="3555"/>
                    <a:pt x="19740" y="3573"/>
                    <a:pt x="19752" y="3592"/>
                  </a:cubicBezTo>
                  <a:cubicBezTo>
                    <a:pt x="19740" y="3613"/>
                    <a:pt x="19714" y="3626"/>
                    <a:pt x="19683" y="3631"/>
                  </a:cubicBezTo>
                  <a:cubicBezTo>
                    <a:pt x="19652" y="3636"/>
                    <a:pt x="19617" y="3634"/>
                    <a:pt x="19586" y="3626"/>
                  </a:cubicBezTo>
                  <a:cubicBezTo>
                    <a:pt x="19552" y="3618"/>
                    <a:pt x="19526" y="3605"/>
                    <a:pt x="19505" y="3589"/>
                  </a:cubicBezTo>
                  <a:cubicBezTo>
                    <a:pt x="19484" y="3572"/>
                    <a:pt x="19469" y="3552"/>
                    <a:pt x="19456" y="3529"/>
                  </a:cubicBezTo>
                  <a:cubicBezTo>
                    <a:pt x="19432" y="3512"/>
                    <a:pt x="19419" y="3487"/>
                    <a:pt x="19419" y="3466"/>
                  </a:cubicBezTo>
                  <a:cubicBezTo>
                    <a:pt x="19419" y="3441"/>
                    <a:pt x="19444" y="3407"/>
                    <a:pt x="19432" y="3378"/>
                  </a:cubicBezTo>
                  <a:cubicBezTo>
                    <a:pt x="19425" y="3357"/>
                    <a:pt x="19396" y="3343"/>
                    <a:pt x="19364" y="3339"/>
                  </a:cubicBezTo>
                  <a:cubicBezTo>
                    <a:pt x="19331" y="3336"/>
                    <a:pt x="19296" y="3342"/>
                    <a:pt x="19277" y="3361"/>
                  </a:cubicBezTo>
                  <a:cubicBezTo>
                    <a:pt x="19256" y="3378"/>
                    <a:pt x="19245" y="3400"/>
                    <a:pt x="19245" y="3422"/>
                  </a:cubicBezTo>
                  <a:cubicBezTo>
                    <a:pt x="19245" y="3445"/>
                    <a:pt x="19256" y="3468"/>
                    <a:pt x="19277" y="3487"/>
                  </a:cubicBezTo>
                  <a:cubicBezTo>
                    <a:pt x="19231" y="3496"/>
                    <a:pt x="19193" y="3510"/>
                    <a:pt x="19163" y="3531"/>
                  </a:cubicBezTo>
                  <a:cubicBezTo>
                    <a:pt x="19134" y="3551"/>
                    <a:pt x="19114" y="3578"/>
                    <a:pt x="19105" y="3609"/>
                  </a:cubicBezTo>
                  <a:cubicBezTo>
                    <a:pt x="19092" y="3643"/>
                    <a:pt x="19105" y="3672"/>
                    <a:pt x="19092" y="3706"/>
                  </a:cubicBezTo>
                  <a:cubicBezTo>
                    <a:pt x="19080" y="3740"/>
                    <a:pt x="19043" y="3769"/>
                    <a:pt x="18994" y="3761"/>
                  </a:cubicBezTo>
                  <a:cubicBezTo>
                    <a:pt x="18852" y="3714"/>
                    <a:pt x="18901" y="3512"/>
                    <a:pt x="18747" y="3496"/>
                  </a:cubicBezTo>
                  <a:cubicBezTo>
                    <a:pt x="18667" y="3487"/>
                    <a:pt x="18617" y="3538"/>
                    <a:pt x="18593" y="3592"/>
                  </a:cubicBezTo>
                  <a:cubicBezTo>
                    <a:pt x="18583" y="3618"/>
                    <a:pt x="18583" y="3644"/>
                    <a:pt x="18586" y="3669"/>
                  </a:cubicBezTo>
                  <a:cubicBezTo>
                    <a:pt x="18588" y="3694"/>
                    <a:pt x="18593" y="3718"/>
                    <a:pt x="18593" y="3740"/>
                  </a:cubicBezTo>
                  <a:cubicBezTo>
                    <a:pt x="18583" y="3803"/>
                    <a:pt x="18551" y="3860"/>
                    <a:pt x="18505" y="3914"/>
                  </a:cubicBezTo>
                  <a:cubicBezTo>
                    <a:pt x="18458" y="3967"/>
                    <a:pt x="18398" y="4015"/>
                    <a:pt x="18333" y="4059"/>
                  </a:cubicBezTo>
                  <a:cubicBezTo>
                    <a:pt x="18312" y="4072"/>
                    <a:pt x="18292" y="4085"/>
                    <a:pt x="18274" y="4100"/>
                  </a:cubicBezTo>
                  <a:cubicBezTo>
                    <a:pt x="18256" y="4115"/>
                    <a:pt x="18241" y="4131"/>
                    <a:pt x="18229" y="4148"/>
                  </a:cubicBezTo>
                  <a:cubicBezTo>
                    <a:pt x="18216" y="4160"/>
                    <a:pt x="18210" y="4176"/>
                    <a:pt x="18203" y="4192"/>
                  </a:cubicBezTo>
                  <a:cubicBezTo>
                    <a:pt x="18196" y="4207"/>
                    <a:pt x="18188" y="4223"/>
                    <a:pt x="18173" y="4236"/>
                  </a:cubicBezTo>
                  <a:cubicBezTo>
                    <a:pt x="18161" y="4257"/>
                    <a:pt x="18142" y="4277"/>
                    <a:pt x="18120" y="4296"/>
                  </a:cubicBezTo>
                  <a:cubicBezTo>
                    <a:pt x="18097" y="4315"/>
                    <a:pt x="18071" y="4333"/>
                    <a:pt x="18043" y="4349"/>
                  </a:cubicBezTo>
                  <a:cubicBezTo>
                    <a:pt x="17994" y="4385"/>
                    <a:pt x="17943" y="4421"/>
                    <a:pt x="17892" y="4458"/>
                  </a:cubicBezTo>
                  <a:cubicBezTo>
                    <a:pt x="17840" y="4495"/>
                    <a:pt x="17787" y="4532"/>
                    <a:pt x="17735" y="4572"/>
                  </a:cubicBezTo>
                  <a:cubicBezTo>
                    <a:pt x="17710" y="4589"/>
                    <a:pt x="17686" y="4606"/>
                    <a:pt x="17661" y="4606"/>
                  </a:cubicBezTo>
                  <a:cubicBezTo>
                    <a:pt x="17605" y="4606"/>
                    <a:pt x="17581" y="4560"/>
                    <a:pt x="17593" y="4526"/>
                  </a:cubicBezTo>
                  <a:cubicBezTo>
                    <a:pt x="17599" y="4507"/>
                    <a:pt x="17612" y="4491"/>
                    <a:pt x="17628" y="4478"/>
                  </a:cubicBezTo>
                  <a:cubicBezTo>
                    <a:pt x="17644" y="4465"/>
                    <a:pt x="17664" y="4455"/>
                    <a:pt x="17686" y="4446"/>
                  </a:cubicBezTo>
                  <a:cubicBezTo>
                    <a:pt x="17815" y="4366"/>
                    <a:pt x="17912" y="4267"/>
                    <a:pt x="17985" y="4160"/>
                  </a:cubicBezTo>
                  <a:cubicBezTo>
                    <a:pt x="18057" y="4052"/>
                    <a:pt x="18105" y="3935"/>
                    <a:pt x="18136" y="3819"/>
                  </a:cubicBezTo>
                  <a:cubicBezTo>
                    <a:pt x="18142" y="3803"/>
                    <a:pt x="18145" y="3788"/>
                    <a:pt x="18145" y="3773"/>
                  </a:cubicBezTo>
                  <a:cubicBezTo>
                    <a:pt x="18145" y="3757"/>
                    <a:pt x="18142" y="3742"/>
                    <a:pt x="18136" y="3723"/>
                  </a:cubicBezTo>
                  <a:cubicBezTo>
                    <a:pt x="18130" y="3710"/>
                    <a:pt x="18121" y="3700"/>
                    <a:pt x="18110" y="3689"/>
                  </a:cubicBezTo>
                  <a:cubicBezTo>
                    <a:pt x="18099" y="3677"/>
                    <a:pt x="18087" y="3666"/>
                    <a:pt x="18074" y="3651"/>
                  </a:cubicBezTo>
                  <a:cubicBezTo>
                    <a:pt x="18053" y="3622"/>
                    <a:pt x="18045" y="3589"/>
                    <a:pt x="18051" y="3557"/>
                  </a:cubicBezTo>
                  <a:cubicBezTo>
                    <a:pt x="18057" y="3525"/>
                    <a:pt x="18077" y="3493"/>
                    <a:pt x="18111" y="3466"/>
                  </a:cubicBezTo>
                  <a:cubicBezTo>
                    <a:pt x="18059" y="3449"/>
                    <a:pt x="18010" y="3432"/>
                    <a:pt x="17961" y="3416"/>
                  </a:cubicBezTo>
                  <a:cubicBezTo>
                    <a:pt x="17912" y="3400"/>
                    <a:pt x="17865" y="3384"/>
                    <a:pt x="17815" y="3369"/>
                  </a:cubicBezTo>
                  <a:cubicBezTo>
                    <a:pt x="17809" y="3365"/>
                    <a:pt x="17798" y="3363"/>
                    <a:pt x="17787" y="3361"/>
                  </a:cubicBezTo>
                  <a:cubicBezTo>
                    <a:pt x="17777" y="3359"/>
                    <a:pt x="17766" y="3357"/>
                    <a:pt x="17760" y="3353"/>
                  </a:cubicBezTo>
                  <a:cubicBezTo>
                    <a:pt x="17723" y="3348"/>
                    <a:pt x="17684" y="3355"/>
                    <a:pt x="17650" y="3368"/>
                  </a:cubicBezTo>
                  <a:cubicBezTo>
                    <a:pt x="17616" y="3381"/>
                    <a:pt x="17587" y="3401"/>
                    <a:pt x="17568" y="3424"/>
                  </a:cubicBezTo>
                  <a:cubicBezTo>
                    <a:pt x="17541" y="3445"/>
                    <a:pt x="17517" y="3467"/>
                    <a:pt x="17494" y="3487"/>
                  </a:cubicBezTo>
                  <a:cubicBezTo>
                    <a:pt x="17470" y="3507"/>
                    <a:pt x="17445" y="3525"/>
                    <a:pt x="17414" y="3538"/>
                  </a:cubicBezTo>
                  <a:cubicBezTo>
                    <a:pt x="17386" y="3546"/>
                    <a:pt x="17354" y="3550"/>
                    <a:pt x="17322" y="3553"/>
                  </a:cubicBezTo>
                  <a:cubicBezTo>
                    <a:pt x="17289" y="3557"/>
                    <a:pt x="17257" y="3559"/>
                    <a:pt x="17229" y="3563"/>
                  </a:cubicBezTo>
                  <a:cubicBezTo>
                    <a:pt x="17186" y="3573"/>
                    <a:pt x="17141" y="3591"/>
                    <a:pt x="17104" y="3614"/>
                  </a:cubicBezTo>
                  <a:cubicBezTo>
                    <a:pt x="17067" y="3638"/>
                    <a:pt x="17038" y="3666"/>
                    <a:pt x="17025" y="3697"/>
                  </a:cubicBezTo>
                  <a:cubicBezTo>
                    <a:pt x="17013" y="3681"/>
                    <a:pt x="17007" y="3663"/>
                    <a:pt x="17007" y="3645"/>
                  </a:cubicBezTo>
                  <a:cubicBezTo>
                    <a:pt x="17007" y="3627"/>
                    <a:pt x="17013" y="3609"/>
                    <a:pt x="17025" y="3592"/>
                  </a:cubicBezTo>
                  <a:cubicBezTo>
                    <a:pt x="16973" y="3601"/>
                    <a:pt x="16921" y="3583"/>
                    <a:pt x="16886" y="3555"/>
                  </a:cubicBezTo>
                  <a:cubicBezTo>
                    <a:pt x="16851" y="3527"/>
                    <a:pt x="16834" y="3489"/>
                    <a:pt x="16853" y="3458"/>
                  </a:cubicBezTo>
                  <a:cubicBezTo>
                    <a:pt x="16834" y="3449"/>
                    <a:pt x="16816" y="3443"/>
                    <a:pt x="16795" y="3437"/>
                  </a:cubicBezTo>
                  <a:cubicBezTo>
                    <a:pt x="16774" y="3430"/>
                    <a:pt x="16751" y="3424"/>
                    <a:pt x="16723" y="3416"/>
                  </a:cubicBezTo>
                  <a:cubicBezTo>
                    <a:pt x="16717" y="3411"/>
                    <a:pt x="16722" y="3409"/>
                    <a:pt x="16725" y="3408"/>
                  </a:cubicBezTo>
                  <a:cubicBezTo>
                    <a:pt x="16729" y="3407"/>
                    <a:pt x="16732" y="3407"/>
                    <a:pt x="16723" y="3407"/>
                  </a:cubicBezTo>
                  <a:cubicBezTo>
                    <a:pt x="16692" y="3380"/>
                    <a:pt x="16648" y="3362"/>
                    <a:pt x="16597" y="3354"/>
                  </a:cubicBezTo>
                  <a:cubicBezTo>
                    <a:pt x="16547" y="3346"/>
                    <a:pt x="16492" y="3348"/>
                    <a:pt x="16439" y="3361"/>
                  </a:cubicBezTo>
                  <a:cubicBezTo>
                    <a:pt x="16427" y="3365"/>
                    <a:pt x="16415" y="3369"/>
                    <a:pt x="16402" y="3371"/>
                  </a:cubicBezTo>
                  <a:cubicBezTo>
                    <a:pt x="16390" y="3374"/>
                    <a:pt x="16378" y="3374"/>
                    <a:pt x="16365" y="3369"/>
                  </a:cubicBezTo>
                  <a:cubicBezTo>
                    <a:pt x="16359" y="3369"/>
                    <a:pt x="16348" y="3367"/>
                    <a:pt x="16338" y="3363"/>
                  </a:cubicBezTo>
                  <a:cubicBezTo>
                    <a:pt x="16327" y="3359"/>
                    <a:pt x="16316" y="3353"/>
                    <a:pt x="16310" y="3344"/>
                  </a:cubicBezTo>
                  <a:cubicBezTo>
                    <a:pt x="16285" y="3323"/>
                    <a:pt x="16263" y="3301"/>
                    <a:pt x="16244" y="3277"/>
                  </a:cubicBezTo>
                  <a:cubicBezTo>
                    <a:pt x="16225" y="3254"/>
                    <a:pt x="16208" y="3228"/>
                    <a:pt x="16193" y="3201"/>
                  </a:cubicBezTo>
                  <a:cubicBezTo>
                    <a:pt x="16174" y="3180"/>
                    <a:pt x="16139" y="3170"/>
                    <a:pt x="16098" y="3164"/>
                  </a:cubicBezTo>
                  <a:cubicBezTo>
                    <a:pt x="16058" y="3159"/>
                    <a:pt x="16014" y="3159"/>
                    <a:pt x="15977" y="3159"/>
                  </a:cubicBezTo>
                  <a:cubicBezTo>
                    <a:pt x="15899" y="3163"/>
                    <a:pt x="15825" y="3163"/>
                    <a:pt x="15751" y="3161"/>
                  </a:cubicBezTo>
                  <a:cubicBezTo>
                    <a:pt x="15676" y="3159"/>
                    <a:pt x="15600" y="3155"/>
                    <a:pt x="15520" y="3151"/>
                  </a:cubicBezTo>
                  <a:cubicBezTo>
                    <a:pt x="15483" y="3146"/>
                    <a:pt x="15448" y="3142"/>
                    <a:pt x="15412" y="3141"/>
                  </a:cubicBezTo>
                  <a:cubicBezTo>
                    <a:pt x="15377" y="3140"/>
                    <a:pt x="15341" y="3142"/>
                    <a:pt x="15304" y="3151"/>
                  </a:cubicBezTo>
                  <a:cubicBezTo>
                    <a:pt x="15264" y="3159"/>
                    <a:pt x="15232" y="3175"/>
                    <a:pt x="15211" y="3194"/>
                  </a:cubicBezTo>
                  <a:cubicBezTo>
                    <a:pt x="15190" y="3213"/>
                    <a:pt x="15181" y="3235"/>
                    <a:pt x="15187" y="3256"/>
                  </a:cubicBezTo>
                  <a:cubicBezTo>
                    <a:pt x="15181" y="3243"/>
                    <a:pt x="15171" y="3233"/>
                    <a:pt x="15161" y="3222"/>
                  </a:cubicBezTo>
                  <a:cubicBezTo>
                    <a:pt x="15151" y="3211"/>
                    <a:pt x="15141" y="3199"/>
                    <a:pt x="15131" y="3184"/>
                  </a:cubicBezTo>
                  <a:cubicBezTo>
                    <a:pt x="15011" y="3199"/>
                    <a:pt x="14889" y="3228"/>
                    <a:pt x="14776" y="3269"/>
                  </a:cubicBezTo>
                  <a:cubicBezTo>
                    <a:pt x="14662" y="3310"/>
                    <a:pt x="14558" y="3363"/>
                    <a:pt x="14471" y="3424"/>
                  </a:cubicBezTo>
                  <a:cubicBezTo>
                    <a:pt x="14440" y="3392"/>
                    <a:pt x="14393" y="3379"/>
                    <a:pt x="14338" y="3374"/>
                  </a:cubicBezTo>
                  <a:cubicBezTo>
                    <a:pt x="14283" y="3369"/>
                    <a:pt x="14221" y="3374"/>
                    <a:pt x="14163" y="3378"/>
                  </a:cubicBezTo>
                  <a:cubicBezTo>
                    <a:pt x="14138" y="3384"/>
                    <a:pt x="14112" y="3389"/>
                    <a:pt x="14089" y="3395"/>
                  </a:cubicBezTo>
                  <a:cubicBezTo>
                    <a:pt x="14066" y="3401"/>
                    <a:pt x="14045" y="3407"/>
                    <a:pt x="14033" y="3416"/>
                  </a:cubicBezTo>
                  <a:cubicBezTo>
                    <a:pt x="14021" y="3428"/>
                    <a:pt x="14015" y="3446"/>
                    <a:pt x="14018" y="3462"/>
                  </a:cubicBezTo>
                  <a:cubicBezTo>
                    <a:pt x="14021" y="3478"/>
                    <a:pt x="14033" y="3491"/>
                    <a:pt x="14058" y="3496"/>
                  </a:cubicBezTo>
                  <a:cubicBezTo>
                    <a:pt x="13956" y="3504"/>
                    <a:pt x="13853" y="3521"/>
                    <a:pt x="13754" y="3545"/>
                  </a:cubicBezTo>
                  <a:cubicBezTo>
                    <a:pt x="13655" y="3570"/>
                    <a:pt x="13561" y="3603"/>
                    <a:pt x="13478" y="3643"/>
                  </a:cubicBezTo>
                  <a:cubicBezTo>
                    <a:pt x="13438" y="3630"/>
                    <a:pt x="13412" y="3604"/>
                    <a:pt x="13400" y="3574"/>
                  </a:cubicBezTo>
                  <a:cubicBezTo>
                    <a:pt x="13388" y="3545"/>
                    <a:pt x="13392" y="3512"/>
                    <a:pt x="13410" y="3487"/>
                  </a:cubicBezTo>
                  <a:cubicBezTo>
                    <a:pt x="13432" y="3460"/>
                    <a:pt x="13461" y="3436"/>
                    <a:pt x="13493" y="3414"/>
                  </a:cubicBezTo>
                  <a:cubicBezTo>
                    <a:pt x="13526" y="3391"/>
                    <a:pt x="13561" y="3371"/>
                    <a:pt x="13595" y="3353"/>
                  </a:cubicBezTo>
                  <a:cubicBezTo>
                    <a:pt x="13638" y="3331"/>
                    <a:pt x="13683" y="3309"/>
                    <a:pt x="13730" y="3290"/>
                  </a:cubicBezTo>
                  <a:cubicBezTo>
                    <a:pt x="13777" y="3272"/>
                    <a:pt x="13826" y="3256"/>
                    <a:pt x="13879" y="3247"/>
                  </a:cubicBezTo>
                  <a:cubicBezTo>
                    <a:pt x="13891" y="3247"/>
                    <a:pt x="13907" y="3245"/>
                    <a:pt x="13923" y="3242"/>
                  </a:cubicBezTo>
                  <a:cubicBezTo>
                    <a:pt x="13939" y="3239"/>
                    <a:pt x="13956" y="3235"/>
                    <a:pt x="13971" y="3231"/>
                  </a:cubicBezTo>
                  <a:cubicBezTo>
                    <a:pt x="13990" y="3226"/>
                    <a:pt x="14005" y="3215"/>
                    <a:pt x="14021" y="3202"/>
                  </a:cubicBezTo>
                  <a:cubicBezTo>
                    <a:pt x="14036" y="3190"/>
                    <a:pt x="14052" y="3176"/>
                    <a:pt x="14070" y="3167"/>
                  </a:cubicBezTo>
                  <a:cubicBezTo>
                    <a:pt x="14098" y="3151"/>
                    <a:pt x="14130" y="3135"/>
                    <a:pt x="14164" y="3120"/>
                  </a:cubicBezTo>
                  <a:cubicBezTo>
                    <a:pt x="14198" y="3105"/>
                    <a:pt x="14234" y="3092"/>
                    <a:pt x="14268" y="3079"/>
                  </a:cubicBezTo>
                  <a:lnTo>
                    <a:pt x="14928" y="2839"/>
                  </a:lnTo>
                  <a:cubicBezTo>
                    <a:pt x="14989" y="2814"/>
                    <a:pt x="15057" y="2797"/>
                    <a:pt x="15131" y="2797"/>
                  </a:cubicBezTo>
                  <a:cubicBezTo>
                    <a:pt x="15187" y="2797"/>
                    <a:pt x="15224" y="2814"/>
                    <a:pt x="15279" y="2806"/>
                  </a:cubicBezTo>
                  <a:cubicBezTo>
                    <a:pt x="15298" y="2801"/>
                    <a:pt x="15316" y="2795"/>
                    <a:pt x="15333" y="2789"/>
                  </a:cubicBezTo>
                  <a:cubicBezTo>
                    <a:pt x="15350" y="2783"/>
                    <a:pt x="15366" y="2776"/>
                    <a:pt x="15378" y="2772"/>
                  </a:cubicBezTo>
                  <a:cubicBezTo>
                    <a:pt x="15437" y="2745"/>
                    <a:pt x="15502" y="2729"/>
                    <a:pt x="15568" y="2723"/>
                  </a:cubicBezTo>
                  <a:cubicBezTo>
                    <a:pt x="15634" y="2717"/>
                    <a:pt x="15702" y="2722"/>
                    <a:pt x="15767" y="2734"/>
                  </a:cubicBezTo>
                  <a:cubicBezTo>
                    <a:pt x="15779" y="2738"/>
                    <a:pt x="15796" y="2743"/>
                    <a:pt x="15813" y="2745"/>
                  </a:cubicBezTo>
                  <a:cubicBezTo>
                    <a:pt x="15830" y="2747"/>
                    <a:pt x="15847" y="2747"/>
                    <a:pt x="15859" y="2743"/>
                  </a:cubicBezTo>
                  <a:cubicBezTo>
                    <a:pt x="15896" y="2734"/>
                    <a:pt x="15909" y="2709"/>
                    <a:pt x="15952" y="2692"/>
                  </a:cubicBezTo>
                  <a:cubicBezTo>
                    <a:pt x="16051" y="2654"/>
                    <a:pt x="16143" y="2764"/>
                    <a:pt x="16260" y="2751"/>
                  </a:cubicBezTo>
                  <a:cubicBezTo>
                    <a:pt x="16285" y="2751"/>
                    <a:pt x="16311" y="2745"/>
                    <a:pt x="16336" y="2739"/>
                  </a:cubicBezTo>
                  <a:cubicBezTo>
                    <a:pt x="16361" y="2734"/>
                    <a:pt x="16384" y="2730"/>
                    <a:pt x="16402" y="2734"/>
                  </a:cubicBezTo>
                  <a:cubicBezTo>
                    <a:pt x="16415" y="2738"/>
                    <a:pt x="16424" y="2746"/>
                    <a:pt x="16434" y="2752"/>
                  </a:cubicBezTo>
                  <a:cubicBezTo>
                    <a:pt x="16444" y="2758"/>
                    <a:pt x="16455" y="2764"/>
                    <a:pt x="16470" y="2764"/>
                  </a:cubicBezTo>
                  <a:cubicBezTo>
                    <a:pt x="16495" y="2768"/>
                    <a:pt x="16513" y="2758"/>
                    <a:pt x="16530" y="2745"/>
                  </a:cubicBezTo>
                  <a:cubicBezTo>
                    <a:pt x="16547" y="2731"/>
                    <a:pt x="16563" y="2713"/>
                    <a:pt x="16581" y="2701"/>
                  </a:cubicBezTo>
                  <a:cubicBezTo>
                    <a:pt x="16597" y="2692"/>
                    <a:pt x="16614" y="2686"/>
                    <a:pt x="16631" y="2680"/>
                  </a:cubicBezTo>
                  <a:cubicBezTo>
                    <a:pt x="16649" y="2674"/>
                    <a:pt x="16668" y="2669"/>
                    <a:pt x="16686" y="2663"/>
                  </a:cubicBezTo>
                  <a:cubicBezTo>
                    <a:pt x="16791" y="2642"/>
                    <a:pt x="16894" y="2621"/>
                    <a:pt x="16996" y="2599"/>
                  </a:cubicBezTo>
                  <a:cubicBezTo>
                    <a:pt x="17098" y="2577"/>
                    <a:pt x="17198" y="2555"/>
                    <a:pt x="17297" y="2532"/>
                  </a:cubicBezTo>
                  <a:cubicBezTo>
                    <a:pt x="17328" y="2524"/>
                    <a:pt x="17360" y="2510"/>
                    <a:pt x="17382" y="2494"/>
                  </a:cubicBezTo>
                  <a:cubicBezTo>
                    <a:pt x="17403" y="2479"/>
                    <a:pt x="17414" y="2461"/>
                    <a:pt x="17402" y="2444"/>
                  </a:cubicBezTo>
                  <a:lnTo>
                    <a:pt x="17359" y="2419"/>
                  </a:lnTo>
                  <a:cubicBezTo>
                    <a:pt x="17346" y="2404"/>
                    <a:pt x="17346" y="2388"/>
                    <a:pt x="17352" y="2374"/>
                  </a:cubicBezTo>
                  <a:cubicBezTo>
                    <a:pt x="17359" y="2360"/>
                    <a:pt x="17371" y="2347"/>
                    <a:pt x="17383" y="2339"/>
                  </a:cubicBezTo>
                  <a:cubicBezTo>
                    <a:pt x="17405" y="2330"/>
                    <a:pt x="17425" y="2324"/>
                    <a:pt x="17444" y="2317"/>
                  </a:cubicBezTo>
                  <a:cubicBezTo>
                    <a:pt x="17463" y="2310"/>
                    <a:pt x="17482" y="2303"/>
                    <a:pt x="17501" y="2293"/>
                  </a:cubicBezTo>
                  <a:cubicBezTo>
                    <a:pt x="17581" y="2263"/>
                    <a:pt x="17624" y="2204"/>
                    <a:pt x="17668" y="2148"/>
                  </a:cubicBezTo>
                  <a:cubicBezTo>
                    <a:pt x="17712" y="2092"/>
                    <a:pt x="17757" y="2038"/>
                    <a:pt x="17840" y="2019"/>
                  </a:cubicBezTo>
                  <a:cubicBezTo>
                    <a:pt x="17775" y="2034"/>
                    <a:pt x="17713" y="2023"/>
                    <a:pt x="17658" y="1999"/>
                  </a:cubicBezTo>
                  <a:cubicBezTo>
                    <a:pt x="17602" y="1975"/>
                    <a:pt x="17553" y="1937"/>
                    <a:pt x="17513" y="1897"/>
                  </a:cubicBezTo>
                  <a:cubicBezTo>
                    <a:pt x="17476" y="1861"/>
                    <a:pt x="17437" y="1821"/>
                    <a:pt x="17392" y="1788"/>
                  </a:cubicBezTo>
                  <a:cubicBezTo>
                    <a:pt x="17346" y="1755"/>
                    <a:pt x="17294" y="1729"/>
                    <a:pt x="17229" y="1720"/>
                  </a:cubicBezTo>
                  <a:cubicBezTo>
                    <a:pt x="17223" y="1733"/>
                    <a:pt x="17217" y="1747"/>
                    <a:pt x="17211" y="1761"/>
                  </a:cubicBezTo>
                  <a:cubicBezTo>
                    <a:pt x="17204" y="1776"/>
                    <a:pt x="17198" y="1792"/>
                    <a:pt x="17192" y="1809"/>
                  </a:cubicBezTo>
                  <a:cubicBezTo>
                    <a:pt x="17146" y="1765"/>
                    <a:pt x="17098" y="1725"/>
                    <a:pt x="17045" y="1688"/>
                  </a:cubicBezTo>
                  <a:cubicBezTo>
                    <a:pt x="16993" y="1652"/>
                    <a:pt x="16936" y="1619"/>
                    <a:pt x="16871" y="1590"/>
                  </a:cubicBezTo>
                  <a:cubicBezTo>
                    <a:pt x="16843" y="1615"/>
                    <a:pt x="16820" y="1644"/>
                    <a:pt x="16801" y="1674"/>
                  </a:cubicBezTo>
                  <a:cubicBezTo>
                    <a:pt x="16782" y="1704"/>
                    <a:pt x="16766" y="1735"/>
                    <a:pt x="16754" y="1767"/>
                  </a:cubicBezTo>
                  <a:cubicBezTo>
                    <a:pt x="16739" y="1748"/>
                    <a:pt x="16731" y="1730"/>
                    <a:pt x="16725" y="1712"/>
                  </a:cubicBezTo>
                  <a:cubicBezTo>
                    <a:pt x="16720" y="1694"/>
                    <a:pt x="16717" y="1676"/>
                    <a:pt x="16711" y="1657"/>
                  </a:cubicBezTo>
                  <a:cubicBezTo>
                    <a:pt x="16705" y="1641"/>
                    <a:pt x="16695" y="1624"/>
                    <a:pt x="16681" y="1608"/>
                  </a:cubicBezTo>
                  <a:cubicBezTo>
                    <a:pt x="16668" y="1593"/>
                    <a:pt x="16649" y="1580"/>
                    <a:pt x="16624" y="1569"/>
                  </a:cubicBezTo>
                  <a:cubicBezTo>
                    <a:pt x="16597" y="1565"/>
                    <a:pt x="16567" y="1570"/>
                    <a:pt x="16547" y="1581"/>
                  </a:cubicBezTo>
                  <a:cubicBezTo>
                    <a:pt x="16526" y="1591"/>
                    <a:pt x="16513" y="1607"/>
                    <a:pt x="16520" y="1624"/>
                  </a:cubicBezTo>
                  <a:cubicBezTo>
                    <a:pt x="16507" y="1611"/>
                    <a:pt x="16498" y="1599"/>
                    <a:pt x="16488" y="1588"/>
                  </a:cubicBezTo>
                  <a:cubicBezTo>
                    <a:pt x="16478" y="1576"/>
                    <a:pt x="16467" y="1565"/>
                    <a:pt x="16452" y="1552"/>
                  </a:cubicBezTo>
                  <a:cubicBezTo>
                    <a:pt x="16396" y="1571"/>
                    <a:pt x="16342" y="1593"/>
                    <a:pt x="16290" y="1618"/>
                  </a:cubicBezTo>
                  <a:cubicBezTo>
                    <a:pt x="16239" y="1644"/>
                    <a:pt x="16189" y="1672"/>
                    <a:pt x="16143" y="1704"/>
                  </a:cubicBezTo>
                  <a:cubicBezTo>
                    <a:pt x="16119" y="1655"/>
                    <a:pt x="16183" y="1617"/>
                    <a:pt x="16251" y="1578"/>
                  </a:cubicBezTo>
                  <a:cubicBezTo>
                    <a:pt x="16319" y="1540"/>
                    <a:pt x="16390" y="1500"/>
                    <a:pt x="16378" y="1447"/>
                  </a:cubicBezTo>
                  <a:cubicBezTo>
                    <a:pt x="16365" y="1413"/>
                    <a:pt x="16322" y="1384"/>
                    <a:pt x="16322" y="1359"/>
                  </a:cubicBezTo>
                  <a:cubicBezTo>
                    <a:pt x="16322" y="1296"/>
                    <a:pt x="16483" y="1245"/>
                    <a:pt x="16439" y="1190"/>
                  </a:cubicBezTo>
                  <a:cubicBezTo>
                    <a:pt x="16433" y="1182"/>
                    <a:pt x="16424" y="1178"/>
                    <a:pt x="16415" y="1174"/>
                  </a:cubicBezTo>
                  <a:cubicBezTo>
                    <a:pt x="16405" y="1169"/>
                    <a:pt x="16396" y="1165"/>
                    <a:pt x="16390" y="1157"/>
                  </a:cubicBezTo>
                  <a:cubicBezTo>
                    <a:pt x="16365" y="1138"/>
                    <a:pt x="16362" y="1114"/>
                    <a:pt x="16368" y="1088"/>
                  </a:cubicBezTo>
                  <a:cubicBezTo>
                    <a:pt x="16375" y="1063"/>
                    <a:pt x="16390" y="1037"/>
                    <a:pt x="16402" y="1014"/>
                  </a:cubicBezTo>
                  <a:cubicBezTo>
                    <a:pt x="16338" y="1001"/>
                    <a:pt x="16270" y="1003"/>
                    <a:pt x="16202" y="1013"/>
                  </a:cubicBezTo>
                  <a:cubicBezTo>
                    <a:pt x="16134" y="1023"/>
                    <a:pt x="16066" y="1041"/>
                    <a:pt x="16001" y="1060"/>
                  </a:cubicBezTo>
                  <a:cubicBezTo>
                    <a:pt x="15835" y="1110"/>
                    <a:pt x="15650" y="1174"/>
                    <a:pt x="15471" y="1190"/>
                  </a:cubicBezTo>
                  <a:cubicBezTo>
                    <a:pt x="15378" y="1199"/>
                    <a:pt x="15292" y="1190"/>
                    <a:pt x="15187" y="1190"/>
                  </a:cubicBezTo>
                  <a:cubicBezTo>
                    <a:pt x="15131" y="1190"/>
                    <a:pt x="15070" y="1182"/>
                    <a:pt x="15033" y="1165"/>
                  </a:cubicBezTo>
                  <a:cubicBezTo>
                    <a:pt x="15005" y="1157"/>
                    <a:pt x="14985" y="1145"/>
                    <a:pt x="14966" y="1134"/>
                  </a:cubicBezTo>
                  <a:cubicBezTo>
                    <a:pt x="14946" y="1122"/>
                    <a:pt x="14928" y="1110"/>
                    <a:pt x="14903" y="1102"/>
                  </a:cubicBezTo>
                  <a:cubicBezTo>
                    <a:pt x="14875" y="1094"/>
                    <a:pt x="14846" y="1092"/>
                    <a:pt x="14817" y="1093"/>
                  </a:cubicBezTo>
                  <a:cubicBezTo>
                    <a:pt x="14787" y="1094"/>
                    <a:pt x="14758" y="1098"/>
                    <a:pt x="14730" y="1102"/>
                  </a:cubicBezTo>
                  <a:cubicBezTo>
                    <a:pt x="14653" y="1115"/>
                    <a:pt x="14576" y="1135"/>
                    <a:pt x="14501" y="1159"/>
                  </a:cubicBezTo>
                  <a:cubicBezTo>
                    <a:pt x="14425" y="1184"/>
                    <a:pt x="14351" y="1214"/>
                    <a:pt x="14280" y="1245"/>
                  </a:cubicBezTo>
                  <a:cubicBezTo>
                    <a:pt x="14249" y="1230"/>
                    <a:pt x="14217" y="1221"/>
                    <a:pt x="14182" y="1216"/>
                  </a:cubicBezTo>
                  <a:cubicBezTo>
                    <a:pt x="14147" y="1211"/>
                    <a:pt x="14110" y="1211"/>
                    <a:pt x="14070" y="1216"/>
                  </a:cubicBezTo>
                  <a:cubicBezTo>
                    <a:pt x="13941" y="1239"/>
                    <a:pt x="13870" y="1319"/>
                    <a:pt x="13800" y="1401"/>
                  </a:cubicBezTo>
                  <a:cubicBezTo>
                    <a:pt x="13731" y="1483"/>
                    <a:pt x="13663" y="1567"/>
                    <a:pt x="13540" y="1598"/>
                  </a:cubicBezTo>
                  <a:cubicBezTo>
                    <a:pt x="13555" y="1567"/>
                    <a:pt x="13566" y="1533"/>
                    <a:pt x="13571" y="1500"/>
                  </a:cubicBezTo>
                  <a:cubicBezTo>
                    <a:pt x="13577" y="1467"/>
                    <a:pt x="13577" y="1434"/>
                    <a:pt x="13570" y="1405"/>
                  </a:cubicBezTo>
                  <a:cubicBezTo>
                    <a:pt x="13518" y="1394"/>
                    <a:pt x="13466" y="1389"/>
                    <a:pt x="13415" y="1389"/>
                  </a:cubicBezTo>
                  <a:cubicBezTo>
                    <a:pt x="13364" y="1389"/>
                    <a:pt x="13314" y="1394"/>
                    <a:pt x="13268" y="1405"/>
                  </a:cubicBezTo>
                  <a:cubicBezTo>
                    <a:pt x="13237" y="1470"/>
                    <a:pt x="13199" y="1535"/>
                    <a:pt x="13155" y="1600"/>
                  </a:cubicBezTo>
                  <a:cubicBezTo>
                    <a:pt x="13111" y="1665"/>
                    <a:pt x="13061" y="1729"/>
                    <a:pt x="13009" y="1792"/>
                  </a:cubicBezTo>
                  <a:cubicBezTo>
                    <a:pt x="12990" y="1756"/>
                    <a:pt x="12984" y="1720"/>
                    <a:pt x="12983" y="1684"/>
                  </a:cubicBezTo>
                  <a:cubicBezTo>
                    <a:pt x="12981" y="1647"/>
                    <a:pt x="12984" y="1609"/>
                    <a:pt x="12984" y="1569"/>
                  </a:cubicBezTo>
                  <a:cubicBezTo>
                    <a:pt x="12978" y="1535"/>
                    <a:pt x="12963" y="1499"/>
                    <a:pt x="12937" y="1466"/>
                  </a:cubicBezTo>
                  <a:cubicBezTo>
                    <a:pt x="12912" y="1434"/>
                    <a:pt x="12876" y="1407"/>
                    <a:pt x="12830" y="1392"/>
                  </a:cubicBezTo>
                  <a:cubicBezTo>
                    <a:pt x="12778" y="1455"/>
                    <a:pt x="12725" y="1520"/>
                    <a:pt x="12674" y="1584"/>
                  </a:cubicBezTo>
                  <a:cubicBezTo>
                    <a:pt x="12622" y="1648"/>
                    <a:pt x="12571" y="1712"/>
                    <a:pt x="12522" y="1775"/>
                  </a:cubicBezTo>
                  <a:cubicBezTo>
                    <a:pt x="12481" y="1712"/>
                    <a:pt x="12471" y="1638"/>
                    <a:pt x="12490" y="1571"/>
                  </a:cubicBezTo>
                  <a:cubicBezTo>
                    <a:pt x="12509" y="1504"/>
                    <a:pt x="12559" y="1443"/>
                    <a:pt x="12639" y="1405"/>
                  </a:cubicBezTo>
                  <a:cubicBezTo>
                    <a:pt x="12670" y="1386"/>
                    <a:pt x="12707" y="1372"/>
                    <a:pt x="12746" y="1364"/>
                  </a:cubicBezTo>
                  <a:cubicBezTo>
                    <a:pt x="12785" y="1357"/>
                    <a:pt x="12827" y="1354"/>
                    <a:pt x="12867" y="1359"/>
                  </a:cubicBezTo>
                  <a:cubicBezTo>
                    <a:pt x="12904" y="1363"/>
                    <a:pt x="12947" y="1369"/>
                    <a:pt x="12989" y="1371"/>
                  </a:cubicBezTo>
                  <a:cubicBezTo>
                    <a:pt x="13031" y="1373"/>
                    <a:pt x="13071" y="1371"/>
                    <a:pt x="13102" y="1359"/>
                  </a:cubicBezTo>
                  <a:cubicBezTo>
                    <a:pt x="13120" y="1350"/>
                    <a:pt x="13132" y="1342"/>
                    <a:pt x="13145" y="1333"/>
                  </a:cubicBezTo>
                  <a:cubicBezTo>
                    <a:pt x="13159" y="1324"/>
                    <a:pt x="13172" y="1315"/>
                    <a:pt x="13194" y="1304"/>
                  </a:cubicBezTo>
                  <a:cubicBezTo>
                    <a:pt x="13231" y="1287"/>
                    <a:pt x="13282" y="1283"/>
                    <a:pt x="13329" y="1277"/>
                  </a:cubicBezTo>
                  <a:cubicBezTo>
                    <a:pt x="13376" y="1270"/>
                    <a:pt x="13419" y="1262"/>
                    <a:pt x="13441" y="1237"/>
                  </a:cubicBezTo>
                  <a:cubicBezTo>
                    <a:pt x="13466" y="1205"/>
                    <a:pt x="13455" y="1174"/>
                    <a:pt x="13429" y="1145"/>
                  </a:cubicBezTo>
                  <a:cubicBezTo>
                    <a:pt x="13402" y="1116"/>
                    <a:pt x="13361" y="1089"/>
                    <a:pt x="13324" y="1068"/>
                  </a:cubicBezTo>
                  <a:cubicBezTo>
                    <a:pt x="13361" y="1064"/>
                    <a:pt x="13402" y="1064"/>
                    <a:pt x="13441" y="1071"/>
                  </a:cubicBezTo>
                  <a:cubicBezTo>
                    <a:pt x="13479" y="1077"/>
                    <a:pt x="13515" y="1089"/>
                    <a:pt x="13540" y="1110"/>
                  </a:cubicBezTo>
                  <a:cubicBezTo>
                    <a:pt x="13555" y="1119"/>
                    <a:pt x="13566" y="1128"/>
                    <a:pt x="13577" y="1136"/>
                  </a:cubicBezTo>
                  <a:cubicBezTo>
                    <a:pt x="13589" y="1143"/>
                    <a:pt x="13601" y="1148"/>
                    <a:pt x="13620" y="1148"/>
                  </a:cubicBezTo>
                  <a:cubicBezTo>
                    <a:pt x="13632" y="1153"/>
                    <a:pt x="13648" y="1150"/>
                    <a:pt x="13664" y="1146"/>
                  </a:cubicBezTo>
                  <a:cubicBezTo>
                    <a:pt x="13680" y="1141"/>
                    <a:pt x="13697" y="1134"/>
                    <a:pt x="13712" y="1127"/>
                  </a:cubicBezTo>
                  <a:cubicBezTo>
                    <a:pt x="13777" y="1102"/>
                    <a:pt x="13842" y="1074"/>
                    <a:pt x="13903" y="1043"/>
                  </a:cubicBezTo>
                  <a:cubicBezTo>
                    <a:pt x="13964" y="1012"/>
                    <a:pt x="14021" y="978"/>
                    <a:pt x="14070" y="942"/>
                  </a:cubicBezTo>
                  <a:cubicBezTo>
                    <a:pt x="14058" y="938"/>
                    <a:pt x="14045" y="936"/>
                    <a:pt x="14033" y="934"/>
                  </a:cubicBezTo>
                  <a:cubicBezTo>
                    <a:pt x="14021" y="932"/>
                    <a:pt x="14008" y="930"/>
                    <a:pt x="13996" y="925"/>
                  </a:cubicBezTo>
                  <a:cubicBezTo>
                    <a:pt x="14113" y="934"/>
                    <a:pt x="14226" y="934"/>
                    <a:pt x="14339" y="929"/>
                  </a:cubicBezTo>
                  <a:cubicBezTo>
                    <a:pt x="14451" y="923"/>
                    <a:pt x="14564" y="913"/>
                    <a:pt x="14681" y="900"/>
                  </a:cubicBezTo>
                  <a:cubicBezTo>
                    <a:pt x="14727" y="896"/>
                    <a:pt x="14775" y="892"/>
                    <a:pt x="14820" y="882"/>
                  </a:cubicBezTo>
                  <a:cubicBezTo>
                    <a:pt x="14865" y="872"/>
                    <a:pt x="14906" y="856"/>
                    <a:pt x="14940" y="829"/>
                  </a:cubicBezTo>
                  <a:cubicBezTo>
                    <a:pt x="14986" y="837"/>
                    <a:pt x="15031" y="843"/>
                    <a:pt x="15076" y="845"/>
                  </a:cubicBezTo>
                  <a:cubicBezTo>
                    <a:pt x="15121" y="848"/>
                    <a:pt x="15165" y="845"/>
                    <a:pt x="15212" y="837"/>
                  </a:cubicBezTo>
                  <a:cubicBezTo>
                    <a:pt x="15224" y="875"/>
                    <a:pt x="15279" y="883"/>
                    <a:pt x="15329" y="883"/>
                  </a:cubicBezTo>
                  <a:cubicBezTo>
                    <a:pt x="15378" y="883"/>
                    <a:pt x="15421" y="867"/>
                    <a:pt x="15471" y="854"/>
                  </a:cubicBezTo>
                  <a:cubicBezTo>
                    <a:pt x="15563" y="837"/>
                    <a:pt x="15662" y="875"/>
                    <a:pt x="15754" y="883"/>
                  </a:cubicBezTo>
                  <a:cubicBezTo>
                    <a:pt x="15847" y="892"/>
                    <a:pt x="15977" y="875"/>
                    <a:pt x="15989" y="812"/>
                  </a:cubicBezTo>
                  <a:cubicBezTo>
                    <a:pt x="15955" y="812"/>
                    <a:pt x="15926" y="800"/>
                    <a:pt x="15906" y="783"/>
                  </a:cubicBezTo>
                  <a:cubicBezTo>
                    <a:pt x="15887" y="767"/>
                    <a:pt x="15878" y="745"/>
                    <a:pt x="15884" y="724"/>
                  </a:cubicBezTo>
                  <a:cubicBezTo>
                    <a:pt x="15896" y="677"/>
                    <a:pt x="15977" y="644"/>
                    <a:pt x="15952" y="602"/>
                  </a:cubicBezTo>
                  <a:cubicBezTo>
                    <a:pt x="15940" y="580"/>
                    <a:pt x="15909" y="564"/>
                    <a:pt x="15884" y="555"/>
                  </a:cubicBezTo>
                  <a:lnTo>
                    <a:pt x="15495" y="395"/>
                  </a:lnTo>
                  <a:cubicBezTo>
                    <a:pt x="15452" y="379"/>
                    <a:pt x="15401" y="362"/>
                    <a:pt x="15351" y="355"/>
                  </a:cubicBezTo>
                  <a:cubicBezTo>
                    <a:pt x="15301" y="349"/>
                    <a:pt x="15252" y="353"/>
                    <a:pt x="15212" y="379"/>
                  </a:cubicBezTo>
                  <a:cubicBezTo>
                    <a:pt x="15199" y="391"/>
                    <a:pt x="15190" y="405"/>
                    <a:pt x="15181" y="419"/>
                  </a:cubicBezTo>
                  <a:cubicBezTo>
                    <a:pt x="15171" y="432"/>
                    <a:pt x="15162" y="446"/>
                    <a:pt x="15150" y="459"/>
                  </a:cubicBezTo>
                  <a:cubicBezTo>
                    <a:pt x="15116" y="482"/>
                    <a:pt x="15073" y="482"/>
                    <a:pt x="15029" y="472"/>
                  </a:cubicBezTo>
                  <a:cubicBezTo>
                    <a:pt x="14985" y="462"/>
                    <a:pt x="14940" y="442"/>
                    <a:pt x="14903" y="425"/>
                  </a:cubicBezTo>
                  <a:cubicBezTo>
                    <a:pt x="14897" y="389"/>
                    <a:pt x="14883" y="353"/>
                    <a:pt x="14863" y="319"/>
                  </a:cubicBezTo>
                  <a:cubicBezTo>
                    <a:pt x="14843" y="284"/>
                    <a:pt x="14817" y="250"/>
                    <a:pt x="14786" y="219"/>
                  </a:cubicBezTo>
                  <a:cubicBezTo>
                    <a:pt x="14792" y="242"/>
                    <a:pt x="14760" y="249"/>
                    <a:pt x="14723" y="246"/>
                  </a:cubicBezTo>
                  <a:cubicBezTo>
                    <a:pt x="14686" y="243"/>
                    <a:pt x="14644" y="229"/>
                    <a:pt x="14632" y="210"/>
                  </a:cubicBezTo>
                  <a:cubicBezTo>
                    <a:pt x="14585" y="166"/>
                    <a:pt x="14524" y="120"/>
                    <a:pt x="14456" y="89"/>
                  </a:cubicBezTo>
                  <a:cubicBezTo>
                    <a:pt x="14388" y="59"/>
                    <a:pt x="14314" y="44"/>
                    <a:pt x="14243" y="63"/>
                  </a:cubicBezTo>
                  <a:cubicBezTo>
                    <a:pt x="14221" y="88"/>
                    <a:pt x="14211" y="117"/>
                    <a:pt x="14209" y="145"/>
                  </a:cubicBezTo>
                  <a:cubicBezTo>
                    <a:pt x="14207" y="174"/>
                    <a:pt x="14215" y="202"/>
                    <a:pt x="14231" y="227"/>
                  </a:cubicBezTo>
                  <a:cubicBezTo>
                    <a:pt x="14209" y="215"/>
                    <a:pt x="14183" y="208"/>
                    <a:pt x="14159" y="208"/>
                  </a:cubicBezTo>
                  <a:cubicBezTo>
                    <a:pt x="14135" y="208"/>
                    <a:pt x="14113" y="215"/>
                    <a:pt x="14101" y="227"/>
                  </a:cubicBezTo>
                  <a:cubicBezTo>
                    <a:pt x="14086" y="189"/>
                    <a:pt x="14059" y="148"/>
                    <a:pt x="14022" y="116"/>
                  </a:cubicBezTo>
                  <a:cubicBezTo>
                    <a:pt x="13985" y="83"/>
                    <a:pt x="13938" y="59"/>
                    <a:pt x="13879" y="55"/>
                  </a:cubicBezTo>
                  <a:cubicBezTo>
                    <a:pt x="13820" y="44"/>
                    <a:pt x="13759" y="66"/>
                    <a:pt x="13722" y="99"/>
                  </a:cubicBezTo>
                  <a:cubicBezTo>
                    <a:pt x="13685" y="133"/>
                    <a:pt x="13672" y="177"/>
                    <a:pt x="13712" y="210"/>
                  </a:cubicBezTo>
                  <a:cubicBezTo>
                    <a:pt x="13666" y="185"/>
                    <a:pt x="13628" y="152"/>
                    <a:pt x="13598" y="116"/>
                  </a:cubicBezTo>
                  <a:cubicBezTo>
                    <a:pt x="13569" y="80"/>
                    <a:pt x="13549" y="40"/>
                    <a:pt x="13540" y="0"/>
                  </a:cubicBezTo>
                  <a:cubicBezTo>
                    <a:pt x="13469" y="0"/>
                    <a:pt x="13401" y="4"/>
                    <a:pt x="13334" y="13"/>
                  </a:cubicBezTo>
                  <a:cubicBezTo>
                    <a:pt x="13268" y="22"/>
                    <a:pt x="13203" y="36"/>
                    <a:pt x="13139" y="55"/>
                  </a:cubicBezTo>
                  <a:cubicBezTo>
                    <a:pt x="13126" y="59"/>
                    <a:pt x="13117" y="63"/>
                    <a:pt x="13108" y="67"/>
                  </a:cubicBezTo>
                  <a:cubicBezTo>
                    <a:pt x="13098" y="72"/>
                    <a:pt x="13089" y="76"/>
                    <a:pt x="13077" y="80"/>
                  </a:cubicBezTo>
                  <a:cubicBezTo>
                    <a:pt x="13065" y="88"/>
                    <a:pt x="13061" y="101"/>
                    <a:pt x="13061" y="115"/>
                  </a:cubicBezTo>
                  <a:cubicBezTo>
                    <a:pt x="13061" y="129"/>
                    <a:pt x="13065" y="145"/>
                    <a:pt x="13065" y="160"/>
                  </a:cubicBezTo>
                  <a:cubicBezTo>
                    <a:pt x="13071" y="193"/>
                    <a:pt x="13077" y="228"/>
                    <a:pt x="13085" y="263"/>
                  </a:cubicBezTo>
                  <a:cubicBezTo>
                    <a:pt x="13092" y="299"/>
                    <a:pt x="13102" y="334"/>
                    <a:pt x="13114" y="370"/>
                  </a:cubicBezTo>
                  <a:cubicBezTo>
                    <a:pt x="13083" y="322"/>
                    <a:pt x="13051" y="273"/>
                    <a:pt x="13020" y="225"/>
                  </a:cubicBezTo>
                  <a:cubicBezTo>
                    <a:pt x="12989" y="177"/>
                    <a:pt x="12960" y="128"/>
                    <a:pt x="12935" y="80"/>
                  </a:cubicBezTo>
                  <a:cubicBezTo>
                    <a:pt x="12923" y="67"/>
                    <a:pt x="12909" y="52"/>
                    <a:pt x="12893" y="38"/>
                  </a:cubicBezTo>
                  <a:cubicBezTo>
                    <a:pt x="12878" y="24"/>
                    <a:pt x="12861" y="13"/>
                    <a:pt x="12842" y="8"/>
                  </a:cubicBezTo>
                  <a:cubicBezTo>
                    <a:pt x="12818" y="4"/>
                    <a:pt x="12792" y="13"/>
                    <a:pt x="12770" y="27"/>
                  </a:cubicBezTo>
                  <a:cubicBezTo>
                    <a:pt x="12748" y="41"/>
                    <a:pt x="12731" y="61"/>
                    <a:pt x="12725" y="80"/>
                  </a:cubicBezTo>
                  <a:cubicBezTo>
                    <a:pt x="12704" y="124"/>
                    <a:pt x="12690" y="169"/>
                    <a:pt x="12684" y="214"/>
                  </a:cubicBezTo>
                  <a:cubicBezTo>
                    <a:pt x="12679" y="259"/>
                    <a:pt x="12682" y="303"/>
                    <a:pt x="12694" y="345"/>
                  </a:cubicBezTo>
                  <a:cubicBezTo>
                    <a:pt x="12676" y="318"/>
                    <a:pt x="12648" y="294"/>
                    <a:pt x="12616" y="277"/>
                  </a:cubicBezTo>
                  <a:cubicBezTo>
                    <a:pt x="12583" y="259"/>
                    <a:pt x="12546" y="246"/>
                    <a:pt x="12509" y="240"/>
                  </a:cubicBezTo>
                  <a:cubicBezTo>
                    <a:pt x="12515" y="200"/>
                    <a:pt x="12483" y="162"/>
                    <a:pt x="12438" y="139"/>
                  </a:cubicBezTo>
                  <a:cubicBezTo>
                    <a:pt x="12392" y="117"/>
                    <a:pt x="12333" y="109"/>
                    <a:pt x="12287" y="130"/>
                  </a:cubicBezTo>
                  <a:cubicBezTo>
                    <a:pt x="12235" y="149"/>
                    <a:pt x="12212" y="189"/>
                    <a:pt x="12215" y="228"/>
                  </a:cubicBezTo>
                  <a:cubicBezTo>
                    <a:pt x="12218" y="266"/>
                    <a:pt x="12247" y="303"/>
                    <a:pt x="12299" y="315"/>
                  </a:cubicBezTo>
                  <a:cubicBezTo>
                    <a:pt x="12259" y="343"/>
                    <a:pt x="12236" y="381"/>
                    <a:pt x="12232" y="420"/>
                  </a:cubicBezTo>
                  <a:cubicBezTo>
                    <a:pt x="12227" y="459"/>
                    <a:pt x="12241" y="498"/>
                    <a:pt x="12275" y="530"/>
                  </a:cubicBezTo>
                  <a:cubicBezTo>
                    <a:pt x="12229" y="530"/>
                    <a:pt x="12196" y="511"/>
                    <a:pt x="12171" y="486"/>
                  </a:cubicBezTo>
                  <a:cubicBezTo>
                    <a:pt x="12145" y="461"/>
                    <a:pt x="12127" y="429"/>
                    <a:pt x="12108" y="404"/>
                  </a:cubicBezTo>
                  <a:cubicBezTo>
                    <a:pt x="12087" y="376"/>
                    <a:pt x="12054" y="350"/>
                    <a:pt x="12019" y="335"/>
                  </a:cubicBezTo>
                  <a:cubicBezTo>
                    <a:pt x="11983" y="321"/>
                    <a:pt x="11945" y="318"/>
                    <a:pt x="11911" y="337"/>
                  </a:cubicBezTo>
                  <a:cubicBezTo>
                    <a:pt x="11905" y="341"/>
                    <a:pt x="11898" y="347"/>
                    <a:pt x="11892" y="354"/>
                  </a:cubicBezTo>
                  <a:cubicBezTo>
                    <a:pt x="11886" y="362"/>
                    <a:pt x="11880" y="370"/>
                    <a:pt x="11874" y="379"/>
                  </a:cubicBezTo>
                  <a:cubicBezTo>
                    <a:pt x="11821" y="471"/>
                    <a:pt x="11843" y="575"/>
                    <a:pt x="11914" y="658"/>
                  </a:cubicBezTo>
                  <a:cubicBezTo>
                    <a:pt x="11985" y="741"/>
                    <a:pt x="12105" y="803"/>
                    <a:pt x="12250" y="812"/>
                  </a:cubicBezTo>
                  <a:cubicBezTo>
                    <a:pt x="12269" y="812"/>
                    <a:pt x="12290" y="812"/>
                    <a:pt x="12311" y="814"/>
                  </a:cubicBezTo>
                  <a:cubicBezTo>
                    <a:pt x="12332" y="816"/>
                    <a:pt x="12352" y="820"/>
                    <a:pt x="12367" y="829"/>
                  </a:cubicBezTo>
                  <a:cubicBezTo>
                    <a:pt x="12380" y="837"/>
                    <a:pt x="12392" y="851"/>
                    <a:pt x="12398" y="864"/>
                  </a:cubicBezTo>
                  <a:cubicBezTo>
                    <a:pt x="12404" y="878"/>
                    <a:pt x="12404" y="892"/>
                    <a:pt x="12392" y="900"/>
                  </a:cubicBezTo>
                  <a:cubicBezTo>
                    <a:pt x="12321" y="888"/>
                    <a:pt x="12253" y="874"/>
                    <a:pt x="12185" y="860"/>
                  </a:cubicBezTo>
                  <a:cubicBezTo>
                    <a:pt x="12117" y="847"/>
                    <a:pt x="12050" y="833"/>
                    <a:pt x="11979" y="820"/>
                  </a:cubicBezTo>
                  <a:cubicBezTo>
                    <a:pt x="11957" y="816"/>
                    <a:pt x="11934" y="812"/>
                    <a:pt x="11912" y="807"/>
                  </a:cubicBezTo>
                  <a:cubicBezTo>
                    <a:pt x="11889" y="801"/>
                    <a:pt x="11868" y="795"/>
                    <a:pt x="11849" y="787"/>
                  </a:cubicBezTo>
                  <a:cubicBezTo>
                    <a:pt x="11828" y="772"/>
                    <a:pt x="11811" y="756"/>
                    <a:pt x="11794" y="741"/>
                  </a:cubicBezTo>
                  <a:cubicBezTo>
                    <a:pt x="11778" y="726"/>
                    <a:pt x="11763" y="711"/>
                    <a:pt x="11744" y="698"/>
                  </a:cubicBezTo>
                  <a:cubicBezTo>
                    <a:pt x="11698" y="650"/>
                    <a:pt x="11636" y="608"/>
                    <a:pt x="11564" y="577"/>
                  </a:cubicBezTo>
                  <a:cubicBezTo>
                    <a:pt x="11491" y="546"/>
                    <a:pt x="11408" y="526"/>
                    <a:pt x="11319" y="522"/>
                  </a:cubicBezTo>
                  <a:cubicBezTo>
                    <a:pt x="11303" y="583"/>
                    <a:pt x="11322" y="644"/>
                    <a:pt x="11362" y="698"/>
                  </a:cubicBezTo>
                  <a:cubicBezTo>
                    <a:pt x="11402" y="753"/>
                    <a:pt x="11463" y="801"/>
                    <a:pt x="11534" y="837"/>
                  </a:cubicBezTo>
                  <a:cubicBezTo>
                    <a:pt x="11605" y="877"/>
                    <a:pt x="11687" y="906"/>
                    <a:pt x="11772" y="930"/>
                  </a:cubicBezTo>
                  <a:cubicBezTo>
                    <a:pt x="11857" y="954"/>
                    <a:pt x="11945" y="972"/>
                    <a:pt x="12028" y="989"/>
                  </a:cubicBezTo>
                  <a:cubicBezTo>
                    <a:pt x="11982" y="1020"/>
                    <a:pt x="11937" y="1060"/>
                    <a:pt x="11915" y="1099"/>
                  </a:cubicBezTo>
                  <a:cubicBezTo>
                    <a:pt x="11892" y="1139"/>
                    <a:pt x="11892" y="1178"/>
                    <a:pt x="11935" y="1207"/>
                  </a:cubicBezTo>
                  <a:lnTo>
                    <a:pt x="11898" y="1262"/>
                  </a:lnTo>
                  <a:cubicBezTo>
                    <a:pt x="11905" y="1319"/>
                    <a:pt x="11914" y="1376"/>
                    <a:pt x="11923" y="1433"/>
                  </a:cubicBezTo>
                  <a:cubicBezTo>
                    <a:pt x="11932" y="1490"/>
                    <a:pt x="11942" y="1548"/>
                    <a:pt x="11948" y="1607"/>
                  </a:cubicBezTo>
                  <a:cubicBezTo>
                    <a:pt x="11871" y="1592"/>
                    <a:pt x="11820" y="1552"/>
                    <a:pt x="11787" y="1503"/>
                  </a:cubicBezTo>
                  <a:cubicBezTo>
                    <a:pt x="11753" y="1453"/>
                    <a:pt x="11738" y="1394"/>
                    <a:pt x="11732" y="1342"/>
                  </a:cubicBezTo>
                  <a:cubicBezTo>
                    <a:pt x="11732" y="1289"/>
                    <a:pt x="11732" y="1229"/>
                    <a:pt x="11717" y="1174"/>
                  </a:cubicBezTo>
                  <a:cubicBezTo>
                    <a:pt x="11703" y="1118"/>
                    <a:pt x="11673" y="1066"/>
                    <a:pt x="11615" y="1031"/>
                  </a:cubicBezTo>
                  <a:cubicBezTo>
                    <a:pt x="11587" y="1062"/>
                    <a:pt x="11570" y="1098"/>
                    <a:pt x="11561" y="1135"/>
                  </a:cubicBezTo>
                  <a:cubicBezTo>
                    <a:pt x="11553" y="1171"/>
                    <a:pt x="11553" y="1209"/>
                    <a:pt x="11559" y="1245"/>
                  </a:cubicBezTo>
                  <a:cubicBezTo>
                    <a:pt x="11522" y="1245"/>
                    <a:pt x="11484" y="1247"/>
                    <a:pt x="11445" y="1252"/>
                  </a:cubicBezTo>
                  <a:cubicBezTo>
                    <a:pt x="11406" y="1258"/>
                    <a:pt x="11368" y="1266"/>
                    <a:pt x="11331" y="1279"/>
                  </a:cubicBezTo>
                  <a:cubicBezTo>
                    <a:pt x="11309" y="1310"/>
                    <a:pt x="11315" y="1352"/>
                    <a:pt x="11315" y="1389"/>
                  </a:cubicBezTo>
                  <a:cubicBezTo>
                    <a:pt x="11315" y="1425"/>
                    <a:pt x="11309" y="1455"/>
                    <a:pt x="11263" y="1464"/>
                  </a:cubicBezTo>
                  <a:cubicBezTo>
                    <a:pt x="11232" y="1468"/>
                    <a:pt x="11203" y="1455"/>
                    <a:pt x="11178" y="1437"/>
                  </a:cubicBezTo>
                  <a:cubicBezTo>
                    <a:pt x="11153" y="1419"/>
                    <a:pt x="11133" y="1394"/>
                    <a:pt x="11121" y="1376"/>
                  </a:cubicBezTo>
                  <a:cubicBezTo>
                    <a:pt x="11109" y="1354"/>
                    <a:pt x="11073" y="1334"/>
                    <a:pt x="11038" y="1326"/>
                  </a:cubicBezTo>
                  <a:cubicBezTo>
                    <a:pt x="11002" y="1317"/>
                    <a:pt x="10967" y="1319"/>
                    <a:pt x="10954" y="1342"/>
                  </a:cubicBezTo>
                  <a:cubicBezTo>
                    <a:pt x="10930" y="1304"/>
                    <a:pt x="10967" y="1254"/>
                    <a:pt x="11029" y="1254"/>
                  </a:cubicBezTo>
                  <a:cubicBezTo>
                    <a:pt x="11072" y="1254"/>
                    <a:pt x="11121" y="1270"/>
                    <a:pt x="11146" y="1254"/>
                  </a:cubicBezTo>
                  <a:cubicBezTo>
                    <a:pt x="11158" y="1245"/>
                    <a:pt x="11158" y="1237"/>
                    <a:pt x="11158" y="1216"/>
                  </a:cubicBezTo>
                  <a:cubicBezTo>
                    <a:pt x="11152" y="1182"/>
                    <a:pt x="11149" y="1148"/>
                    <a:pt x="11141" y="1116"/>
                  </a:cubicBezTo>
                  <a:cubicBezTo>
                    <a:pt x="11133" y="1083"/>
                    <a:pt x="11121" y="1052"/>
                    <a:pt x="11096" y="1022"/>
                  </a:cubicBezTo>
                  <a:cubicBezTo>
                    <a:pt x="11072" y="991"/>
                    <a:pt x="11036" y="964"/>
                    <a:pt x="10994" y="948"/>
                  </a:cubicBezTo>
                  <a:cubicBezTo>
                    <a:pt x="10951" y="932"/>
                    <a:pt x="10902" y="925"/>
                    <a:pt x="10850" y="934"/>
                  </a:cubicBezTo>
                  <a:cubicBezTo>
                    <a:pt x="10843" y="949"/>
                    <a:pt x="10837" y="964"/>
                    <a:pt x="10831" y="980"/>
                  </a:cubicBezTo>
                  <a:cubicBezTo>
                    <a:pt x="10825" y="995"/>
                    <a:pt x="10819" y="1010"/>
                    <a:pt x="10813" y="1022"/>
                  </a:cubicBezTo>
                  <a:cubicBezTo>
                    <a:pt x="10760" y="961"/>
                    <a:pt x="10708" y="900"/>
                    <a:pt x="10658" y="839"/>
                  </a:cubicBezTo>
                  <a:cubicBezTo>
                    <a:pt x="10607" y="777"/>
                    <a:pt x="10560" y="715"/>
                    <a:pt x="10516" y="652"/>
                  </a:cubicBezTo>
                  <a:cubicBezTo>
                    <a:pt x="10464" y="665"/>
                    <a:pt x="10424" y="696"/>
                    <a:pt x="10405" y="732"/>
                  </a:cubicBezTo>
                  <a:cubicBezTo>
                    <a:pt x="10387" y="768"/>
                    <a:pt x="10390" y="808"/>
                    <a:pt x="10424" y="837"/>
                  </a:cubicBezTo>
                  <a:cubicBezTo>
                    <a:pt x="10449" y="867"/>
                    <a:pt x="10498" y="883"/>
                    <a:pt x="10529" y="917"/>
                  </a:cubicBezTo>
                  <a:cubicBezTo>
                    <a:pt x="10578" y="972"/>
                    <a:pt x="10578" y="1039"/>
                    <a:pt x="10529" y="1094"/>
                  </a:cubicBezTo>
                  <a:cubicBezTo>
                    <a:pt x="10507" y="1073"/>
                    <a:pt x="10472" y="1059"/>
                    <a:pt x="10435" y="1055"/>
                  </a:cubicBezTo>
                  <a:cubicBezTo>
                    <a:pt x="10398" y="1052"/>
                    <a:pt x="10359" y="1058"/>
                    <a:pt x="10331" y="1077"/>
                  </a:cubicBezTo>
                  <a:cubicBezTo>
                    <a:pt x="10325" y="1050"/>
                    <a:pt x="10319" y="1025"/>
                    <a:pt x="10314" y="1001"/>
                  </a:cubicBezTo>
                  <a:cubicBezTo>
                    <a:pt x="10310" y="977"/>
                    <a:pt x="10307" y="953"/>
                    <a:pt x="10307" y="925"/>
                  </a:cubicBezTo>
                  <a:cubicBezTo>
                    <a:pt x="10202" y="900"/>
                    <a:pt x="10097" y="892"/>
                    <a:pt x="9998" y="892"/>
                  </a:cubicBezTo>
                  <a:cubicBezTo>
                    <a:pt x="9943" y="892"/>
                    <a:pt x="9881" y="900"/>
                    <a:pt x="9869" y="934"/>
                  </a:cubicBezTo>
                  <a:cubicBezTo>
                    <a:pt x="9847" y="974"/>
                    <a:pt x="9895" y="1005"/>
                    <a:pt x="9943" y="1037"/>
                  </a:cubicBezTo>
                  <a:cubicBezTo>
                    <a:pt x="9992" y="1068"/>
                    <a:pt x="10041" y="1100"/>
                    <a:pt x="10023" y="1140"/>
                  </a:cubicBezTo>
                  <a:cubicBezTo>
                    <a:pt x="9989" y="1157"/>
                    <a:pt x="9952" y="1152"/>
                    <a:pt x="9919" y="1137"/>
                  </a:cubicBezTo>
                  <a:cubicBezTo>
                    <a:pt x="9886" y="1122"/>
                    <a:pt x="9856" y="1098"/>
                    <a:pt x="9838" y="1077"/>
                  </a:cubicBezTo>
                  <a:cubicBezTo>
                    <a:pt x="9816" y="1054"/>
                    <a:pt x="9778" y="1036"/>
                    <a:pt x="9741" y="1031"/>
                  </a:cubicBezTo>
                  <a:cubicBezTo>
                    <a:pt x="9705" y="1025"/>
                    <a:pt x="9671" y="1033"/>
                    <a:pt x="9659" y="1060"/>
                  </a:cubicBezTo>
                  <a:cubicBezTo>
                    <a:pt x="9653" y="1073"/>
                    <a:pt x="9656" y="1083"/>
                    <a:pt x="9663" y="1094"/>
                  </a:cubicBezTo>
                  <a:cubicBezTo>
                    <a:pt x="9671" y="1104"/>
                    <a:pt x="9684" y="1115"/>
                    <a:pt x="9696" y="1127"/>
                  </a:cubicBezTo>
                  <a:cubicBezTo>
                    <a:pt x="9730" y="1155"/>
                    <a:pt x="9765" y="1180"/>
                    <a:pt x="9801" y="1205"/>
                  </a:cubicBezTo>
                  <a:cubicBezTo>
                    <a:pt x="9836" y="1229"/>
                    <a:pt x="9872" y="1254"/>
                    <a:pt x="9906" y="1279"/>
                  </a:cubicBezTo>
                  <a:cubicBezTo>
                    <a:pt x="9872" y="1279"/>
                    <a:pt x="9842" y="1272"/>
                    <a:pt x="9820" y="1260"/>
                  </a:cubicBezTo>
                  <a:cubicBezTo>
                    <a:pt x="9798" y="1248"/>
                    <a:pt x="9782" y="1230"/>
                    <a:pt x="9776" y="1207"/>
                  </a:cubicBezTo>
                  <a:cubicBezTo>
                    <a:pt x="9742" y="1226"/>
                    <a:pt x="9704" y="1231"/>
                    <a:pt x="9665" y="1227"/>
                  </a:cubicBezTo>
                  <a:cubicBezTo>
                    <a:pt x="9626" y="1223"/>
                    <a:pt x="9588" y="1209"/>
                    <a:pt x="9554" y="1190"/>
                  </a:cubicBezTo>
                  <a:cubicBezTo>
                    <a:pt x="9529" y="1174"/>
                    <a:pt x="9511" y="1152"/>
                    <a:pt x="9495" y="1127"/>
                  </a:cubicBezTo>
                  <a:cubicBezTo>
                    <a:pt x="9480" y="1103"/>
                    <a:pt x="9468" y="1077"/>
                    <a:pt x="9455" y="1052"/>
                  </a:cubicBezTo>
                  <a:cubicBezTo>
                    <a:pt x="9403" y="1064"/>
                    <a:pt x="9347" y="1077"/>
                    <a:pt x="9290" y="1087"/>
                  </a:cubicBezTo>
                  <a:cubicBezTo>
                    <a:pt x="9233" y="1098"/>
                    <a:pt x="9175" y="1106"/>
                    <a:pt x="9116" y="1110"/>
                  </a:cubicBezTo>
                  <a:cubicBezTo>
                    <a:pt x="9156" y="1150"/>
                    <a:pt x="9195" y="1190"/>
                    <a:pt x="9235" y="1231"/>
                  </a:cubicBezTo>
                  <a:cubicBezTo>
                    <a:pt x="9275" y="1272"/>
                    <a:pt x="9316" y="1315"/>
                    <a:pt x="9363" y="1359"/>
                  </a:cubicBezTo>
                  <a:cubicBezTo>
                    <a:pt x="9381" y="1376"/>
                    <a:pt x="9397" y="1393"/>
                    <a:pt x="9414" y="1409"/>
                  </a:cubicBezTo>
                  <a:cubicBezTo>
                    <a:pt x="9432" y="1425"/>
                    <a:pt x="9452" y="1439"/>
                    <a:pt x="9480" y="1447"/>
                  </a:cubicBezTo>
                  <a:cubicBezTo>
                    <a:pt x="9539" y="1474"/>
                    <a:pt x="9603" y="1481"/>
                    <a:pt x="9670" y="1477"/>
                  </a:cubicBezTo>
                  <a:cubicBezTo>
                    <a:pt x="9736" y="1473"/>
                    <a:pt x="9804" y="1460"/>
                    <a:pt x="9869" y="1447"/>
                  </a:cubicBezTo>
                  <a:cubicBezTo>
                    <a:pt x="9887" y="1455"/>
                    <a:pt x="9906" y="1466"/>
                    <a:pt x="9925" y="1477"/>
                  </a:cubicBezTo>
                  <a:cubicBezTo>
                    <a:pt x="9944" y="1488"/>
                    <a:pt x="9964" y="1500"/>
                    <a:pt x="9986" y="1510"/>
                  </a:cubicBezTo>
                  <a:cubicBezTo>
                    <a:pt x="10106" y="1495"/>
                    <a:pt x="10231" y="1486"/>
                    <a:pt x="10357" y="1481"/>
                  </a:cubicBezTo>
                  <a:cubicBezTo>
                    <a:pt x="10483" y="1476"/>
                    <a:pt x="10609" y="1476"/>
                    <a:pt x="10732" y="1481"/>
                  </a:cubicBezTo>
                  <a:cubicBezTo>
                    <a:pt x="10825" y="1525"/>
                    <a:pt x="10919" y="1567"/>
                    <a:pt x="11015" y="1607"/>
                  </a:cubicBezTo>
                  <a:cubicBezTo>
                    <a:pt x="11110" y="1647"/>
                    <a:pt x="11207" y="1685"/>
                    <a:pt x="11306" y="1720"/>
                  </a:cubicBezTo>
                  <a:cubicBezTo>
                    <a:pt x="11325" y="1704"/>
                    <a:pt x="11340" y="1686"/>
                    <a:pt x="11356" y="1667"/>
                  </a:cubicBezTo>
                  <a:cubicBezTo>
                    <a:pt x="11371" y="1648"/>
                    <a:pt x="11386" y="1628"/>
                    <a:pt x="11405" y="1607"/>
                  </a:cubicBezTo>
                  <a:cubicBezTo>
                    <a:pt x="11417" y="1668"/>
                    <a:pt x="11431" y="1727"/>
                    <a:pt x="11447" y="1786"/>
                  </a:cubicBezTo>
                  <a:cubicBezTo>
                    <a:pt x="11462" y="1846"/>
                    <a:pt x="11479" y="1906"/>
                    <a:pt x="11497" y="1969"/>
                  </a:cubicBezTo>
                  <a:cubicBezTo>
                    <a:pt x="11510" y="2021"/>
                    <a:pt x="11522" y="2076"/>
                    <a:pt x="11530" y="2132"/>
                  </a:cubicBezTo>
                  <a:cubicBezTo>
                    <a:pt x="11538" y="2187"/>
                    <a:pt x="11541" y="2244"/>
                    <a:pt x="11534" y="2301"/>
                  </a:cubicBezTo>
                  <a:cubicBezTo>
                    <a:pt x="11491" y="2236"/>
                    <a:pt x="11443" y="2171"/>
                    <a:pt x="11395" y="2105"/>
                  </a:cubicBezTo>
                  <a:cubicBezTo>
                    <a:pt x="11346" y="2039"/>
                    <a:pt x="11297" y="1973"/>
                    <a:pt x="11251" y="1906"/>
                  </a:cubicBezTo>
                  <a:cubicBezTo>
                    <a:pt x="11238" y="1889"/>
                    <a:pt x="11226" y="1869"/>
                    <a:pt x="11210" y="1849"/>
                  </a:cubicBezTo>
                  <a:cubicBezTo>
                    <a:pt x="11194" y="1829"/>
                    <a:pt x="11174" y="1809"/>
                    <a:pt x="11146" y="1792"/>
                  </a:cubicBezTo>
                  <a:cubicBezTo>
                    <a:pt x="11109" y="1760"/>
                    <a:pt x="11058" y="1736"/>
                    <a:pt x="11002" y="1716"/>
                  </a:cubicBezTo>
                  <a:cubicBezTo>
                    <a:pt x="10945" y="1696"/>
                    <a:pt x="10884" y="1680"/>
                    <a:pt x="10825" y="1666"/>
                  </a:cubicBezTo>
                  <a:cubicBezTo>
                    <a:pt x="10760" y="1653"/>
                    <a:pt x="10698" y="1638"/>
                    <a:pt x="10637" y="1623"/>
                  </a:cubicBezTo>
                  <a:cubicBezTo>
                    <a:pt x="10575" y="1608"/>
                    <a:pt x="10513" y="1592"/>
                    <a:pt x="10449" y="1577"/>
                  </a:cubicBezTo>
                  <a:cubicBezTo>
                    <a:pt x="10399" y="1615"/>
                    <a:pt x="10486" y="1666"/>
                    <a:pt x="10566" y="1687"/>
                  </a:cubicBezTo>
                  <a:cubicBezTo>
                    <a:pt x="10695" y="1720"/>
                    <a:pt x="10800" y="1784"/>
                    <a:pt x="10874" y="1851"/>
                  </a:cubicBezTo>
                  <a:cubicBezTo>
                    <a:pt x="10961" y="1935"/>
                    <a:pt x="11004" y="2035"/>
                    <a:pt x="11023" y="2139"/>
                  </a:cubicBezTo>
                  <a:cubicBezTo>
                    <a:pt x="11042" y="2243"/>
                    <a:pt x="11038" y="2351"/>
                    <a:pt x="11029" y="2452"/>
                  </a:cubicBezTo>
                  <a:cubicBezTo>
                    <a:pt x="10954" y="2444"/>
                    <a:pt x="10899" y="2381"/>
                    <a:pt x="10899" y="2322"/>
                  </a:cubicBezTo>
                  <a:cubicBezTo>
                    <a:pt x="10899" y="2259"/>
                    <a:pt x="10917" y="2204"/>
                    <a:pt x="10887" y="2154"/>
                  </a:cubicBezTo>
                  <a:cubicBezTo>
                    <a:pt x="10874" y="2118"/>
                    <a:pt x="10850" y="2090"/>
                    <a:pt x="10820" y="2063"/>
                  </a:cubicBezTo>
                  <a:cubicBezTo>
                    <a:pt x="10789" y="2037"/>
                    <a:pt x="10754" y="2013"/>
                    <a:pt x="10720" y="1985"/>
                  </a:cubicBezTo>
                  <a:lnTo>
                    <a:pt x="10399" y="1767"/>
                  </a:lnTo>
                  <a:cubicBezTo>
                    <a:pt x="10399" y="1809"/>
                    <a:pt x="10413" y="1850"/>
                    <a:pt x="10432" y="1890"/>
                  </a:cubicBezTo>
                  <a:cubicBezTo>
                    <a:pt x="10452" y="1931"/>
                    <a:pt x="10476" y="1971"/>
                    <a:pt x="10498" y="2011"/>
                  </a:cubicBezTo>
                  <a:cubicBezTo>
                    <a:pt x="10516" y="2051"/>
                    <a:pt x="10530" y="2095"/>
                    <a:pt x="10530" y="2138"/>
                  </a:cubicBezTo>
                  <a:cubicBezTo>
                    <a:pt x="10529" y="2181"/>
                    <a:pt x="10513" y="2223"/>
                    <a:pt x="10473" y="2259"/>
                  </a:cubicBezTo>
                  <a:cubicBezTo>
                    <a:pt x="10408" y="2242"/>
                    <a:pt x="10364" y="2202"/>
                    <a:pt x="10347" y="2156"/>
                  </a:cubicBezTo>
                  <a:cubicBezTo>
                    <a:pt x="10330" y="2111"/>
                    <a:pt x="10341" y="2059"/>
                    <a:pt x="10387" y="2019"/>
                  </a:cubicBezTo>
                  <a:cubicBezTo>
                    <a:pt x="10313" y="1994"/>
                    <a:pt x="10305" y="1933"/>
                    <a:pt x="10298" y="1872"/>
                  </a:cubicBezTo>
                  <a:cubicBezTo>
                    <a:pt x="10291" y="1812"/>
                    <a:pt x="10285" y="1752"/>
                    <a:pt x="10214" y="1729"/>
                  </a:cubicBezTo>
                  <a:cubicBezTo>
                    <a:pt x="10165" y="1712"/>
                    <a:pt x="10097" y="1729"/>
                    <a:pt x="10035" y="1729"/>
                  </a:cubicBezTo>
                  <a:cubicBezTo>
                    <a:pt x="9943" y="1729"/>
                    <a:pt x="9856" y="1704"/>
                    <a:pt x="9764" y="1695"/>
                  </a:cubicBezTo>
                  <a:cubicBezTo>
                    <a:pt x="9671" y="1687"/>
                    <a:pt x="9554" y="1712"/>
                    <a:pt x="9542" y="1775"/>
                  </a:cubicBezTo>
                  <a:cubicBezTo>
                    <a:pt x="9705" y="1853"/>
                    <a:pt x="9844" y="1954"/>
                    <a:pt x="9950" y="2069"/>
                  </a:cubicBezTo>
                  <a:cubicBezTo>
                    <a:pt x="10057" y="2183"/>
                    <a:pt x="10131" y="2311"/>
                    <a:pt x="10165" y="2444"/>
                  </a:cubicBezTo>
                  <a:cubicBezTo>
                    <a:pt x="10242" y="2448"/>
                    <a:pt x="10316" y="2466"/>
                    <a:pt x="10384" y="2493"/>
                  </a:cubicBezTo>
                  <a:cubicBezTo>
                    <a:pt x="10452" y="2520"/>
                    <a:pt x="10513" y="2555"/>
                    <a:pt x="10566" y="2595"/>
                  </a:cubicBezTo>
                  <a:cubicBezTo>
                    <a:pt x="10501" y="2587"/>
                    <a:pt x="10439" y="2575"/>
                    <a:pt x="10381" y="2560"/>
                  </a:cubicBezTo>
                  <a:cubicBezTo>
                    <a:pt x="10322" y="2544"/>
                    <a:pt x="10267" y="2524"/>
                    <a:pt x="10214" y="2499"/>
                  </a:cubicBezTo>
                  <a:cubicBezTo>
                    <a:pt x="10041" y="2419"/>
                    <a:pt x="9920" y="2306"/>
                    <a:pt x="9803" y="2189"/>
                  </a:cubicBezTo>
                  <a:cubicBezTo>
                    <a:pt x="9687" y="2072"/>
                    <a:pt x="9576" y="1950"/>
                    <a:pt x="9424" y="1851"/>
                  </a:cubicBezTo>
                  <a:cubicBezTo>
                    <a:pt x="9387" y="1830"/>
                    <a:pt x="9346" y="1809"/>
                    <a:pt x="9302" y="1796"/>
                  </a:cubicBezTo>
                  <a:cubicBezTo>
                    <a:pt x="9258" y="1784"/>
                    <a:pt x="9212" y="1779"/>
                    <a:pt x="9165" y="1792"/>
                  </a:cubicBezTo>
                  <a:cubicBezTo>
                    <a:pt x="9252" y="1872"/>
                    <a:pt x="9333" y="1949"/>
                    <a:pt x="9414" y="2025"/>
                  </a:cubicBezTo>
                  <a:cubicBezTo>
                    <a:pt x="9495" y="2102"/>
                    <a:pt x="9576" y="2179"/>
                    <a:pt x="9659" y="2259"/>
                  </a:cubicBezTo>
                  <a:cubicBezTo>
                    <a:pt x="9693" y="2290"/>
                    <a:pt x="9725" y="2323"/>
                    <a:pt x="9754" y="2358"/>
                  </a:cubicBezTo>
                  <a:cubicBezTo>
                    <a:pt x="9782" y="2392"/>
                    <a:pt x="9807" y="2429"/>
                    <a:pt x="9825" y="2469"/>
                  </a:cubicBezTo>
                  <a:cubicBezTo>
                    <a:pt x="9841" y="2509"/>
                    <a:pt x="9858" y="2561"/>
                    <a:pt x="9886" y="2600"/>
                  </a:cubicBezTo>
                  <a:cubicBezTo>
                    <a:pt x="9913" y="2638"/>
                    <a:pt x="9952" y="2665"/>
                    <a:pt x="10011" y="2654"/>
                  </a:cubicBezTo>
                  <a:cubicBezTo>
                    <a:pt x="9955" y="2717"/>
                    <a:pt x="9813" y="2679"/>
                    <a:pt x="9739" y="2629"/>
                  </a:cubicBezTo>
                  <a:cubicBezTo>
                    <a:pt x="9437" y="2423"/>
                    <a:pt x="9400" y="2065"/>
                    <a:pt x="9023" y="1931"/>
                  </a:cubicBezTo>
                  <a:cubicBezTo>
                    <a:pt x="8974" y="1967"/>
                    <a:pt x="8965" y="2016"/>
                    <a:pt x="8976" y="2067"/>
                  </a:cubicBezTo>
                  <a:cubicBezTo>
                    <a:pt x="8986" y="2119"/>
                    <a:pt x="9017" y="2173"/>
                    <a:pt x="9048" y="2217"/>
                  </a:cubicBezTo>
                  <a:cubicBezTo>
                    <a:pt x="9070" y="2238"/>
                    <a:pt x="9087" y="2262"/>
                    <a:pt x="9103" y="2286"/>
                  </a:cubicBezTo>
                  <a:cubicBezTo>
                    <a:pt x="9119" y="2310"/>
                    <a:pt x="9134" y="2335"/>
                    <a:pt x="9153" y="2356"/>
                  </a:cubicBezTo>
                  <a:cubicBezTo>
                    <a:pt x="9165" y="2368"/>
                    <a:pt x="9176" y="2382"/>
                    <a:pt x="9187" y="2396"/>
                  </a:cubicBezTo>
                  <a:cubicBezTo>
                    <a:pt x="9198" y="2409"/>
                    <a:pt x="9208" y="2423"/>
                    <a:pt x="9221" y="2436"/>
                  </a:cubicBezTo>
                  <a:cubicBezTo>
                    <a:pt x="9239" y="2457"/>
                    <a:pt x="9266" y="2477"/>
                    <a:pt x="9293" y="2495"/>
                  </a:cubicBezTo>
                  <a:cubicBezTo>
                    <a:pt x="9321" y="2514"/>
                    <a:pt x="9350" y="2532"/>
                    <a:pt x="9375" y="2549"/>
                  </a:cubicBezTo>
                  <a:cubicBezTo>
                    <a:pt x="9597" y="2692"/>
                    <a:pt x="9764" y="2869"/>
                    <a:pt x="9856" y="3062"/>
                  </a:cubicBezTo>
                  <a:cubicBezTo>
                    <a:pt x="9869" y="3088"/>
                    <a:pt x="9881" y="3113"/>
                    <a:pt x="9869" y="3134"/>
                  </a:cubicBezTo>
                  <a:cubicBezTo>
                    <a:pt x="9853" y="3163"/>
                    <a:pt x="9807" y="3174"/>
                    <a:pt x="9757" y="3169"/>
                  </a:cubicBezTo>
                  <a:cubicBezTo>
                    <a:pt x="9707" y="3164"/>
                    <a:pt x="9653" y="3144"/>
                    <a:pt x="9622" y="3113"/>
                  </a:cubicBezTo>
                  <a:cubicBezTo>
                    <a:pt x="9588" y="3132"/>
                    <a:pt x="9552" y="3150"/>
                    <a:pt x="9515" y="3163"/>
                  </a:cubicBezTo>
                  <a:cubicBezTo>
                    <a:pt x="9478" y="3176"/>
                    <a:pt x="9440" y="3184"/>
                    <a:pt x="9400" y="3184"/>
                  </a:cubicBezTo>
                  <a:cubicBezTo>
                    <a:pt x="9316" y="3188"/>
                    <a:pt x="9239" y="3171"/>
                    <a:pt x="9167" y="3142"/>
                  </a:cubicBezTo>
                  <a:cubicBezTo>
                    <a:pt x="9094" y="3114"/>
                    <a:pt x="9026" y="3075"/>
                    <a:pt x="8962" y="3037"/>
                  </a:cubicBezTo>
                  <a:cubicBezTo>
                    <a:pt x="8897" y="2997"/>
                    <a:pt x="8829" y="2955"/>
                    <a:pt x="8761" y="2913"/>
                  </a:cubicBezTo>
                  <a:cubicBezTo>
                    <a:pt x="8693" y="2871"/>
                    <a:pt x="8625" y="2829"/>
                    <a:pt x="8561" y="2789"/>
                  </a:cubicBezTo>
                  <a:cubicBezTo>
                    <a:pt x="8527" y="2766"/>
                    <a:pt x="8494" y="2746"/>
                    <a:pt x="8465" y="2725"/>
                  </a:cubicBezTo>
                  <a:cubicBezTo>
                    <a:pt x="8436" y="2704"/>
                    <a:pt x="8410" y="2682"/>
                    <a:pt x="8388" y="2654"/>
                  </a:cubicBezTo>
                  <a:cubicBezTo>
                    <a:pt x="8376" y="2642"/>
                    <a:pt x="8363" y="2627"/>
                    <a:pt x="8351" y="2612"/>
                  </a:cubicBezTo>
                  <a:cubicBezTo>
                    <a:pt x="8339" y="2596"/>
                    <a:pt x="8326" y="2581"/>
                    <a:pt x="8314" y="2566"/>
                  </a:cubicBezTo>
                  <a:cubicBezTo>
                    <a:pt x="8302" y="2558"/>
                    <a:pt x="8285" y="2549"/>
                    <a:pt x="8268" y="2541"/>
                  </a:cubicBezTo>
                  <a:cubicBezTo>
                    <a:pt x="8251" y="2532"/>
                    <a:pt x="8234" y="2524"/>
                    <a:pt x="8221" y="2515"/>
                  </a:cubicBezTo>
                  <a:cubicBezTo>
                    <a:pt x="8144" y="2475"/>
                    <a:pt x="8079" y="2427"/>
                    <a:pt x="8026" y="2372"/>
                  </a:cubicBezTo>
                  <a:cubicBezTo>
                    <a:pt x="7973" y="2317"/>
                    <a:pt x="7931" y="2255"/>
                    <a:pt x="7901" y="2187"/>
                  </a:cubicBezTo>
                  <a:cubicBezTo>
                    <a:pt x="7860" y="2175"/>
                    <a:pt x="7808" y="2162"/>
                    <a:pt x="7761" y="2160"/>
                  </a:cubicBezTo>
                  <a:cubicBezTo>
                    <a:pt x="7714" y="2158"/>
                    <a:pt x="7672" y="2166"/>
                    <a:pt x="7654" y="2196"/>
                  </a:cubicBezTo>
                  <a:cubicBezTo>
                    <a:pt x="7641" y="2217"/>
                    <a:pt x="7641" y="2234"/>
                    <a:pt x="7641" y="2250"/>
                  </a:cubicBezTo>
                  <a:cubicBezTo>
                    <a:pt x="7641" y="2490"/>
                    <a:pt x="7759" y="2734"/>
                    <a:pt x="7975" y="2928"/>
                  </a:cubicBezTo>
                  <a:cubicBezTo>
                    <a:pt x="8018" y="2966"/>
                    <a:pt x="8067" y="3008"/>
                    <a:pt x="8055" y="3062"/>
                  </a:cubicBezTo>
                  <a:cubicBezTo>
                    <a:pt x="8036" y="3115"/>
                    <a:pt x="7948" y="3133"/>
                    <a:pt x="7860" y="3151"/>
                  </a:cubicBezTo>
                  <a:cubicBezTo>
                    <a:pt x="7772" y="3168"/>
                    <a:pt x="7685" y="3186"/>
                    <a:pt x="7666" y="3239"/>
                  </a:cubicBezTo>
                  <a:cubicBezTo>
                    <a:pt x="7614" y="3203"/>
                    <a:pt x="7546" y="3179"/>
                    <a:pt x="7473" y="3168"/>
                  </a:cubicBezTo>
                  <a:cubicBezTo>
                    <a:pt x="7401" y="3157"/>
                    <a:pt x="7324" y="3159"/>
                    <a:pt x="7253" y="3176"/>
                  </a:cubicBezTo>
                  <a:cubicBezTo>
                    <a:pt x="7234" y="3123"/>
                    <a:pt x="7202" y="3071"/>
                    <a:pt x="7159" y="3021"/>
                  </a:cubicBezTo>
                  <a:cubicBezTo>
                    <a:pt x="7117" y="2972"/>
                    <a:pt x="7065" y="2926"/>
                    <a:pt x="7006" y="2886"/>
                  </a:cubicBezTo>
                  <a:cubicBezTo>
                    <a:pt x="6975" y="2881"/>
                    <a:pt x="6949" y="2894"/>
                    <a:pt x="6932" y="2913"/>
                  </a:cubicBezTo>
                  <a:cubicBezTo>
                    <a:pt x="6915" y="2933"/>
                    <a:pt x="6907" y="2959"/>
                    <a:pt x="6913" y="2982"/>
                  </a:cubicBezTo>
                  <a:cubicBezTo>
                    <a:pt x="6920" y="3003"/>
                    <a:pt x="6937" y="3025"/>
                    <a:pt x="6949" y="3048"/>
                  </a:cubicBezTo>
                  <a:cubicBezTo>
                    <a:pt x="6961" y="3070"/>
                    <a:pt x="6969" y="3092"/>
                    <a:pt x="6957" y="3113"/>
                  </a:cubicBezTo>
                  <a:cubicBezTo>
                    <a:pt x="6929" y="3104"/>
                    <a:pt x="6896" y="3102"/>
                    <a:pt x="6867" y="3107"/>
                  </a:cubicBezTo>
                  <a:cubicBezTo>
                    <a:pt x="6838" y="3112"/>
                    <a:pt x="6812" y="3123"/>
                    <a:pt x="6796" y="3142"/>
                  </a:cubicBezTo>
                  <a:cubicBezTo>
                    <a:pt x="6784" y="3106"/>
                    <a:pt x="6771" y="3073"/>
                    <a:pt x="6758" y="3040"/>
                  </a:cubicBezTo>
                  <a:cubicBezTo>
                    <a:pt x="6744" y="3007"/>
                    <a:pt x="6728" y="2974"/>
                    <a:pt x="6710" y="2940"/>
                  </a:cubicBezTo>
                  <a:cubicBezTo>
                    <a:pt x="6617" y="2928"/>
                    <a:pt x="6568" y="2999"/>
                    <a:pt x="6556" y="3062"/>
                  </a:cubicBezTo>
                  <a:cubicBezTo>
                    <a:pt x="6543" y="3125"/>
                    <a:pt x="6512" y="3201"/>
                    <a:pt x="6426" y="3214"/>
                  </a:cubicBezTo>
                  <a:cubicBezTo>
                    <a:pt x="6386" y="3222"/>
                    <a:pt x="6357" y="3206"/>
                    <a:pt x="6339" y="3182"/>
                  </a:cubicBezTo>
                  <a:cubicBezTo>
                    <a:pt x="6321" y="3157"/>
                    <a:pt x="6315" y="3123"/>
                    <a:pt x="6321" y="3096"/>
                  </a:cubicBezTo>
                  <a:cubicBezTo>
                    <a:pt x="6321" y="3031"/>
                    <a:pt x="6318" y="2967"/>
                    <a:pt x="6313" y="2902"/>
                  </a:cubicBezTo>
                  <a:cubicBezTo>
                    <a:pt x="6309" y="2838"/>
                    <a:pt x="6303" y="2774"/>
                    <a:pt x="6296" y="2709"/>
                  </a:cubicBezTo>
                  <a:cubicBezTo>
                    <a:pt x="6290" y="2673"/>
                    <a:pt x="6270" y="2629"/>
                    <a:pt x="6239" y="2598"/>
                  </a:cubicBezTo>
                  <a:cubicBezTo>
                    <a:pt x="6207" y="2567"/>
                    <a:pt x="6164" y="2549"/>
                    <a:pt x="6111" y="2566"/>
                  </a:cubicBezTo>
                  <a:cubicBezTo>
                    <a:pt x="6117" y="2545"/>
                    <a:pt x="6102" y="2526"/>
                    <a:pt x="6077" y="2513"/>
                  </a:cubicBezTo>
                  <a:cubicBezTo>
                    <a:pt x="6051" y="2501"/>
                    <a:pt x="6016" y="2494"/>
                    <a:pt x="5982" y="2499"/>
                  </a:cubicBezTo>
                  <a:cubicBezTo>
                    <a:pt x="5957" y="2503"/>
                    <a:pt x="5935" y="2515"/>
                    <a:pt x="5919" y="2533"/>
                  </a:cubicBezTo>
                  <a:cubicBezTo>
                    <a:pt x="5902" y="2550"/>
                    <a:pt x="5889" y="2572"/>
                    <a:pt x="5883" y="2595"/>
                  </a:cubicBezTo>
                  <a:cubicBezTo>
                    <a:pt x="5883" y="2612"/>
                    <a:pt x="5863" y="2624"/>
                    <a:pt x="5837" y="2634"/>
                  </a:cubicBezTo>
                  <a:cubicBezTo>
                    <a:pt x="5811" y="2644"/>
                    <a:pt x="5778" y="2652"/>
                    <a:pt x="5753" y="2663"/>
                  </a:cubicBezTo>
                  <a:cubicBezTo>
                    <a:pt x="5726" y="2671"/>
                    <a:pt x="5696" y="2683"/>
                    <a:pt x="5677" y="2697"/>
                  </a:cubicBezTo>
                  <a:cubicBezTo>
                    <a:pt x="5658" y="2712"/>
                    <a:pt x="5649" y="2730"/>
                    <a:pt x="5661" y="2751"/>
                  </a:cubicBezTo>
                  <a:cubicBezTo>
                    <a:pt x="5649" y="2734"/>
                    <a:pt x="5635" y="2719"/>
                    <a:pt x="5619" y="2707"/>
                  </a:cubicBezTo>
                  <a:cubicBezTo>
                    <a:pt x="5604" y="2694"/>
                    <a:pt x="5587" y="2684"/>
                    <a:pt x="5568" y="2675"/>
                  </a:cubicBezTo>
                  <a:cubicBezTo>
                    <a:pt x="5544" y="2665"/>
                    <a:pt x="5514" y="2662"/>
                    <a:pt x="5490" y="2666"/>
                  </a:cubicBezTo>
                  <a:cubicBezTo>
                    <a:pt x="5465" y="2670"/>
                    <a:pt x="5445" y="2682"/>
                    <a:pt x="5439" y="2701"/>
                  </a:cubicBezTo>
                  <a:cubicBezTo>
                    <a:pt x="5433" y="2726"/>
                    <a:pt x="5420" y="2750"/>
                    <a:pt x="5405" y="2773"/>
                  </a:cubicBezTo>
                  <a:cubicBezTo>
                    <a:pt x="5389" y="2796"/>
                    <a:pt x="5371" y="2818"/>
                    <a:pt x="5352" y="2839"/>
                  </a:cubicBezTo>
                  <a:cubicBezTo>
                    <a:pt x="5325" y="2823"/>
                    <a:pt x="5298" y="2808"/>
                    <a:pt x="5272" y="2793"/>
                  </a:cubicBezTo>
                  <a:cubicBezTo>
                    <a:pt x="5246" y="2777"/>
                    <a:pt x="5220" y="2762"/>
                    <a:pt x="5192" y="2743"/>
                  </a:cubicBezTo>
                  <a:cubicBezTo>
                    <a:pt x="5192" y="2780"/>
                    <a:pt x="5124" y="2797"/>
                    <a:pt x="5075" y="2797"/>
                  </a:cubicBezTo>
                  <a:cubicBezTo>
                    <a:pt x="5019" y="2797"/>
                    <a:pt x="4976" y="2789"/>
                    <a:pt x="4921" y="2797"/>
                  </a:cubicBezTo>
                  <a:cubicBezTo>
                    <a:pt x="4890" y="2801"/>
                    <a:pt x="4863" y="2812"/>
                    <a:pt x="4840" y="2826"/>
                  </a:cubicBezTo>
                  <a:cubicBezTo>
                    <a:pt x="4817" y="2840"/>
                    <a:pt x="4797" y="2858"/>
                    <a:pt x="4779" y="2877"/>
                  </a:cubicBezTo>
                  <a:cubicBezTo>
                    <a:pt x="4757" y="2894"/>
                    <a:pt x="4739" y="2918"/>
                    <a:pt x="4733" y="2940"/>
                  </a:cubicBezTo>
                  <a:cubicBezTo>
                    <a:pt x="4728" y="2962"/>
                    <a:pt x="4735" y="2982"/>
                    <a:pt x="4766" y="2991"/>
                  </a:cubicBezTo>
                  <a:cubicBezTo>
                    <a:pt x="4825" y="3010"/>
                    <a:pt x="4877" y="3038"/>
                    <a:pt x="4917" y="3073"/>
                  </a:cubicBezTo>
                  <a:cubicBezTo>
                    <a:pt x="4956" y="3107"/>
                    <a:pt x="4982" y="3149"/>
                    <a:pt x="4988" y="3193"/>
                  </a:cubicBezTo>
                  <a:cubicBezTo>
                    <a:pt x="4936" y="3197"/>
                    <a:pt x="4884" y="3204"/>
                    <a:pt x="4831" y="3212"/>
                  </a:cubicBezTo>
                  <a:cubicBezTo>
                    <a:pt x="4779" y="3219"/>
                    <a:pt x="4726" y="3226"/>
                    <a:pt x="4674" y="3231"/>
                  </a:cubicBezTo>
                  <a:cubicBezTo>
                    <a:pt x="4649" y="3167"/>
                    <a:pt x="4563" y="3125"/>
                    <a:pt x="4470" y="3134"/>
                  </a:cubicBezTo>
                  <a:cubicBezTo>
                    <a:pt x="4378" y="3142"/>
                    <a:pt x="4304" y="3214"/>
                    <a:pt x="4341" y="3264"/>
                  </a:cubicBezTo>
                  <a:cubicBezTo>
                    <a:pt x="4285" y="3281"/>
                    <a:pt x="4248" y="3218"/>
                    <a:pt x="4248" y="3176"/>
                  </a:cubicBezTo>
                  <a:cubicBezTo>
                    <a:pt x="4248" y="3130"/>
                    <a:pt x="4248" y="3079"/>
                    <a:pt x="4186" y="3071"/>
                  </a:cubicBezTo>
                  <a:cubicBezTo>
                    <a:pt x="4186" y="3083"/>
                    <a:pt x="4186" y="3094"/>
                    <a:pt x="4185" y="3105"/>
                  </a:cubicBezTo>
                  <a:cubicBezTo>
                    <a:pt x="4183" y="3116"/>
                    <a:pt x="4180" y="3127"/>
                    <a:pt x="4174" y="3142"/>
                  </a:cubicBezTo>
                  <a:cubicBezTo>
                    <a:pt x="4146" y="3191"/>
                    <a:pt x="4126" y="3219"/>
                    <a:pt x="4113" y="3235"/>
                  </a:cubicBezTo>
                  <a:cubicBezTo>
                    <a:pt x="4100" y="3252"/>
                    <a:pt x="4094" y="3256"/>
                    <a:pt x="4094" y="325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7" name="Google Shape;307;p35"/>
            <p:cNvSpPr/>
            <p:nvPr/>
          </p:nvSpPr>
          <p:spPr>
            <a:xfrm>
              <a:off x="5257717" y="1654073"/>
              <a:ext cx="70750" cy="77689"/>
            </a:xfrm>
            <a:custGeom>
              <a:avLst/>
              <a:gdLst/>
              <a:ahLst/>
              <a:cxnLst/>
              <a:rect l="l" t="t" r="r" b="b"/>
              <a:pathLst>
                <a:path w="18820" h="20666" extrusionOk="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8" name="Google Shape;308;p35"/>
            <p:cNvSpPr/>
            <p:nvPr/>
          </p:nvSpPr>
          <p:spPr>
            <a:xfrm>
              <a:off x="11159681" y="5963103"/>
              <a:ext cx="170428" cy="104092"/>
            </a:xfrm>
            <a:custGeom>
              <a:avLst/>
              <a:gdLst/>
              <a:ahLst/>
              <a:cxnLst/>
              <a:rect l="l" t="t" r="r" b="b"/>
              <a:pathLst>
                <a:path w="20521" h="21260" extrusionOk="0">
                  <a:moveTo>
                    <a:pt x="3066" y="16702"/>
                  </a:moveTo>
                  <a:cubicBezTo>
                    <a:pt x="3215" y="17456"/>
                    <a:pt x="3215" y="18460"/>
                    <a:pt x="3365" y="19340"/>
                  </a:cubicBezTo>
                  <a:cubicBezTo>
                    <a:pt x="3365" y="19591"/>
                    <a:pt x="3365" y="20093"/>
                    <a:pt x="3514" y="20344"/>
                  </a:cubicBezTo>
                  <a:cubicBezTo>
                    <a:pt x="3739" y="20847"/>
                    <a:pt x="4038" y="20847"/>
                    <a:pt x="4337" y="21098"/>
                  </a:cubicBezTo>
                  <a:cubicBezTo>
                    <a:pt x="5308" y="21600"/>
                    <a:pt x="6280" y="20847"/>
                    <a:pt x="7027" y="20093"/>
                  </a:cubicBezTo>
                  <a:cubicBezTo>
                    <a:pt x="7849" y="19340"/>
                    <a:pt x="8373" y="18209"/>
                    <a:pt x="9344" y="17456"/>
                  </a:cubicBezTo>
                  <a:cubicBezTo>
                    <a:pt x="10316" y="16702"/>
                    <a:pt x="11213" y="16074"/>
                    <a:pt x="12334" y="15572"/>
                  </a:cubicBezTo>
                  <a:cubicBezTo>
                    <a:pt x="13231" y="14819"/>
                    <a:pt x="14202" y="14065"/>
                    <a:pt x="14651" y="12181"/>
                  </a:cubicBezTo>
                  <a:cubicBezTo>
                    <a:pt x="15024" y="10800"/>
                    <a:pt x="15024" y="9293"/>
                    <a:pt x="15622" y="8163"/>
                  </a:cubicBezTo>
                  <a:cubicBezTo>
                    <a:pt x="16220" y="7409"/>
                    <a:pt x="17042" y="7912"/>
                    <a:pt x="17790" y="7660"/>
                  </a:cubicBezTo>
                  <a:cubicBezTo>
                    <a:pt x="18911" y="7409"/>
                    <a:pt x="19509" y="5902"/>
                    <a:pt x="20182" y="4270"/>
                  </a:cubicBezTo>
                  <a:cubicBezTo>
                    <a:pt x="20331" y="3767"/>
                    <a:pt x="20630" y="3265"/>
                    <a:pt x="20481" y="2637"/>
                  </a:cubicBezTo>
                  <a:cubicBezTo>
                    <a:pt x="20331" y="1633"/>
                    <a:pt x="19733" y="1381"/>
                    <a:pt x="19060" y="1130"/>
                  </a:cubicBezTo>
                  <a:cubicBezTo>
                    <a:pt x="18164" y="879"/>
                    <a:pt x="17192" y="0"/>
                    <a:pt x="16071" y="0"/>
                  </a:cubicBezTo>
                  <a:cubicBezTo>
                    <a:pt x="15174" y="0"/>
                    <a:pt x="14053" y="1381"/>
                    <a:pt x="14202" y="3014"/>
                  </a:cubicBezTo>
                  <a:cubicBezTo>
                    <a:pt x="14202" y="3767"/>
                    <a:pt x="14651" y="4521"/>
                    <a:pt x="14352" y="5274"/>
                  </a:cubicBezTo>
                  <a:cubicBezTo>
                    <a:pt x="14202" y="5526"/>
                    <a:pt x="14053" y="5902"/>
                    <a:pt x="13903" y="5902"/>
                  </a:cubicBezTo>
                  <a:cubicBezTo>
                    <a:pt x="13231" y="6405"/>
                    <a:pt x="12483" y="6656"/>
                    <a:pt x="11736" y="6656"/>
                  </a:cubicBezTo>
                  <a:cubicBezTo>
                    <a:pt x="11362" y="6656"/>
                    <a:pt x="10914" y="6405"/>
                    <a:pt x="10615" y="6656"/>
                  </a:cubicBezTo>
                  <a:cubicBezTo>
                    <a:pt x="10316" y="7158"/>
                    <a:pt x="10465" y="8163"/>
                    <a:pt x="10615" y="8791"/>
                  </a:cubicBezTo>
                  <a:cubicBezTo>
                    <a:pt x="10764" y="9042"/>
                    <a:pt x="10764" y="9544"/>
                    <a:pt x="10764" y="9795"/>
                  </a:cubicBezTo>
                  <a:cubicBezTo>
                    <a:pt x="10764" y="10047"/>
                    <a:pt x="10615" y="10047"/>
                    <a:pt x="10465" y="10298"/>
                  </a:cubicBezTo>
                  <a:cubicBezTo>
                    <a:pt x="8223" y="11930"/>
                    <a:pt x="5607" y="11930"/>
                    <a:pt x="3365" y="10047"/>
                  </a:cubicBezTo>
                  <a:cubicBezTo>
                    <a:pt x="2917" y="9795"/>
                    <a:pt x="2618" y="9293"/>
                    <a:pt x="2169" y="9042"/>
                  </a:cubicBezTo>
                  <a:cubicBezTo>
                    <a:pt x="600" y="7912"/>
                    <a:pt x="-970" y="10298"/>
                    <a:pt x="749" y="11930"/>
                  </a:cubicBezTo>
                  <a:cubicBezTo>
                    <a:pt x="1347" y="12433"/>
                    <a:pt x="2169" y="12181"/>
                    <a:pt x="2767" y="13186"/>
                  </a:cubicBezTo>
                  <a:cubicBezTo>
                    <a:pt x="2917" y="14316"/>
                    <a:pt x="3066" y="15572"/>
                    <a:pt x="3066" y="167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09" name="Google Shape;309;p35"/>
            <p:cNvSpPr/>
            <p:nvPr/>
          </p:nvSpPr>
          <p:spPr>
            <a:xfrm>
              <a:off x="9927975" y="6218930"/>
              <a:ext cx="1405766" cy="1117184"/>
            </a:xfrm>
            <a:custGeom>
              <a:avLst/>
              <a:gdLst/>
              <a:ahLst/>
              <a:cxnLst/>
              <a:rect l="l" t="t" r="r" b="b"/>
              <a:pathLst>
                <a:path w="21543" h="21539" extrusionOk="0">
                  <a:moveTo>
                    <a:pt x="6764" y="2104"/>
                  </a:moveTo>
                  <a:cubicBezTo>
                    <a:pt x="6584" y="1984"/>
                    <a:pt x="6347" y="2259"/>
                    <a:pt x="6404" y="2509"/>
                  </a:cubicBezTo>
                  <a:cubicBezTo>
                    <a:pt x="6101" y="2509"/>
                    <a:pt x="5911" y="2974"/>
                    <a:pt x="6044" y="3308"/>
                  </a:cubicBezTo>
                  <a:cubicBezTo>
                    <a:pt x="5987" y="3379"/>
                    <a:pt x="5930" y="3427"/>
                    <a:pt x="5864" y="3498"/>
                  </a:cubicBezTo>
                  <a:lnTo>
                    <a:pt x="6167" y="3880"/>
                  </a:lnTo>
                  <a:cubicBezTo>
                    <a:pt x="5949" y="3904"/>
                    <a:pt x="5750" y="3880"/>
                    <a:pt x="5532" y="3832"/>
                  </a:cubicBezTo>
                  <a:cubicBezTo>
                    <a:pt x="5627" y="3999"/>
                    <a:pt x="5608" y="4249"/>
                    <a:pt x="5514" y="4404"/>
                  </a:cubicBezTo>
                  <a:cubicBezTo>
                    <a:pt x="5371" y="4059"/>
                    <a:pt x="5049" y="3808"/>
                    <a:pt x="4737" y="3808"/>
                  </a:cubicBezTo>
                  <a:cubicBezTo>
                    <a:pt x="4737" y="4202"/>
                    <a:pt x="4756" y="4607"/>
                    <a:pt x="4775" y="5024"/>
                  </a:cubicBezTo>
                  <a:cubicBezTo>
                    <a:pt x="4699" y="5024"/>
                    <a:pt x="4614" y="5024"/>
                    <a:pt x="4538" y="5060"/>
                  </a:cubicBezTo>
                  <a:cubicBezTo>
                    <a:pt x="4452" y="5310"/>
                    <a:pt x="4358" y="5561"/>
                    <a:pt x="4272" y="5799"/>
                  </a:cubicBezTo>
                  <a:cubicBezTo>
                    <a:pt x="4197" y="5859"/>
                    <a:pt x="4083" y="5835"/>
                    <a:pt x="3998" y="5751"/>
                  </a:cubicBezTo>
                  <a:cubicBezTo>
                    <a:pt x="3903" y="6026"/>
                    <a:pt x="3657" y="6204"/>
                    <a:pt x="3420" y="6228"/>
                  </a:cubicBezTo>
                  <a:cubicBezTo>
                    <a:pt x="3183" y="6276"/>
                    <a:pt x="2946" y="6228"/>
                    <a:pt x="2709" y="6157"/>
                  </a:cubicBezTo>
                  <a:lnTo>
                    <a:pt x="2643" y="6610"/>
                  </a:lnTo>
                  <a:lnTo>
                    <a:pt x="1752" y="6681"/>
                  </a:lnTo>
                  <a:cubicBezTo>
                    <a:pt x="1658" y="6681"/>
                    <a:pt x="1535" y="6705"/>
                    <a:pt x="1440" y="6729"/>
                  </a:cubicBezTo>
                  <a:cubicBezTo>
                    <a:pt x="1241" y="6824"/>
                    <a:pt x="1061" y="7051"/>
                    <a:pt x="1042" y="7325"/>
                  </a:cubicBezTo>
                  <a:cubicBezTo>
                    <a:pt x="815" y="7408"/>
                    <a:pt x="597" y="7456"/>
                    <a:pt x="360" y="7528"/>
                  </a:cubicBezTo>
                  <a:cubicBezTo>
                    <a:pt x="322" y="7551"/>
                    <a:pt x="265" y="7551"/>
                    <a:pt x="246" y="7611"/>
                  </a:cubicBezTo>
                  <a:cubicBezTo>
                    <a:pt x="199" y="7659"/>
                    <a:pt x="180" y="7730"/>
                    <a:pt x="180" y="7778"/>
                  </a:cubicBezTo>
                  <a:cubicBezTo>
                    <a:pt x="142" y="8004"/>
                    <a:pt x="104" y="8255"/>
                    <a:pt x="66" y="8481"/>
                  </a:cubicBezTo>
                  <a:cubicBezTo>
                    <a:pt x="0" y="8886"/>
                    <a:pt x="-57" y="9328"/>
                    <a:pt x="104" y="9685"/>
                  </a:cubicBezTo>
                  <a:cubicBezTo>
                    <a:pt x="142" y="9781"/>
                    <a:pt x="199" y="9864"/>
                    <a:pt x="199" y="9959"/>
                  </a:cubicBezTo>
                  <a:cubicBezTo>
                    <a:pt x="199" y="10067"/>
                    <a:pt x="142" y="10126"/>
                    <a:pt x="123" y="10210"/>
                  </a:cubicBezTo>
                  <a:cubicBezTo>
                    <a:pt x="66" y="10484"/>
                    <a:pt x="379" y="10782"/>
                    <a:pt x="265" y="11056"/>
                  </a:cubicBezTo>
                  <a:cubicBezTo>
                    <a:pt x="227" y="11128"/>
                    <a:pt x="161" y="11187"/>
                    <a:pt x="123" y="11283"/>
                  </a:cubicBezTo>
                  <a:cubicBezTo>
                    <a:pt x="66" y="11461"/>
                    <a:pt x="170" y="11628"/>
                    <a:pt x="265" y="11807"/>
                  </a:cubicBezTo>
                  <a:cubicBezTo>
                    <a:pt x="369" y="11986"/>
                    <a:pt x="360" y="12260"/>
                    <a:pt x="227" y="12284"/>
                  </a:cubicBezTo>
                  <a:cubicBezTo>
                    <a:pt x="445" y="12308"/>
                    <a:pt x="559" y="12582"/>
                    <a:pt x="644" y="12832"/>
                  </a:cubicBezTo>
                  <a:cubicBezTo>
                    <a:pt x="843" y="13512"/>
                    <a:pt x="957" y="14227"/>
                    <a:pt x="976" y="14978"/>
                  </a:cubicBezTo>
                  <a:cubicBezTo>
                    <a:pt x="1260" y="15335"/>
                    <a:pt x="1260" y="15860"/>
                    <a:pt x="1260" y="16337"/>
                  </a:cubicBezTo>
                  <a:cubicBezTo>
                    <a:pt x="1080" y="16480"/>
                    <a:pt x="900" y="16635"/>
                    <a:pt x="720" y="16814"/>
                  </a:cubicBezTo>
                  <a:cubicBezTo>
                    <a:pt x="1014" y="17255"/>
                    <a:pt x="1392" y="17588"/>
                    <a:pt x="1828" y="17779"/>
                  </a:cubicBezTo>
                  <a:cubicBezTo>
                    <a:pt x="1932" y="17839"/>
                    <a:pt x="2056" y="17863"/>
                    <a:pt x="2150" y="17863"/>
                  </a:cubicBezTo>
                  <a:cubicBezTo>
                    <a:pt x="2510" y="17803"/>
                    <a:pt x="2804" y="17207"/>
                    <a:pt x="3126" y="17433"/>
                  </a:cubicBezTo>
                  <a:cubicBezTo>
                    <a:pt x="3069" y="17255"/>
                    <a:pt x="3221" y="17088"/>
                    <a:pt x="3344" y="17004"/>
                  </a:cubicBezTo>
                  <a:cubicBezTo>
                    <a:pt x="3638" y="16837"/>
                    <a:pt x="3979" y="16814"/>
                    <a:pt x="4272" y="16909"/>
                  </a:cubicBezTo>
                  <a:cubicBezTo>
                    <a:pt x="4538" y="16981"/>
                    <a:pt x="4794" y="17159"/>
                    <a:pt x="5049" y="17088"/>
                  </a:cubicBezTo>
                  <a:cubicBezTo>
                    <a:pt x="5315" y="17028"/>
                    <a:pt x="5532" y="16587"/>
                    <a:pt x="5315" y="16361"/>
                  </a:cubicBezTo>
                  <a:cubicBezTo>
                    <a:pt x="5532" y="15955"/>
                    <a:pt x="5968" y="15812"/>
                    <a:pt x="6300" y="15979"/>
                  </a:cubicBezTo>
                  <a:cubicBezTo>
                    <a:pt x="6423" y="15753"/>
                    <a:pt x="6622" y="15610"/>
                    <a:pt x="6840" y="15562"/>
                  </a:cubicBezTo>
                  <a:cubicBezTo>
                    <a:pt x="7238" y="15538"/>
                    <a:pt x="7617" y="15407"/>
                    <a:pt x="7996" y="15288"/>
                  </a:cubicBezTo>
                  <a:cubicBezTo>
                    <a:pt x="8214" y="15204"/>
                    <a:pt x="8412" y="15157"/>
                    <a:pt x="8611" y="15002"/>
                  </a:cubicBezTo>
                  <a:cubicBezTo>
                    <a:pt x="8649" y="15181"/>
                    <a:pt x="8848" y="15181"/>
                    <a:pt x="8990" y="15157"/>
                  </a:cubicBezTo>
                  <a:cubicBezTo>
                    <a:pt x="9426" y="15085"/>
                    <a:pt x="9881" y="15109"/>
                    <a:pt x="10298" y="15228"/>
                  </a:cubicBezTo>
                  <a:cubicBezTo>
                    <a:pt x="10478" y="15288"/>
                    <a:pt x="10696" y="15431"/>
                    <a:pt x="10639" y="15657"/>
                  </a:cubicBezTo>
                  <a:cubicBezTo>
                    <a:pt x="11037" y="15538"/>
                    <a:pt x="11472" y="16063"/>
                    <a:pt x="11397" y="16563"/>
                  </a:cubicBezTo>
                  <a:cubicBezTo>
                    <a:pt x="11548" y="16587"/>
                    <a:pt x="11652" y="16814"/>
                    <a:pt x="11690" y="17028"/>
                  </a:cubicBezTo>
                  <a:cubicBezTo>
                    <a:pt x="11728" y="17231"/>
                    <a:pt x="11747" y="17493"/>
                    <a:pt x="11889" y="17612"/>
                  </a:cubicBezTo>
                  <a:cubicBezTo>
                    <a:pt x="12031" y="17743"/>
                    <a:pt x="12287" y="17612"/>
                    <a:pt x="12230" y="17410"/>
                  </a:cubicBezTo>
                  <a:cubicBezTo>
                    <a:pt x="12164" y="17004"/>
                    <a:pt x="12505" y="16611"/>
                    <a:pt x="12827" y="16730"/>
                  </a:cubicBezTo>
                  <a:cubicBezTo>
                    <a:pt x="12780" y="16504"/>
                    <a:pt x="12922" y="16230"/>
                    <a:pt x="13121" y="16206"/>
                  </a:cubicBezTo>
                  <a:cubicBezTo>
                    <a:pt x="13263" y="16337"/>
                    <a:pt x="13244" y="16611"/>
                    <a:pt x="13159" y="16778"/>
                  </a:cubicBezTo>
                  <a:cubicBezTo>
                    <a:pt x="13083" y="16957"/>
                    <a:pt x="12960" y="17112"/>
                    <a:pt x="12884" y="17302"/>
                  </a:cubicBezTo>
                  <a:cubicBezTo>
                    <a:pt x="12761" y="17612"/>
                    <a:pt x="12827" y="18006"/>
                    <a:pt x="13026" y="18256"/>
                  </a:cubicBezTo>
                  <a:cubicBezTo>
                    <a:pt x="13083" y="18053"/>
                    <a:pt x="13121" y="17863"/>
                    <a:pt x="13102" y="17660"/>
                  </a:cubicBezTo>
                  <a:cubicBezTo>
                    <a:pt x="13178" y="17636"/>
                    <a:pt x="13263" y="17588"/>
                    <a:pt x="13301" y="17505"/>
                  </a:cubicBezTo>
                  <a:cubicBezTo>
                    <a:pt x="13443" y="17684"/>
                    <a:pt x="13481" y="17982"/>
                    <a:pt x="13377" y="18208"/>
                  </a:cubicBezTo>
                  <a:cubicBezTo>
                    <a:pt x="13538" y="18304"/>
                    <a:pt x="13642" y="18506"/>
                    <a:pt x="13680" y="18733"/>
                  </a:cubicBezTo>
                  <a:cubicBezTo>
                    <a:pt x="13775" y="18804"/>
                    <a:pt x="13812" y="18959"/>
                    <a:pt x="13841" y="19079"/>
                  </a:cubicBezTo>
                  <a:cubicBezTo>
                    <a:pt x="13898" y="19007"/>
                    <a:pt x="14002" y="19067"/>
                    <a:pt x="14040" y="19162"/>
                  </a:cubicBezTo>
                  <a:cubicBezTo>
                    <a:pt x="14087" y="19269"/>
                    <a:pt x="14078" y="19353"/>
                    <a:pt x="14078" y="19460"/>
                  </a:cubicBezTo>
                  <a:cubicBezTo>
                    <a:pt x="14097" y="19710"/>
                    <a:pt x="14191" y="19937"/>
                    <a:pt x="14334" y="20080"/>
                  </a:cubicBezTo>
                  <a:lnTo>
                    <a:pt x="14514" y="20235"/>
                  </a:lnTo>
                  <a:cubicBezTo>
                    <a:pt x="14608" y="20306"/>
                    <a:pt x="14731" y="20390"/>
                    <a:pt x="14826" y="20461"/>
                  </a:cubicBezTo>
                  <a:cubicBezTo>
                    <a:pt x="15110" y="20628"/>
                    <a:pt x="15404" y="20831"/>
                    <a:pt x="15688" y="21010"/>
                  </a:cubicBezTo>
                  <a:cubicBezTo>
                    <a:pt x="15726" y="21033"/>
                    <a:pt x="15764" y="21057"/>
                    <a:pt x="15802" y="21033"/>
                  </a:cubicBezTo>
                  <a:cubicBezTo>
                    <a:pt x="15840" y="21010"/>
                    <a:pt x="15868" y="20986"/>
                    <a:pt x="15906" y="20962"/>
                  </a:cubicBezTo>
                  <a:cubicBezTo>
                    <a:pt x="15982" y="20938"/>
                    <a:pt x="16039" y="21033"/>
                    <a:pt x="16105" y="21105"/>
                  </a:cubicBezTo>
                  <a:cubicBezTo>
                    <a:pt x="16200" y="21212"/>
                    <a:pt x="16380" y="21165"/>
                    <a:pt x="16456" y="21033"/>
                  </a:cubicBezTo>
                  <a:cubicBezTo>
                    <a:pt x="16560" y="20914"/>
                    <a:pt x="16598" y="20735"/>
                    <a:pt x="16636" y="20581"/>
                  </a:cubicBezTo>
                  <a:cubicBezTo>
                    <a:pt x="16939" y="20664"/>
                    <a:pt x="17195" y="20855"/>
                    <a:pt x="17356" y="21188"/>
                  </a:cubicBezTo>
                  <a:cubicBezTo>
                    <a:pt x="17375" y="21129"/>
                    <a:pt x="17412" y="21105"/>
                    <a:pt x="17431" y="21057"/>
                  </a:cubicBezTo>
                  <a:cubicBezTo>
                    <a:pt x="17431" y="21188"/>
                    <a:pt x="17450" y="21284"/>
                    <a:pt x="17498" y="21379"/>
                  </a:cubicBezTo>
                  <a:cubicBezTo>
                    <a:pt x="17536" y="21486"/>
                    <a:pt x="17630" y="21558"/>
                    <a:pt x="17735" y="21534"/>
                  </a:cubicBezTo>
                  <a:cubicBezTo>
                    <a:pt x="17754" y="21379"/>
                    <a:pt x="17791" y="21236"/>
                    <a:pt x="17810" y="21081"/>
                  </a:cubicBezTo>
                  <a:cubicBezTo>
                    <a:pt x="17810" y="21033"/>
                    <a:pt x="17829" y="21010"/>
                    <a:pt x="17829" y="20962"/>
                  </a:cubicBezTo>
                  <a:cubicBezTo>
                    <a:pt x="17886" y="20735"/>
                    <a:pt x="18066" y="20557"/>
                    <a:pt x="18246" y="20485"/>
                  </a:cubicBezTo>
                  <a:cubicBezTo>
                    <a:pt x="18426" y="20390"/>
                    <a:pt x="18625" y="20390"/>
                    <a:pt x="18824" y="20354"/>
                  </a:cubicBezTo>
                  <a:cubicBezTo>
                    <a:pt x="18900" y="20354"/>
                    <a:pt x="18985" y="20330"/>
                    <a:pt x="19061" y="20330"/>
                  </a:cubicBezTo>
                  <a:cubicBezTo>
                    <a:pt x="19203" y="20306"/>
                    <a:pt x="19364" y="20306"/>
                    <a:pt x="19497" y="20283"/>
                  </a:cubicBezTo>
                  <a:cubicBezTo>
                    <a:pt x="19572" y="20092"/>
                    <a:pt x="19648" y="19889"/>
                    <a:pt x="19696" y="19675"/>
                  </a:cubicBezTo>
                  <a:cubicBezTo>
                    <a:pt x="19667" y="19651"/>
                    <a:pt x="19610" y="19341"/>
                    <a:pt x="19544" y="19460"/>
                  </a:cubicBezTo>
                  <a:cubicBezTo>
                    <a:pt x="19478" y="19460"/>
                    <a:pt x="19459" y="19353"/>
                    <a:pt x="19478" y="19281"/>
                  </a:cubicBezTo>
                  <a:cubicBezTo>
                    <a:pt x="19497" y="19233"/>
                    <a:pt x="19544" y="19186"/>
                    <a:pt x="19563" y="19138"/>
                  </a:cubicBezTo>
                  <a:cubicBezTo>
                    <a:pt x="19677" y="18959"/>
                    <a:pt x="19743" y="18733"/>
                    <a:pt x="19781" y="18506"/>
                  </a:cubicBezTo>
                  <a:cubicBezTo>
                    <a:pt x="19781" y="18483"/>
                    <a:pt x="19800" y="18435"/>
                    <a:pt x="19781" y="18411"/>
                  </a:cubicBezTo>
                  <a:cubicBezTo>
                    <a:pt x="19781" y="18387"/>
                    <a:pt x="19762" y="18387"/>
                    <a:pt x="19743" y="18363"/>
                  </a:cubicBezTo>
                  <a:cubicBezTo>
                    <a:pt x="19696" y="18304"/>
                    <a:pt x="19762" y="18208"/>
                    <a:pt x="19800" y="18184"/>
                  </a:cubicBezTo>
                  <a:cubicBezTo>
                    <a:pt x="19838" y="18137"/>
                    <a:pt x="19914" y="18113"/>
                    <a:pt x="19914" y="18030"/>
                  </a:cubicBezTo>
                  <a:lnTo>
                    <a:pt x="19914" y="17910"/>
                  </a:lnTo>
                  <a:cubicBezTo>
                    <a:pt x="19914" y="17803"/>
                    <a:pt x="19999" y="17732"/>
                    <a:pt x="20037" y="17660"/>
                  </a:cubicBezTo>
                  <a:cubicBezTo>
                    <a:pt x="20094" y="17588"/>
                    <a:pt x="20141" y="17481"/>
                    <a:pt x="20094" y="17386"/>
                  </a:cubicBezTo>
                  <a:cubicBezTo>
                    <a:pt x="19980" y="17362"/>
                    <a:pt x="19914" y="17219"/>
                    <a:pt x="19895" y="17088"/>
                  </a:cubicBezTo>
                  <a:cubicBezTo>
                    <a:pt x="19876" y="16969"/>
                    <a:pt x="19914" y="16814"/>
                    <a:pt x="19961" y="16659"/>
                  </a:cubicBezTo>
                  <a:cubicBezTo>
                    <a:pt x="19961" y="16635"/>
                    <a:pt x="19961" y="16635"/>
                    <a:pt x="19980" y="16611"/>
                  </a:cubicBezTo>
                  <a:cubicBezTo>
                    <a:pt x="19999" y="16587"/>
                    <a:pt x="20018" y="16635"/>
                    <a:pt x="20037" y="16659"/>
                  </a:cubicBezTo>
                  <a:cubicBezTo>
                    <a:pt x="20094" y="16730"/>
                    <a:pt x="20179" y="16683"/>
                    <a:pt x="20236" y="16635"/>
                  </a:cubicBezTo>
                  <a:cubicBezTo>
                    <a:pt x="20292" y="16587"/>
                    <a:pt x="20378" y="16504"/>
                    <a:pt x="20435" y="16528"/>
                  </a:cubicBezTo>
                  <a:cubicBezTo>
                    <a:pt x="20472" y="16432"/>
                    <a:pt x="20529" y="16337"/>
                    <a:pt x="20596" y="16230"/>
                  </a:cubicBezTo>
                  <a:cubicBezTo>
                    <a:pt x="20577" y="16134"/>
                    <a:pt x="20491" y="16063"/>
                    <a:pt x="20472" y="15955"/>
                  </a:cubicBezTo>
                  <a:cubicBezTo>
                    <a:pt x="20615" y="15932"/>
                    <a:pt x="20757" y="15884"/>
                    <a:pt x="20870" y="15788"/>
                  </a:cubicBezTo>
                  <a:cubicBezTo>
                    <a:pt x="20994" y="15681"/>
                    <a:pt x="21050" y="15455"/>
                    <a:pt x="20994" y="15312"/>
                  </a:cubicBezTo>
                  <a:cubicBezTo>
                    <a:pt x="21230" y="14954"/>
                    <a:pt x="21069" y="14406"/>
                    <a:pt x="21230" y="13977"/>
                  </a:cubicBezTo>
                  <a:cubicBezTo>
                    <a:pt x="21306" y="13905"/>
                    <a:pt x="21391" y="13857"/>
                    <a:pt x="21467" y="13786"/>
                  </a:cubicBezTo>
                  <a:cubicBezTo>
                    <a:pt x="21410" y="13607"/>
                    <a:pt x="21448" y="13404"/>
                    <a:pt x="21543" y="13285"/>
                  </a:cubicBezTo>
                  <a:cubicBezTo>
                    <a:pt x="21486" y="13130"/>
                    <a:pt x="21467" y="12987"/>
                    <a:pt x="21467" y="12808"/>
                  </a:cubicBezTo>
                  <a:cubicBezTo>
                    <a:pt x="21467" y="12761"/>
                    <a:pt x="21467" y="12677"/>
                    <a:pt x="21448" y="12630"/>
                  </a:cubicBezTo>
                  <a:cubicBezTo>
                    <a:pt x="21429" y="12308"/>
                    <a:pt x="21410" y="12010"/>
                    <a:pt x="21391" y="11676"/>
                  </a:cubicBezTo>
                  <a:cubicBezTo>
                    <a:pt x="21354" y="11628"/>
                    <a:pt x="21287" y="11628"/>
                    <a:pt x="21230" y="11676"/>
                  </a:cubicBezTo>
                  <a:cubicBezTo>
                    <a:pt x="21155" y="11378"/>
                    <a:pt x="21107" y="11056"/>
                    <a:pt x="21126" y="10734"/>
                  </a:cubicBezTo>
                  <a:cubicBezTo>
                    <a:pt x="21126" y="10651"/>
                    <a:pt x="21155" y="10555"/>
                    <a:pt x="21107" y="10484"/>
                  </a:cubicBezTo>
                  <a:cubicBezTo>
                    <a:pt x="21088" y="10436"/>
                    <a:pt x="21031" y="10400"/>
                    <a:pt x="21012" y="10353"/>
                  </a:cubicBezTo>
                  <a:cubicBezTo>
                    <a:pt x="20814" y="10126"/>
                    <a:pt x="20927" y="9602"/>
                    <a:pt x="20709" y="9435"/>
                  </a:cubicBezTo>
                  <a:cubicBezTo>
                    <a:pt x="20652" y="9375"/>
                    <a:pt x="20596" y="9375"/>
                    <a:pt x="20529" y="9351"/>
                  </a:cubicBezTo>
                  <a:cubicBezTo>
                    <a:pt x="20236" y="9256"/>
                    <a:pt x="19999" y="8886"/>
                    <a:pt x="19980" y="8481"/>
                  </a:cubicBezTo>
                  <a:cubicBezTo>
                    <a:pt x="19838" y="8386"/>
                    <a:pt x="19677" y="8279"/>
                    <a:pt x="19544" y="8207"/>
                  </a:cubicBezTo>
                  <a:cubicBezTo>
                    <a:pt x="19364" y="8076"/>
                    <a:pt x="19184" y="7981"/>
                    <a:pt x="19061" y="7778"/>
                  </a:cubicBezTo>
                  <a:cubicBezTo>
                    <a:pt x="18947" y="7575"/>
                    <a:pt x="18881" y="7301"/>
                    <a:pt x="18985" y="7110"/>
                  </a:cubicBezTo>
                  <a:cubicBezTo>
                    <a:pt x="19004" y="7051"/>
                    <a:pt x="19042" y="7003"/>
                    <a:pt x="19042" y="6932"/>
                  </a:cubicBezTo>
                  <a:cubicBezTo>
                    <a:pt x="19042" y="6860"/>
                    <a:pt x="19023" y="6777"/>
                    <a:pt x="18985" y="6729"/>
                  </a:cubicBezTo>
                  <a:cubicBezTo>
                    <a:pt x="18862" y="6526"/>
                    <a:pt x="18682" y="6383"/>
                    <a:pt x="18483" y="6335"/>
                  </a:cubicBezTo>
                  <a:cubicBezTo>
                    <a:pt x="18568" y="6133"/>
                    <a:pt x="18331" y="5978"/>
                    <a:pt x="18170" y="5954"/>
                  </a:cubicBezTo>
                  <a:cubicBezTo>
                    <a:pt x="18009" y="5930"/>
                    <a:pt x="17772" y="5799"/>
                    <a:pt x="17829" y="5608"/>
                  </a:cubicBezTo>
                  <a:cubicBezTo>
                    <a:pt x="17517" y="5477"/>
                    <a:pt x="17375" y="5000"/>
                    <a:pt x="17270" y="4607"/>
                  </a:cubicBezTo>
                  <a:cubicBezTo>
                    <a:pt x="17138" y="3999"/>
                    <a:pt x="16996" y="3284"/>
                    <a:pt x="17299" y="2759"/>
                  </a:cubicBezTo>
                  <a:cubicBezTo>
                    <a:pt x="17214" y="2807"/>
                    <a:pt x="17138" y="2700"/>
                    <a:pt x="17119" y="2604"/>
                  </a:cubicBezTo>
                  <a:cubicBezTo>
                    <a:pt x="17100" y="2509"/>
                    <a:pt x="17071" y="2378"/>
                    <a:pt x="17015" y="2330"/>
                  </a:cubicBezTo>
                  <a:cubicBezTo>
                    <a:pt x="16977" y="2306"/>
                    <a:pt x="16920" y="2283"/>
                    <a:pt x="16882" y="2283"/>
                  </a:cubicBezTo>
                  <a:cubicBezTo>
                    <a:pt x="16702" y="2259"/>
                    <a:pt x="16522" y="2235"/>
                    <a:pt x="16361" y="2199"/>
                  </a:cubicBezTo>
                  <a:cubicBezTo>
                    <a:pt x="16124" y="1627"/>
                    <a:pt x="15982" y="983"/>
                    <a:pt x="16001" y="328"/>
                  </a:cubicBezTo>
                  <a:cubicBezTo>
                    <a:pt x="15906" y="208"/>
                    <a:pt x="15783" y="101"/>
                    <a:pt x="15669" y="53"/>
                  </a:cubicBezTo>
                  <a:cubicBezTo>
                    <a:pt x="15527" y="6"/>
                    <a:pt x="15366" y="53"/>
                    <a:pt x="15290" y="173"/>
                  </a:cubicBezTo>
                  <a:cubicBezTo>
                    <a:pt x="15148" y="423"/>
                    <a:pt x="15347" y="852"/>
                    <a:pt x="15186" y="1102"/>
                  </a:cubicBezTo>
                  <a:cubicBezTo>
                    <a:pt x="15129" y="1198"/>
                    <a:pt x="15025" y="1281"/>
                    <a:pt x="15054" y="1377"/>
                  </a:cubicBezTo>
                  <a:cubicBezTo>
                    <a:pt x="15054" y="1448"/>
                    <a:pt x="15110" y="1484"/>
                    <a:pt x="15129" y="1555"/>
                  </a:cubicBezTo>
                  <a:cubicBezTo>
                    <a:pt x="15186" y="1675"/>
                    <a:pt x="15110" y="1830"/>
                    <a:pt x="15091" y="1949"/>
                  </a:cubicBezTo>
                  <a:cubicBezTo>
                    <a:pt x="15054" y="2080"/>
                    <a:pt x="15110" y="2283"/>
                    <a:pt x="15205" y="2259"/>
                  </a:cubicBezTo>
                  <a:cubicBezTo>
                    <a:pt x="15025" y="2533"/>
                    <a:pt x="14949" y="2902"/>
                    <a:pt x="15006" y="3224"/>
                  </a:cubicBezTo>
                  <a:cubicBezTo>
                    <a:pt x="15110" y="3260"/>
                    <a:pt x="15091" y="3451"/>
                    <a:pt x="15054" y="3582"/>
                  </a:cubicBezTo>
                  <a:cubicBezTo>
                    <a:pt x="14949" y="3856"/>
                    <a:pt x="14855" y="4130"/>
                    <a:pt x="14769" y="4404"/>
                  </a:cubicBezTo>
                  <a:cubicBezTo>
                    <a:pt x="14731" y="4524"/>
                    <a:pt x="14675" y="4679"/>
                    <a:pt x="14570" y="4750"/>
                  </a:cubicBezTo>
                  <a:cubicBezTo>
                    <a:pt x="14428" y="4881"/>
                    <a:pt x="14220" y="4810"/>
                    <a:pt x="14097" y="4655"/>
                  </a:cubicBezTo>
                  <a:cubicBezTo>
                    <a:pt x="13983" y="4500"/>
                    <a:pt x="13917" y="4285"/>
                    <a:pt x="13917" y="4059"/>
                  </a:cubicBezTo>
                  <a:cubicBezTo>
                    <a:pt x="13860" y="3928"/>
                    <a:pt x="13699" y="3904"/>
                    <a:pt x="13576" y="3951"/>
                  </a:cubicBezTo>
                  <a:cubicBezTo>
                    <a:pt x="13462" y="3975"/>
                    <a:pt x="13320" y="4059"/>
                    <a:pt x="13197" y="3999"/>
                  </a:cubicBezTo>
                  <a:cubicBezTo>
                    <a:pt x="13083" y="3951"/>
                    <a:pt x="13026" y="3701"/>
                    <a:pt x="13140" y="3630"/>
                  </a:cubicBezTo>
                  <a:cubicBezTo>
                    <a:pt x="13064" y="3475"/>
                    <a:pt x="12922" y="3403"/>
                    <a:pt x="12761" y="3427"/>
                  </a:cubicBezTo>
                  <a:cubicBezTo>
                    <a:pt x="12685" y="3403"/>
                    <a:pt x="12562" y="3332"/>
                    <a:pt x="12543" y="3224"/>
                  </a:cubicBezTo>
                  <a:cubicBezTo>
                    <a:pt x="12505" y="3332"/>
                    <a:pt x="12382" y="3332"/>
                    <a:pt x="12287" y="3284"/>
                  </a:cubicBezTo>
                  <a:cubicBezTo>
                    <a:pt x="11965" y="3105"/>
                    <a:pt x="11728" y="2724"/>
                    <a:pt x="11652" y="2306"/>
                  </a:cubicBezTo>
                  <a:cubicBezTo>
                    <a:pt x="11766" y="2104"/>
                    <a:pt x="12012" y="2128"/>
                    <a:pt x="12183" y="2199"/>
                  </a:cubicBezTo>
                  <a:cubicBezTo>
                    <a:pt x="12363" y="2283"/>
                    <a:pt x="12581" y="2378"/>
                    <a:pt x="12761" y="2283"/>
                  </a:cubicBezTo>
                  <a:cubicBezTo>
                    <a:pt x="12704" y="2151"/>
                    <a:pt x="12581" y="2080"/>
                    <a:pt x="12467" y="2104"/>
                  </a:cubicBezTo>
                  <a:cubicBezTo>
                    <a:pt x="12429" y="1949"/>
                    <a:pt x="12401" y="1806"/>
                    <a:pt x="12363" y="1627"/>
                  </a:cubicBezTo>
                  <a:cubicBezTo>
                    <a:pt x="12363" y="1579"/>
                    <a:pt x="12344" y="1532"/>
                    <a:pt x="12363" y="1508"/>
                  </a:cubicBezTo>
                  <a:cubicBezTo>
                    <a:pt x="12382" y="1448"/>
                    <a:pt x="12448" y="1424"/>
                    <a:pt x="12486" y="1377"/>
                  </a:cubicBezTo>
                  <a:cubicBezTo>
                    <a:pt x="12562" y="1281"/>
                    <a:pt x="12543" y="1126"/>
                    <a:pt x="12505" y="983"/>
                  </a:cubicBezTo>
                  <a:cubicBezTo>
                    <a:pt x="12429" y="757"/>
                    <a:pt x="12363" y="530"/>
                    <a:pt x="12287" y="304"/>
                  </a:cubicBezTo>
                  <a:cubicBezTo>
                    <a:pt x="12268" y="256"/>
                    <a:pt x="12268" y="232"/>
                    <a:pt x="12230" y="208"/>
                  </a:cubicBezTo>
                  <a:cubicBezTo>
                    <a:pt x="12183" y="173"/>
                    <a:pt x="12145" y="173"/>
                    <a:pt x="12107" y="208"/>
                  </a:cubicBezTo>
                  <a:cubicBezTo>
                    <a:pt x="11908" y="280"/>
                    <a:pt x="11728" y="459"/>
                    <a:pt x="11652" y="709"/>
                  </a:cubicBezTo>
                  <a:cubicBezTo>
                    <a:pt x="11634" y="757"/>
                    <a:pt x="11615" y="828"/>
                    <a:pt x="11567" y="852"/>
                  </a:cubicBezTo>
                  <a:cubicBezTo>
                    <a:pt x="11529" y="876"/>
                    <a:pt x="11472" y="852"/>
                    <a:pt x="11435" y="852"/>
                  </a:cubicBezTo>
                  <a:cubicBezTo>
                    <a:pt x="11150" y="733"/>
                    <a:pt x="10914" y="554"/>
                    <a:pt x="10677" y="328"/>
                  </a:cubicBezTo>
                  <a:cubicBezTo>
                    <a:pt x="10535" y="208"/>
                    <a:pt x="10336" y="53"/>
                    <a:pt x="10241" y="232"/>
                  </a:cubicBezTo>
                  <a:cubicBezTo>
                    <a:pt x="10080" y="-42"/>
                    <a:pt x="9739" y="-18"/>
                    <a:pt x="9483" y="30"/>
                  </a:cubicBezTo>
                  <a:cubicBezTo>
                    <a:pt x="9426" y="53"/>
                    <a:pt x="9341" y="53"/>
                    <a:pt x="9284" y="101"/>
                  </a:cubicBezTo>
                  <a:cubicBezTo>
                    <a:pt x="9227" y="149"/>
                    <a:pt x="9208" y="256"/>
                    <a:pt x="9227" y="328"/>
                  </a:cubicBezTo>
                  <a:cubicBezTo>
                    <a:pt x="9388" y="304"/>
                    <a:pt x="9540" y="304"/>
                    <a:pt x="9682" y="351"/>
                  </a:cubicBezTo>
                  <a:cubicBezTo>
                    <a:pt x="9824" y="423"/>
                    <a:pt x="9938" y="602"/>
                    <a:pt x="9919" y="804"/>
                  </a:cubicBezTo>
                  <a:cubicBezTo>
                    <a:pt x="9701" y="804"/>
                    <a:pt x="9464" y="828"/>
                    <a:pt x="9246" y="828"/>
                  </a:cubicBezTo>
                  <a:cubicBezTo>
                    <a:pt x="9208" y="828"/>
                    <a:pt x="9142" y="828"/>
                    <a:pt x="9104" y="852"/>
                  </a:cubicBezTo>
                  <a:cubicBezTo>
                    <a:pt x="8990" y="924"/>
                    <a:pt x="8971" y="1114"/>
                    <a:pt x="8905" y="1233"/>
                  </a:cubicBezTo>
                  <a:cubicBezTo>
                    <a:pt x="8848" y="1365"/>
                    <a:pt x="8649" y="1424"/>
                    <a:pt x="8611" y="1281"/>
                  </a:cubicBezTo>
                  <a:cubicBezTo>
                    <a:pt x="8574" y="1305"/>
                    <a:pt x="8574" y="1377"/>
                    <a:pt x="8611" y="1424"/>
                  </a:cubicBezTo>
                  <a:cubicBezTo>
                    <a:pt x="8649" y="1484"/>
                    <a:pt x="8687" y="1508"/>
                    <a:pt x="8706" y="1555"/>
                  </a:cubicBezTo>
                  <a:cubicBezTo>
                    <a:pt x="8744" y="1675"/>
                    <a:pt x="8574" y="1734"/>
                    <a:pt x="8507" y="1830"/>
                  </a:cubicBezTo>
                  <a:cubicBezTo>
                    <a:pt x="8412" y="2008"/>
                    <a:pt x="8574" y="2283"/>
                    <a:pt x="8469" y="2449"/>
                  </a:cubicBezTo>
                  <a:cubicBezTo>
                    <a:pt x="8431" y="2533"/>
                    <a:pt x="8356" y="2533"/>
                    <a:pt x="8270" y="2581"/>
                  </a:cubicBezTo>
                  <a:cubicBezTo>
                    <a:pt x="8214" y="2628"/>
                    <a:pt x="8157" y="2700"/>
                    <a:pt x="8195" y="2783"/>
                  </a:cubicBezTo>
                  <a:cubicBezTo>
                    <a:pt x="8052" y="2879"/>
                    <a:pt x="7910" y="2652"/>
                    <a:pt x="7816" y="2473"/>
                  </a:cubicBezTo>
                  <a:cubicBezTo>
                    <a:pt x="7598" y="2128"/>
                    <a:pt x="7200" y="2032"/>
                    <a:pt x="6859" y="1949"/>
                  </a:cubicBezTo>
                  <a:cubicBezTo>
                    <a:pt x="7020" y="2008"/>
                    <a:pt x="6840" y="2151"/>
                    <a:pt x="6764" y="2104"/>
                  </a:cubicBezTo>
                  <a:close/>
                  <a:moveTo>
                    <a:pt x="19696" y="19639"/>
                  </a:moveTo>
                  <a:cubicBezTo>
                    <a:pt x="19696" y="19663"/>
                    <a:pt x="19696" y="19675"/>
                    <a:pt x="19696" y="19675"/>
                  </a:cubicBezTo>
                  <a:cubicBezTo>
                    <a:pt x="19696" y="19663"/>
                    <a:pt x="19696" y="19651"/>
                    <a:pt x="19696" y="19639"/>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0" name="Google Shape;310;p35"/>
            <p:cNvSpPr/>
            <p:nvPr/>
          </p:nvSpPr>
          <p:spPr>
            <a:xfrm>
              <a:off x="11137512" y="7340456"/>
              <a:ext cx="30161" cy="44686"/>
            </a:xfrm>
            <a:custGeom>
              <a:avLst/>
              <a:gdLst/>
              <a:ahLst/>
              <a:cxnLst/>
              <a:rect l="l" t="t" r="r" b="b"/>
              <a:pathLst>
                <a:path w="18696" h="21098" extrusionOk="0">
                  <a:moveTo>
                    <a:pt x="496" y="15470"/>
                  </a:moveTo>
                  <a:cubicBezTo>
                    <a:pt x="2012" y="18973"/>
                    <a:pt x="7317" y="21600"/>
                    <a:pt x="12243" y="21016"/>
                  </a:cubicBezTo>
                  <a:cubicBezTo>
                    <a:pt x="17169" y="19557"/>
                    <a:pt x="20201" y="15470"/>
                    <a:pt x="17927" y="11676"/>
                  </a:cubicBezTo>
                  <a:cubicBezTo>
                    <a:pt x="14517" y="9341"/>
                    <a:pt x="9212" y="9924"/>
                    <a:pt x="5801" y="7297"/>
                  </a:cubicBezTo>
                  <a:cubicBezTo>
                    <a:pt x="3527" y="5546"/>
                    <a:pt x="4285" y="2627"/>
                    <a:pt x="4285" y="0"/>
                  </a:cubicBezTo>
                  <a:cubicBezTo>
                    <a:pt x="-1020" y="1751"/>
                    <a:pt x="-1399" y="8465"/>
                    <a:pt x="3148" y="10800"/>
                  </a:cubicBezTo>
                  <a:cubicBezTo>
                    <a:pt x="2012" y="11968"/>
                    <a:pt x="1254" y="13719"/>
                    <a:pt x="496" y="154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1" name="Google Shape;311;p35"/>
            <p:cNvSpPr/>
            <p:nvPr/>
          </p:nvSpPr>
          <p:spPr>
            <a:xfrm>
              <a:off x="11019052" y="7389550"/>
              <a:ext cx="144309" cy="157577"/>
            </a:xfrm>
            <a:custGeom>
              <a:avLst/>
              <a:gdLst/>
              <a:ahLst/>
              <a:cxnLst/>
              <a:rect l="l" t="t" r="r" b="b"/>
              <a:pathLst>
                <a:path w="21253" h="21600" extrusionOk="0">
                  <a:moveTo>
                    <a:pt x="3578" y="844"/>
                  </a:moveTo>
                  <a:cubicBezTo>
                    <a:pt x="3031" y="506"/>
                    <a:pt x="2302" y="0"/>
                    <a:pt x="1482" y="0"/>
                  </a:cubicBezTo>
                  <a:cubicBezTo>
                    <a:pt x="752" y="0"/>
                    <a:pt x="-159" y="506"/>
                    <a:pt x="23" y="1266"/>
                  </a:cubicBezTo>
                  <a:cubicBezTo>
                    <a:pt x="206" y="2109"/>
                    <a:pt x="1482" y="2616"/>
                    <a:pt x="1299" y="3544"/>
                  </a:cubicBezTo>
                  <a:cubicBezTo>
                    <a:pt x="1937" y="3375"/>
                    <a:pt x="2666" y="3881"/>
                    <a:pt x="2849" y="4388"/>
                  </a:cubicBezTo>
                  <a:cubicBezTo>
                    <a:pt x="3031" y="4978"/>
                    <a:pt x="2666" y="5653"/>
                    <a:pt x="2119" y="5991"/>
                  </a:cubicBezTo>
                  <a:cubicBezTo>
                    <a:pt x="3851" y="9028"/>
                    <a:pt x="4945" y="12572"/>
                    <a:pt x="5127" y="16116"/>
                  </a:cubicBezTo>
                  <a:cubicBezTo>
                    <a:pt x="5947" y="15356"/>
                    <a:pt x="7314" y="15947"/>
                    <a:pt x="7861" y="16791"/>
                  </a:cubicBezTo>
                  <a:cubicBezTo>
                    <a:pt x="8499" y="17719"/>
                    <a:pt x="8408" y="18816"/>
                    <a:pt x="8590" y="19659"/>
                  </a:cubicBezTo>
                  <a:cubicBezTo>
                    <a:pt x="8773" y="20587"/>
                    <a:pt x="9775" y="21600"/>
                    <a:pt x="10869" y="21600"/>
                  </a:cubicBezTo>
                  <a:cubicBezTo>
                    <a:pt x="11416" y="21600"/>
                    <a:pt x="12054" y="21262"/>
                    <a:pt x="12418" y="20841"/>
                  </a:cubicBezTo>
                  <a:cubicBezTo>
                    <a:pt x="13603" y="20166"/>
                    <a:pt x="14697" y="19238"/>
                    <a:pt x="15699" y="18563"/>
                  </a:cubicBezTo>
                  <a:cubicBezTo>
                    <a:pt x="17431" y="17297"/>
                    <a:pt x="19254" y="15947"/>
                    <a:pt x="20074" y="14006"/>
                  </a:cubicBezTo>
                  <a:cubicBezTo>
                    <a:pt x="20985" y="11644"/>
                    <a:pt x="19892" y="8859"/>
                    <a:pt x="20803" y="6497"/>
                  </a:cubicBezTo>
                  <a:cubicBezTo>
                    <a:pt x="20985" y="5822"/>
                    <a:pt x="21441" y="5147"/>
                    <a:pt x="21168" y="4388"/>
                  </a:cubicBezTo>
                  <a:cubicBezTo>
                    <a:pt x="20803" y="3712"/>
                    <a:pt x="19892" y="3375"/>
                    <a:pt x="18889" y="3206"/>
                  </a:cubicBezTo>
                  <a:cubicBezTo>
                    <a:pt x="17157" y="2784"/>
                    <a:pt x="15517" y="2447"/>
                    <a:pt x="13968" y="2278"/>
                  </a:cubicBezTo>
                  <a:cubicBezTo>
                    <a:pt x="13785" y="2278"/>
                    <a:pt x="13330" y="2109"/>
                    <a:pt x="13147" y="2278"/>
                  </a:cubicBezTo>
                  <a:cubicBezTo>
                    <a:pt x="12418" y="2447"/>
                    <a:pt x="12054" y="3544"/>
                    <a:pt x="11233" y="3712"/>
                  </a:cubicBezTo>
                  <a:cubicBezTo>
                    <a:pt x="10322" y="4050"/>
                    <a:pt x="9593" y="2953"/>
                    <a:pt x="8773" y="2447"/>
                  </a:cubicBezTo>
                  <a:cubicBezTo>
                    <a:pt x="7223" y="1434"/>
                    <a:pt x="5309" y="1941"/>
                    <a:pt x="3578" y="84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2" name="Google Shape;312;p35"/>
            <p:cNvSpPr/>
            <p:nvPr/>
          </p:nvSpPr>
          <p:spPr>
            <a:xfrm>
              <a:off x="12018943" y="7131561"/>
              <a:ext cx="209393" cy="335397"/>
            </a:xfrm>
            <a:custGeom>
              <a:avLst/>
              <a:gdLst/>
              <a:ahLst/>
              <a:cxnLst/>
              <a:rect l="l" t="t" r="r" b="b"/>
              <a:pathLst>
                <a:path w="21322" h="20788" extrusionOk="0">
                  <a:moveTo>
                    <a:pt x="4926" y="3921"/>
                  </a:moveTo>
                  <a:cubicBezTo>
                    <a:pt x="4926" y="4190"/>
                    <a:pt x="4926" y="4497"/>
                    <a:pt x="5305" y="4651"/>
                  </a:cubicBezTo>
                  <a:cubicBezTo>
                    <a:pt x="5558" y="4728"/>
                    <a:pt x="5811" y="4728"/>
                    <a:pt x="5937" y="4882"/>
                  </a:cubicBezTo>
                  <a:cubicBezTo>
                    <a:pt x="6253" y="5074"/>
                    <a:pt x="6253" y="5228"/>
                    <a:pt x="6253" y="5381"/>
                  </a:cubicBezTo>
                  <a:cubicBezTo>
                    <a:pt x="6379" y="5881"/>
                    <a:pt x="6884" y="6304"/>
                    <a:pt x="7011" y="6765"/>
                  </a:cubicBezTo>
                  <a:cubicBezTo>
                    <a:pt x="7137" y="7265"/>
                    <a:pt x="7263" y="7803"/>
                    <a:pt x="6632" y="8110"/>
                  </a:cubicBezTo>
                  <a:cubicBezTo>
                    <a:pt x="7705" y="8110"/>
                    <a:pt x="7958" y="8994"/>
                    <a:pt x="7832" y="9571"/>
                  </a:cubicBezTo>
                  <a:cubicBezTo>
                    <a:pt x="7705" y="10224"/>
                    <a:pt x="7579" y="10801"/>
                    <a:pt x="7389" y="11339"/>
                  </a:cubicBezTo>
                  <a:cubicBezTo>
                    <a:pt x="6632" y="11108"/>
                    <a:pt x="5558" y="11492"/>
                    <a:pt x="5305" y="12069"/>
                  </a:cubicBezTo>
                  <a:cubicBezTo>
                    <a:pt x="5053" y="12645"/>
                    <a:pt x="5179" y="13183"/>
                    <a:pt x="5305" y="13760"/>
                  </a:cubicBezTo>
                  <a:cubicBezTo>
                    <a:pt x="6758" y="13683"/>
                    <a:pt x="8211" y="14260"/>
                    <a:pt x="8716" y="15067"/>
                  </a:cubicBezTo>
                  <a:cubicBezTo>
                    <a:pt x="9411" y="15874"/>
                    <a:pt x="9284" y="16835"/>
                    <a:pt x="8589" y="17642"/>
                  </a:cubicBezTo>
                  <a:cubicBezTo>
                    <a:pt x="8211" y="18295"/>
                    <a:pt x="7389" y="18833"/>
                    <a:pt x="7389" y="19564"/>
                  </a:cubicBezTo>
                  <a:cubicBezTo>
                    <a:pt x="7389" y="20294"/>
                    <a:pt x="8463" y="21024"/>
                    <a:pt x="9537" y="20717"/>
                  </a:cubicBezTo>
                  <a:cubicBezTo>
                    <a:pt x="10989" y="20217"/>
                    <a:pt x="9789" y="18526"/>
                    <a:pt x="11116" y="18026"/>
                  </a:cubicBezTo>
                  <a:cubicBezTo>
                    <a:pt x="11684" y="18218"/>
                    <a:pt x="12316" y="17911"/>
                    <a:pt x="12442" y="17565"/>
                  </a:cubicBezTo>
                  <a:cubicBezTo>
                    <a:pt x="12568" y="17257"/>
                    <a:pt x="12442" y="16835"/>
                    <a:pt x="12442" y="16527"/>
                  </a:cubicBezTo>
                  <a:cubicBezTo>
                    <a:pt x="13516" y="16604"/>
                    <a:pt x="14716" y="16297"/>
                    <a:pt x="15347" y="15797"/>
                  </a:cubicBezTo>
                  <a:cubicBezTo>
                    <a:pt x="16042" y="15336"/>
                    <a:pt x="15916" y="14413"/>
                    <a:pt x="15095" y="13991"/>
                  </a:cubicBezTo>
                  <a:cubicBezTo>
                    <a:pt x="14716" y="13760"/>
                    <a:pt x="14021" y="13452"/>
                    <a:pt x="14274" y="13183"/>
                  </a:cubicBezTo>
                  <a:cubicBezTo>
                    <a:pt x="14589" y="13030"/>
                    <a:pt x="14968" y="13107"/>
                    <a:pt x="15347" y="13030"/>
                  </a:cubicBezTo>
                  <a:cubicBezTo>
                    <a:pt x="16295" y="12953"/>
                    <a:pt x="16674" y="12146"/>
                    <a:pt x="17495" y="12223"/>
                  </a:cubicBezTo>
                  <a:cubicBezTo>
                    <a:pt x="17747" y="12223"/>
                    <a:pt x="18000" y="12415"/>
                    <a:pt x="18253" y="12415"/>
                  </a:cubicBezTo>
                  <a:cubicBezTo>
                    <a:pt x="19200" y="12492"/>
                    <a:pt x="19768" y="11838"/>
                    <a:pt x="19895" y="11262"/>
                  </a:cubicBezTo>
                  <a:cubicBezTo>
                    <a:pt x="19579" y="11185"/>
                    <a:pt x="19326" y="11185"/>
                    <a:pt x="19074" y="11108"/>
                  </a:cubicBezTo>
                  <a:cubicBezTo>
                    <a:pt x="18695" y="10801"/>
                    <a:pt x="19516" y="10378"/>
                    <a:pt x="20147" y="10224"/>
                  </a:cubicBezTo>
                  <a:cubicBezTo>
                    <a:pt x="20842" y="10070"/>
                    <a:pt x="21600" y="9647"/>
                    <a:pt x="21221" y="9340"/>
                  </a:cubicBezTo>
                  <a:cubicBezTo>
                    <a:pt x="21032" y="9263"/>
                    <a:pt x="20779" y="9186"/>
                    <a:pt x="20653" y="8994"/>
                  </a:cubicBezTo>
                  <a:cubicBezTo>
                    <a:pt x="20400" y="8764"/>
                    <a:pt x="20653" y="8379"/>
                    <a:pt x="20526" y="8110"/>
                  </a:cubicBezTo>
                  <a:cubicBezTo>
                    <a:pt x="20274" y="7572"/>
                    <a:pt x="18821" y="7726"/>
                    <a:pt x="18126" y="8187"/>
                  </a:cubicBezTo>
                  <a:cubicBezTo>
                    <a:pt x="17621" y="8687"/>
                    <a:pt x="17495" y="9340"/>
                    <a:pt x="16800" y="9724"/>
                  </a:cubicBezTo>
                  <a:cubicBezTo>
                    <a:pt x="16674" y="9801"/>
                    <a:pt x="16421" y="9878"/>
                    <a:pt x="16168" y="9878"/>
                  </a:cubicBezTo>
                  <a:cubicBezTo>
                    <a:pt x="15600" y="9878"/>
                    <a:pt x="15347" y="9494"/>
                    <a:pt x="14842" y="9263"/>
                  </a:cubicBezTo>
                  <a:cubicBezTo>
                    <a:pt x="14463" y="9109"/>
                    <a:pt x="13895" y="9109"/>
                    <a:pt x="13516" y="8994"/>
                  </a:cubicBezTo>
                  <a:cubicBezTo>
                    <a:pt x="13137" y="8917"/>
                    <a:pt x="12695" y="8456"/>
                    <a:pt x="13137" y="8379"/>
                  </a:cubicBezTo>
                  <a:cubicBezTo>
                    <a:pt x="12316" y="8187"/>
                    <a:pt x="11937" y="7649"/>
                    <a:pt x="11937" y="7149"/>
                  </a:cubicBezTo>
                  <a:cubicBezTo>
                    <a:pt x="11937" y="6688"/>
                    <a:pt x="12063" y="6112"/>
                    <a:pt x="11684" y="5612"/>
                  </a:cubicBezTo>
                  <a:cubicBezTo>
                    <a:pt x="11368" y="5151"/>
                    <a:pt x="10358" y="4805"/>
                    <a:pt x="9663" y="5151"/>
                  </a:cubicBezTo>
                  <a:cubicBezTo>
                    <a:pt x="9916" y="5535"/>
                    <a:pt x="9789" y="5958"/>
                    <a:pt x="9411" y="6265"/>
                  </a:cubicBezTo>
                  <a:cubicBezTo>
                    <a:pt x="8589" y="5766"/>
                    <a:pt x="8084" y="5074"/>
                    <a:pt x="8084" y="4420"/>
                  </a:cubicBezTo>
                  <a:cubicBezTo>
                    <a:pt x="8084" y="4190"/>
                    <a:pt x="8084" y="3921"/>
                    <a:pt x="7832" y="3844"/>
                  </a:cubicBezTo>
                  <a:cubicBezTo>
                    <a:pt x="7705" y="3767"/>
                    <a:pt x="7579" y="3767"/>
                    <a:pt x="7389" y="3690"/>
                  </a:cubicBezTo>
                  <a:cubicBezTo>
                    <a:pt x="6253" y="3383"/>
                    <a:pt x="6253" y="2383"/>
                    <a:pt x="6379" y="1576"/>
                  </a:cubicBezTo>
                  <a:cubicBezTo>
                    <a:pt x="6253" y="2076"/>
                    <a:pt x="2526" y="884"/>
                    <a:pt x="2274" y="769"/>
                  </a:cubicBezTo>
                  <a:cubicBezTo>
                    <a:pt x="1705" y="539"/>
                    <a:pt x="505" y="-576"/>
                    <a:pt x="0" y="385"/>
                  </a:cubicBezTo>
                  <a:cubicBezTo>
                    <a:pt x="0" y="1499"/>
                    <a:pt x="4611" y="2729"/>
                    <a:pt x="4926" y="392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3" name="Google Shape;313;p35"/>
            <p:cNvSpPr/>
            <p:nvPr/>
          </p:nvSpPr>
          <p:spPr>
            <a:xfrm>
              <a:off x="11803476" y="7398101"/>
              <a:ext cx="288490" cy="293577"/>
            </a:xfrm>
            <a:custGeom>
              <a:avLst/>
              <a:gdLst/>
              <a:ahLst/>
              <a:cxnLst/>
              <a:rect l="l" t="t" r="r" b="b"/>
              <a:pathLst>
                <a:path w="21600" h="20435" extrusionOk="0">
                  <a:moveTo>
                    <a:pt x="14786" y="2923"/>
                  </a:moveTo>
                  <a:cubicBezTo>
                    <a:pt x="14786" y="3095"/>
                    <a:pt x="14786" y="3353"/>
                    <a:pt x="14694" y="3568"/>
                  </a:cubicBezTo>
                  <a:cubicBezTo>
                    <a:pt x="14369" y="3740"/>
                    <a:pt x="13998" y="3654"/>
                    <a:pt x="13720" y="3740"/>
                  </a:cubicBezTo>
                  <a:cubicBezTo>
                    <a:pt x="13118" y="3998"/>
                    <a:pt x="13488" y="4816"/>
                    <a:pt x="13488" y="5332"/>
                  </a:cubicBezTo>
                  <a:cubicBezTo>
                    <a:pt x="13488" y="6537"/>
                    <a:pt x="11681" y="6881"/>
                    <a:pt x="10985" y="7871"/>
                  </a:cubicBezTo>
                  <a:cubicBezTo>
                    <a:pt x="10707" y="8258"/>
                    <a:pt x="10568" y="8688"/>
                    <a:pt x="10290" y="8947"/>
                  </a:cubicBezTo>
                  <a:cubicBezTo>
                    <a:pt x="10012" y="9248"/>
                    <a:pt x="9224" y="9248"/>
                    <a:pt x="9224" y="8774"/>
                  </a:cubicBezTo>
                  <a:cubicBezTo>
                    <a:pt x="8065" y="9678"/>
                    <a:pt x="6814" y="10582"/>
                    <a:pt x="5330" y="11055"/>
                  </a:cubicBezTo>
                  <a:cubicBezTo>
                    <a:pt x="5052" y="11141"/>
                    <a:pt x="4867" y="11227"/>
                    <a:pt x="4635" y="11313"/>
                  </a:cubicBezTo>
                  <a:cubicBezTo>
                    <a:pt x="4357" y="11485"/>
                    <a:pt x="4264" y="11872"/>
                    <a:pt x="4172" y="12131"/>
                  </a:cubicBezTo>
                  <a:cubicBezTo>
                    <a:pt x="3708" y="13034"/>
                    <a:pt x="2827" y="13766"/>
                    <a:pt x="1761" y="14024"/>
                  </a:cubicBezTo>
                  <a:cubicBezTo>
                    <a:pt x="1530" y="14669"/>
                    <a:pt x="1159" y="15186"/>
                    <a:pt x="788" y="15831"/>
                  </a:cubicBezTo>
                  <a:cubicBezTo>
                    <a:pt x="371" y="16347"/>
                    <a:pt x="93" y="16993"/>
                    <a:pt x="0" y="17724"/>
                  </a:cubicBezTo>
                  <a:cubicBezTo>
                    <a:pt x="0" y="18370"/>
                    <a:pt x="371" y="19101"/>
                    <a:pt x="1066" y="19359"/>
                  </a:cubicBezTo>
                  <a:cubicBezTo>
                    <a:pt x="1761" y="19660"/>
                    <a:pt x="2596" y="18886"/>
                    <a:pt x="2410" y="18241"/>
                  </a:cubicBezTo>
                  <a:cubicBezTo>
                    <a:pt x="2827" y="18068"/>
                    <a:pt x="3384" y="18542"/>
                    <a:pt x="3291" y="18886"/>
                  </a:cubicBezTo>
                  <a:cubicBezTo>
                    <a:pt x="3569" y="18628"/>
                    <a:pt x="4079" y="18800"/>
                    <a:pt x="4264" y="19058"/>
                  </a:cubicBezTo>
                  <a:cubicBezTo>
                    <a:pt x="4542" y="19359"/>
                    <a:pt x="4635" y="19617"/>
                    <a:pt x="4960" y="19876"/>
                  </a:cubicBezTo>
                  <a:cubicBezTo>
                    <a:pt x="5516" y="20349"/>
                    <a:pt x="6489" y="20048"/>
                    <a:pt x="6814" y="19445"/>
                  </a:cubicBezTo>
                  <a:cubicBezTo>
                    <a:pt x="7185" y="20048"/>
                    <a:pt x="8065" y="20435"/>
                    <a:pt x="8853" y="20435"/>
                  </a:cubicBezTo>
                  <a:cubicBezTo>
                    <a:pt x="9039" y="20048"/>
                    <a:pt x="8946" y="19617"/>
                    <a:pt x="8761" y="19273"/>
                  </a:cubicBezTo>
                  <a:cubicBezTo>
                    <a:pt x="9224" y="19273"/>
                    <a:pt x="9734" y="19273"/>
                    <a:pt x="10105" y="18972"/>
                  </a:cubicBezTo>
                  <a:cubicBezTo>
                    <a:pt x="10476" y="18714"/>
                    <a:pt x="10800" y="18155"/>
                    <a:pt x="10476" y="17810"/>
                  </a:cubicBezTo>
                  <a:cubicBezTo>
                    <a:pt x="11078" y="17724"/>
                    <a:pt x="11681" y="17337"/>
                    <a:pt x="11959" y="16907"/>
                  </a:cubicBezTo>
                  <a:cubicBezTo>
                    <a:pt x="11542" y="16993"/>
                    <a:pt x="11356" y="16476"/>
                    <a:pt x="11681" y="16089"/>
                  </a:cubicBezTo>
                  <a:cubicBezTo>
                    <a:pt x="11866" y="15831"/>
                    <a:pt x="12330" y="15659"/>
                    <a:pt x="12515" y="15272"/>
                  </a:cubicBezTo>
                  <a:cubicBezTo>
                    <a:pt x="12839" y="14755"/>
                    <a:pt x="12515" y="13852"/>
                    <a:pt x="13210" y="13766"/>
                  </a:cubicBezTo>
                  <a:cubicBezTo>
                    <a:pt x="12839" y="13766"/>
                    <a:pt x="12654" y="13206"/>
                    <a:pt x="12839" y="12948"/>
                  </a:cubicBezTo>
                  <a:cubicBezTo>
                    <a:pt x="13025" y="12561"/>
                    <a:pt x="13303" y="12303"/>
                    <a:pt x="13488" y="12045"/>
                  </a:cubicBezTo>
                  <a:cubicBezTo>
                    <a:pt x="13720" y="11571"/>
                    <a:pt x="13720" y="10754"/>
                    <a:pt x="14276" y="10754"/>
                  </a:cubicBezTo>
                  <a:cubicBezTo>
                    <a:pt x="14462" y="10754"/>
                    <a:pt x="14694" y="10969"/>
                    <a:pt x="14879" y="11055"/>
                  </a:cubicBezTo>
                  <a:cubicBezTo>
                    <a:pt x="15435" y="11399"/>
                    <a:pt x="16316" y="11227"/>
                    <a:pt x="16733" y="10668"/>
                  </a:cubicBezTo>
                  <a:cubicBezTo>
                    <a:pt x="17104" y="10840"/>
                    <a:pt x="17382" y="11055"/>
                    <a:pt x="17799" y="11141"/>
                  </a:cubicBezTo>
                  <a:cubicBezTo>
                    <a:pt x="17706" y="10582"/>
                    <a:pt x="17197" y="10151"/>
                    <a:pt x="16640" y="9936"/>
                  </a:cubicBezTo>
                  <a:cubicBezTo>
                    <a:pt x="17011" y="9678"/>
                    <a:pt x="17382" y="9506"/>
                    <a:pt x="17799" y="9248"/>
                  </a:cubicBezTo>
                  <a:cubicBezTo>
                    <a:pt x="17892" y="9162"/>
                    <a:pt x="18077" y="9033"/>
                    <a:pt x="18077" y="8947"/>
                  </a:cubicBezTo>
                  <a:cubicBezTo>
                    <a:pt x="18170" y="8774"/>
                    <a:pt x="18170" y="8602"/>
                    <a:pt x="18170" y="8430"/>
                  </a:cubicBezTo>
                  <a:cubicBezTo>
                    <a:pt x="18170" y="7441"/>
                    <a:pt x="18773" y="6451"/>
                    <a:pt x="19653" y="5978"/>
                  </a:cubicBezTo>
                  <a:cubicBezTo>
                    <a:pt x="19236" y="5806"/>
                    <a:pt x="19143" y="5246"/>
                    <a:pt x="19421" y="4902"/>
                  </a:cubicBezTo>
                  <a:cubicBezTo>
                    <a:pt x="19514" y="4730"/>
                    <a:pt x="19839" y="4644"/>
                    <a:pt x="19931" y="4429"/>
                  </a:cubicBezTo>
                  <a:cubicBezTo>
                    <a:pt x="20024" y="4257"/>
                    <a:pt x="20117" y="3998"/>
                    <a:pt x="20117" y="3826"/>
                  </a:cubicBezTo>
                  <a:cubicBezTo>
                    <a:pt x="20302" y="3009"/>
                    <a:pt x="20905" y="2277"/>
                    <a:pt x="21600" y="1933"/>
                  </a:cubicBezTo>
                  <a:cubicBezTo>
                    <a:pt x="21368" y="1546"/>
                    <a:pt x="21090" y="1202"/>
                    <a:pt x="20719" y="943"/>
                  </a:cubicBezTo>
                  <a:cubicBezTo>
                    <a:pt x="20719" y="642"/>
                    <a:pt x="20812" y="298"/>
                    <a:pt x="20812" y="40"/>
                  </a:cubicBezTo>
                  <a:cubicBezTo>
                    <a:pt x="19746" y="126"/>
                    <a:pt x="18680" y="1029"/>
                    <a:pt x="18541" y="2019"/>
                  </a:cubicBezTo>
                  <a:cubicBezTo>
                    <a:pt x="18541" y="2191"/>
                    <a:pt x="18541" y="2363"/>
                    <a:pt x="18355" y="2535"/>
                  </a:cubicBezTo>
                  <a:cubicBezTo>
                    <a:pt x="17985" y="3009"/>
                    <a:pt x="17104" y="2664"/>
                    <a:pt x="16918" y="3095"/>
                  </a:cubicBezTo>
                  <a:cubicBezTo>
                    <a:pt x="16733" y="2191"/>
                    <a:pt x="17289" y="1374"/>
                    <a:pt x="18077" y="1029"/>
                  </a:cubicBezTo>
                  <a:cubicBezTo>
                    <a:pt x="15528" y="-1165"/>
                    <a:pt x="14369" y="470"/>
                    <a:pt x="14786" y="29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4" name="Google Shape;314;p35"/>
            <p:cNvSpPr/>
            <p:nvPr/>
          </p:nvSpPr>
          <p:spPr>
            <a:xfrm>
              <a:off x="11701815" y="6526130"/>
              <a:ext cx="119150" cy="126399"/>
            </a:xfrm>
            <a:custGeom>
              <a:avLst/>
              <a:gdLst/>
              <a:ahLst/>
              <a:cxnLst/>
              <a:rect l="l" t="t" r="r" b="b"/>
              <a:pathLst>
                <a:path w="21074" h="21401" extrusionOk="0">
                  <a:moveTo>
                    <a:pt x="8985" y="10966"/>
                  </a:moveTo>
                  <a:cubicBezTo>
                    <a:pt x="9419" y="10966"/>
                    <a:pt x="9636" y="10758"/>
                    <a:pt x="9853" y="10966"/>
                  </a:cubicBezTo>
                  <a:cubicBezTo>
                    <a:pt x="10070" y="11175"/>
                    <a:pt x="10287" y="11592"/>
                    <a:pt x="10287" y="11801"/>
                  </a:cubicBezTo>
                  <a:cubicBezTo>
                    <a:pt x="11481" y="15975"/>
                    <a:pt x="17668" y="17331"/>
                    <a:pt x="18536" y="21401"/>
                  </a:cubicBezTo>
                  <a:cubicBezTo>
                    <a:pt x="19622" y="21401"/>
                    <a:pt x="20816" y="20566"/>
                    <a:pt x="21033" y="19418"/>
                  </a:cubicBezTo>
                  <a:cubicBezTo>
                    <a:pt x="21250" y="18375"/>
                    <a:pt x="20599" y="17018"/>
                    <a:pt x="19622" y="16601"/>
                  </a:cubicBezTo>
                  <a:cubicBezTo>
                    <a:pt x="19188" y="16392"/>
                    <a:pt x="18536" y="16392"/>
                    <a:pt x="18319" y="15975"/>
                  </a:cubicBezTo>
                  <a:cubicBezTo>
                    <a:pt x="18102" y="15558"/>
                    <a:pt x="18102" y="15140"/>
                    <a:pt x="18102" y="14827"/>
                  </a:cubicBezTo>
                  <a:cubicBezTo>
                    <a:pt x="17885" y="14410"/>
                    <a:pt x="17342" y="13992"/>
                    <a:pt x="16908" y="13784"/>
                  </a:cubicBezTo>
                  <a:cubicBezTo>
                    <a:pt x="16257" y="13366"/>
                    <a:pt x="15606" y="13158"/>
                    <a:pt x="14846" y="12636"/>
                  </a:cubicBezTo>
                  <a:cubicBezTo>
                    <a:pt x="14412" y="12427"/>
                    <a:pt x="13978" y="12218"/>
                    <a:pt x="13761" y="11801"/>
                  </a:cubicBezTo>
                  <a:cubicBezTo>
                    <a:pt x="13543" y="11384"/>
                    <a:pt x="13761" y="10966"/>
                    <a:pt x="13543" y="10444"/>
                  </a:cubicBezTo>
                  <a:cubicBezTo>
                    <a:pt x="13109" y="8984"/>
                    <a:pt x="10287" y="9610"/>
                    <a:pt x="9419" y="8253"/>
                  </a:cubicBezTo>
                  <a:cubicBezTo>
                    <a:pt x="9202" y="8044"/>
                    <a:pt x="8985" y="7627"/>
                    <a:pt x="8768" y="7418"/>
                  </a:cubicBezTo>
                  <a:cubicBezTo>
                    <a:pt x="8008" y="7001"/>
                    <a:pt x="7139" y="7627"/>
                    <a:pt x="6488" y="7210"/>
                  </a:cubicBezTo>
                  <a:cubicBezTo>
                    <a:pt x="5294" y="6792"/>
                    <a:pt x="6054" y="5227"/>
                    <a:pt x="5837" y="4184"/>
                  </a:cubicBezTo>
                  <a:cubicBezTo>
                    <a:pt x="5511" y="3036"/>
                    <a:pt x="2364" y="-199"/>
                    <a:pt x="953" y="10"/>
                  </a:cubicBezTo>
                  <a:cubicBezTo>
                    <a:pt x="-350" y="427"/>
                    <a:pt x="-133" y="3349"/>
                    <a:pt x="518" y="4184"/>
                  </a:cubicBezTo>
                  <a:cubicBezTo>
                    <a:pt x="1278" y="5123"/>
                    <a:pt x="2146" y="4601"/>
                    <a:pt x="2798" y="5436"/>
                  </a:cubicBezTo>
                  <a:cubicBezTo>
                    <a:pt x="3558" y="6166"/>
                    <a:pt x="3232" y="7210"/>
                    <a:pt x="3775" y="8044"/>
                  </a:cubicBezTo>
                  <a:cubicBezTo>
                    <a:pt x="5077" y="9818"/>
                    <a:pt x="6922" y="11175"/>
                    <a:pt x="8985" y="1096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5" name="Google Shape;315;p35"/>
            <p:cNvSpPr/>
            <p:nvPr/>
          </p:nvSpPr>
          <p:spPr>
            <a:xfrm>
              <a:off x="12177135" y="6445859"/>
              <a:ext cx="64892" cy="46696"/>
            </a:xfrm>
            <a:custGeom>
              <a:avLst/>
              <a:gdLst/>
              <a:ahLst/>
              <a:cxnLst/>
              <a:rect l="l" t="t" r="r" b="b"/>
              <a:pathLst>
                <a:path w="20742" h="20804" extrusionOk="0">
                  <a:moveTo>
                    <a:pt x="2919" y="4648"/>
                  </a:moveTo>
                  <a:cubicBezTo>
                    <a:pt x="2724" y="4648"/>
                    <a:pt x="2724" y="4922"/>
                    <a:pt x="2724" y="5195"/>
                  </a:cubicBezTo>
                  <a:cubicBezTo>
                    <a:pt x="1751" y="5468"/>
                    <a:pt x="778" y="5195"/>
                    <a:pt x="0" y="4648"/>
                  </a:cubicBezTo>
                  <a:cubicBezTo>
                    <a:pt x="778" y="3828"/>
                    <a:pt x="1946" y="3828"/>
                    <a:pt x="2919" y="3281"/>
                  </a:cubicBezTo>
                  <a:lnTo>
                    <a:pt x="2919" y="4648"/>
                  </a:lnTo>
                  <a:close/>
                  <a:moveTo>
                    <a:pt x="3697" y="13124"/>
                  </a:moveTo>
                  <a:cubicBezTo>
                    <a:pt x="5254" y="14765"/>
                    <a:pt x="7784" y="14218"/>
                    <a:pt x="8562" y="16678"/>
                  </a:cubicBezTo>
                  <a:cubicBezTo>
                    <a:pt x="8951" y="17772"/>
                    <a:pt x="8562" y="19413"/>
                    <a:pt x="9341" y="20506"/>
                  </a:cubicBezTo>
                  <a:cubicBezTo>
                    <a:pt x="10508" y="21600"/>
                    <a:pt x="11481" y="19413"/>
                    <a:pt x="12649" y="18319"/>
                  </a:cubicBezTo>
                  <a:cubicBezTo>
                    <a:pt x="13816" y="17225"/>
                    <a:pt x="14984" y="17225"/>
                    <a:pt x="16735" y="16678"/>
                  </a:cubicBezTo>
                  <a:cubicBezTo>
                    <a:pt x="17903" y="16678"/>
                    <a:pt x="19654" y="15858"/>
                    <a:pt x="20432" y="14218"/>
                  </a:cubicBezTo>
                  <a:cubicBezTo>
                    <a:pt x="21211" y="12577"/>
                    <a:pt x="20432" y="9570"/>
                    <a:pt x="19070" y="10116"/>
                  </a:cubicBezTo>
                  <a:cubicBezTo>
                    <a:pt x="18292" y="7929"/>
                    <a:pt x="21600" y="5195"/>
                    <a:pt x="20432" y="2734"/>
                  </a:cubicBezTo>
                  <a:cubicBezTo>
                    <a:pt x="20043" y="2734"/>
                    <a:pt x="20043" y="2187"/>
                    <a:pt x="19654" y="2187"/>
                  </a:cubicBezTo>
                  <a:cubicBezTo>
                    <a:pt x="16735" y="1094"/>
                    <a:pt x="13816" y="547"/>
                    <a:pt x="11092" y="0"/>
                  </a:cubicBezTo>
                  <a:cubicBezTo>
                    <a:pt x="10119" y="0"/>
                    <a:pt x="9341" y="0"/>
                    <a:pt x="8562" y="547"/>
                  </a:cubicBezTo>
                  <a:cubicBezTo>
                    <a:pt x="7784" y="1094"/>
                    <a:pt x="7395" y="1641"/>
                    <a:pt x="7005" y="2734"/>
                  </a:cubicBezTo>
                  <a:cubicBezTo>
                    <a:pt x="5838" y="4101"/>
                    <a:pt x="4281" y="5195"/>
                    <a:pt x="2724" y="5195"/>
                  </a:cubicBezTo>
                  <a:cubicBezTo>
                    <a:pt x="2335" y="7929"/>
                    <a:pt x="2141" y="10937"/>
                    <a:pt x="3697" y="13124"/>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6" name="Google Shape;316;p35"/>
            <p:cNvSpPr/>
            <p:nvPr/>
          </p:nvSpPr>
          <p:spPr>
            <a:xfrm>
              <a:off x="12242240" y="6400455"/>
              <a:ext cx="42308" cy="38407"/>
            </a:xfrm>
            <a:custGeom>
              <a:avLst/>
              <a:gdLst/>
              <a:ahLst/>
              <a:cxnLst/>
              <a:rect l="l" t="t" r="r" b="b"/>
              <a:pathLst>
                <a:path w="16947" h="20589" extrusionOk="0">
                  <a:moveTo>
                    <a:pt x="7324" y="20419"/>
                  </a:moveTo>
                  <a:cubicBezTo>
                    <a:pt x="9585" y="21084"/>
                    <a:pt x="12097" y="19755"/>
                    <a:pt x="13101" y="17096"/>
                  </a:cubicBezTo>
                  <a:cubicBezTo>
                    <a:pt x="13604" y="15102"/>
                    <a:pt x="13604" y="12776"/>
                    <a:pt x="14106" y="10782"/>
                  </a:cubicBezTo>
                  <a:cubicBezTo>
                    <a:pt x="14608" y="8789"/>
                    <a:pt x="16366" y="8124"/>
                    <a:pt x="16869" y="5798"/>
                  </a:cubicBezTo>
                  <a:cubicBezTo>
                    <a:pt x="17371" y="3139"/>
                    <a:pt x="15362" y="1146"/>
                    <a:pt x="13604" y="149"/>
                  </a:cubicBezTo>
                  <a:cubicBezTo>
                    <a:pt x="11594" y="-516"/>
                    <a:pt x="9585" y="1146"/>
                    <a:pt x="7827" y="3139"/>
                  </a:cubicBezTo>
                  <a:cubicBezTo>
                    <a:pt x="6822" y="3804"/>
                    <a:pt x="6320" y="5133"/>
                    <a:pt x="5315" y="5133"/>
                  </a:cubicBezTo>
                  <a:cubicBezTo>
                    <a:pt x="4813" y="5798"/>
                    <a:pt x="3557" y="5798"/>
                    <a:pt x="2552" y="5798"/>
                  </a:cubicBezTo>
                  <a:cubicBezTo>
                    <a:pt x="-4229" y="6462"/>
                    <a:pt x="4311" y="19090"/>
                    <a:pt x="7324" y="2041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7" name="Google Shape;317;p35"/>
            <p:cNvSpPr/>
            <p:nvPr/>
          </p:nvSpPr>
          <p:spPr>
            <a:xfrm>
              <a:off x="12256230" y="6464950"/>
              <a:ext cx="26205" cy="31037"/>
            </a:xfrm>
            <a:custGeom>
              <a:avLst/>
              <a:gdLst/>
              <a:ahLst/>
              <a:cxnLst/>
              <a:rect l="l" t="t" r="r" b="b"/>
              <a:pathLst>
                <a:path w="21247" h="20869" extrusionOk="0">
                  <a:moveTo>
                    <a:pt x="0" y="12226"/>
                  </a:moveTo>
                  <a:cubicBezTo>
                    <a:pt x="0" y="16302"/>
                    <a:pt x="4114" y="21600"/>
                    <a:pt x="9771" y="20785"/>
                  </a:cubicBezTo>
                  <a:cubicBezTo>
                    <a:pt x="15943" y="19970"/>
                    <a:pt x="19543" y="13857"/>
                    <a:pt x="20571" y="7743"/>
                  </a:cubicBezTo>
                  <a:cubicBezTo>
                    <a:pt x="21600" y="5298"/>
                    <a:pt x="21600" y="2853"/>
                    <a:pt x="19543" y="815"/>
                  </a:cubicBezTo>
                  <a:cubicBezTo>
                    <a:pt x="15429" y="408"/>
                    <a:pt x="11829" y="0"/>
                    <a:pt x="7714" y="0"/>
                  </a:cubicBezTo>
                  <a:cubicBezTo>
                    <a:pt x="3086" y="3668"/>
                    <a:pt x="0" y="6928"/>
                    <a:pt x="0" y="122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8" name="Google Shape;318;p35"/>
            <p:cNvSpPr/>
            <p:nvPr/>
          </p:nvSpPr>
          <p:spPr>
            <a:xfrm>
              <a:off x="11794861" y="6350877"/>
              <a:ext cx="62535" cy="68720"/>
            </a:xfrm>
            <a:custGeom>
              <a:avLst/>
              <a:gdLst/>
              <a:ahLst/>
              <a:cxnLst/>
              <a:rect l="l" t="t" r="r" b="b"/>
              <a:pathLst>
                <a:path w="20835" h="19596" extrusionOk="0">
                  <a:moveTo>
                    <a:pt x="8043" y="9462"/>
                  </a:moveTo>
                  <a:cubicBezTo>
                    <a:pt x="8462" y="9816"/>
                    <a:pt x="8462" y="10170"/>
                    <a:pt x="8462" y="10524"/>
                  </a:cubicBezTo>
                  <a:cubicBezTo>
                    <a:pt x="9301" y="12826"/>
                    <a:pt x="10140" y="15128"/>
                    <a:pt x="11608" y="16898"/>
                  </a:cubicBezTo>
                  <a:cubicBezTo>
                    <a:pt x="12447" y="17960"/>
                    <a:pt x="13285" y="19200"/>
                    <a:pt x="14544" y="19554"/>
                  </a:cubicBezTo>
                  <a:cubicBezTo>
                    <a:pt x="16851" y="19908"/>
                    <a:pt x="18528" y="17960"/>
                    <a:pt x="19996" y="16190"/>
                  </a:cubicBezTo>
                  <a:cubicBezTo>
                    <a:pt x="20416" y="15482"/>
                    <a:pt x="20835" y="14597"/>
                    <a:pt x="20835" y="13888"/>
                  </a:cubicBezTo>
                  <a:cubicBezTo>
                    <a:pt x="20835" y="13534"/>
                    <a:pt x="20416" y="13180"/>
                    <a:pt x="19577" y="12826"/>
                  </a:cubicBezTo>
                  <a:cubicBezTo>
                    <a:pt x="16851" y="11410"/>
                    <a:pt x="13705" y="10524"/>
                    <a:pt x="11608" y="8400"/>
                  </a:cubicBezTo>
                  <a:cubicBezTo>
                    <a:pt x="9720" y="6452"/>
                    <a:pt x="9301" y="3974"/>
                    <a:pt x="10769" y="1672"/>
                  </a:cubicBezTo>
                  <a:cubicBezTo>
                    <a:pt x="7204" y="256"/>
                    <a:pt x="1332" y="-1692"/>
                    <a:pt x="74" y="2734"/>
                  </a:cubicBezTo>
                  <a:cubicBezTo>
                    <a:pt x="-765" y="7692"/>
                    <a:pt x="5736" y="7692"/>
                    <a:pt x="8043" y="946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19" name="Google Shape;319;p35"/>
            <p:cNvSpPr/>
            <p:nvPr/>
          </p:nvSpPr>
          <p:spPr>
            <a:xfrm>
              <a:off x="10918184" y="5916736"/>
              <a:ext cx="317931" cy="297860"/>
            </a:xfrm>
            <a:custGeom>
              <a:avLst/>
              <a:gdLst/>
              <a:ahLst/>
              <a:cxnLst/>
              <a:rect l="l" t="t" r="r" b="b"/>
              <a:pathLst>
                <a:path w="21379" h="21489" extrusionOk="0">
                  <a:moveTo>
                    <a:pt x="19862" y="18482"/>
                  </a:moveTo>
                  <a:cubicBezTo>
                    <a:pt x="18824" y="17458"/>
                    <a:pt x="17619" y="16523"/>
                    <a:pt x="16373" y="15677"/>
                  </a:cubicBezTo>
                  <a:cubicBezTo>
                    <a:pt x="15875" y="15320"/>
                    <a:pt x="15252" y="15053"/>
                    <a:pt x="15086" y="14385"/>
                  </a:cubicBezTo>
                  <a:cubicBezTo>
                    <a:pt x="14919" y="14029"/>
                    <a:pt x="15002" y="13539"/>
                    <a:pt x="14836" y="13183"/>
                  </a:cubicBezTo>
                  <a:cubicBezTo>
                    <a:pt x="14546" y="12604"/>
                    <a:pt x="13798" y="12470"/>
                    <a:pt x="13258" y="12158"/>
                  </a:cubicBezTo>
                  <a:cubicBezTo>
                    <a:pt x="12759" y="11891"/>
                    <a:pt x="12219" y="11000"/>
                    <a:pt x="12635" y="10555"/>
                  </a:cubicBezTo>
                  <a:cubicBezTo>
                    <a:pt x="13175" y="10065"/>
                    <a:pt x="14213" y="10555"/>
                    <a:pt x="14462" y="9887"/>
                  </a:cubicBezTo>
                  <a:cubicBezTo>
                    <a:pt x="14546" y="9709"/>
                    <a:pt x="14462" y="9531"/>
                    <a:pt x="14462" y="9442"/>
                  </a:cubicBezTo>
                  <a:cubicBezTo>
                    <a:pt x="14379" y="8863"/>
                    <a:pt x="14047" y="8417"/>
                    <a:pt x="13590" y="8016"/>
                  </a:cubicBezTo>
                  <a:cubicBezTo>
                    <a:pt x="13009" y="7571"/>
                    <a:pt x="12136" y="7571"/>
                    <a:pt x="11430" y="7482"/>
                  </a:cubicBezTo>
                  <a:cubicBezTo>
                    <a:pt x="10641" y="7304"/>
                    <a:pt x="9852" y="6992"/>
                    <a:pt x="9602" y="6146"/>
                  </a:cubicBezTo>
                  <a:cubicBezTo>
                    <a:pt x="9312" y="5522"/>
                    <a:pt x="9602" y="4676"/>
                    <a:pt x="9312" y="4008"/>
                  </a:cubicBezTo>
                  <a:cubicBezTo>
                    <a:pt x="9062" y="3474"/>
                    <a:pt x="8356" y="3162"/>
                    <a:pt x="7775" y="3073"/>
                  </a:cubicBezTo>
                  <a:cubicBezTo>
                    <a:pt x="7152" y="2984"/>
                    <a:pt x="6529" y="3073"/>
                    <a:pt x="5947" y="2984"/>
                  </a:cubicBezTo>
                  <a:cubicBezTo>
                    <a:pt x="5324" y="2806"/>
                    <a:pt x="4867" y="2405"/>
                    <a:pt x="4369" y="2049"/>
                  </a:cubicBezTo>
                  <a:cubicBezTo>
                    <a:pt x="3164" y="1202"/>
                    <a:pt x="1752" y="445"/>
                    <a:pt x="256" y="0"/>
                  </a:cubicBezTo>
                  <a:cubicBezTo>
                    <a:pt x="256" y="445"/>
                    <a:pt x="173" y="935"/>
                    <a:pt x="173" y="1381"/>
                  </a:cubicBezTo>
                  <a:cubicBezTo>
                    <a:pt x="7" y="6547"/>
                    <a:pt x="-76" y="11579"/>
                    <a:pt x="90" y="16701"/>
                  </a:cubicBezTo>
                  <a:cubicBezTo>
                    <a:pt x="796" y="16835"/>
                    <a:pt x="1419" y="16835"/>
                    <a:pt x="2084" y="16835"/>
                  </a:cubicBezTo>
                  <a:cubicBezTo>
                    <a:pt x="2458" y="16835"/>
                    <a:pt x="2873" y="16835"/>
                    <a:pt x="3247" y="16523"/>
                  </a:cubicBezTo>
                  <a:cubicBezTo>
                    <a:pt x="3413" y="16345"/>
                    <a:pt x="3496" y="15988"/>
                    <a:pt x="3579" y="15677"/>
                  </a:cubicBezTo>
                  <a:cubicBezTo>
                    <a:pt x="3662" y="15142"/>
                    <a:pt x="3746" y="14652"/>
                    <a:pt x="3912" y="14118"/>
                  </a:cubicBezTo>
                  <a:cubicBezTo>
                    <a:pt x="4286" y="12336"/>
                    <a:pt x="6736" y="11668"/>
                    <a:pt x="8273" y="12247"/>
                  </a:cubicBezTo>
                  <a:cubicBezTo>
                    <a:pt x="9062" y="12515"/>
                    <a:pt x="9769" y="13183"/>
                    <a:pt x="10392" y="13717"/>
                  </a:cubicBezTo>
                  <a:cubicBezTo>
                    <a:pt x="11430" y="14652"/>
                    <a:pt x="12386" y="15677"/>
                    <a:pt x="13175" y="16835"/>
                  </a:cubicBezTo>
                  <a:cubicBezTo>
                    <a:pt x="13590" y="17547"/>
                    <a:pt x="14130" y="18304"/>
                    <a:pt x="14919" y="18572"/>
                  </a:cubicBezTo>
                  <a:cubicBezTo>
                    <a:pt x="15335" y="18661"/>
                    <a:pt x="15709" y="18661"/>
                    <a:pt x="16124" y="18661"/>
                  </a:cubicBezTo>
                  <a:cubicBezTo>
                    <a:pt x="17619" y="18794"/>
                    <a:pt x="19073" y="19418"/>
                    <a:pt x="20029" y="20665"/>
                  </a:cubicBezTo>
                  <a:cubicBezTo>
                    <a:pt x="20402" y="21110"/>
                    <a:pt x="20818" y="21600"/>
                    <a:pt x="21358" y="21466"/>
                  </a:cubicBezTo>
                  <a:cubicBezTo>
                    <a:pt x="21524" y="20442"/>
                    <a:pt x="20652" y="19329"/>
                    <a:pt x="19862" y="1848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0" name="Google Shape;320;p35"/>
            <p:cNvSpPr/>
            <p:nvPr/>
          </p:nvSpPr>
          <p:spPr>
            <a:xfrm>
              <a:off x="8722329" y="5476176"/>
              <a:ext cx="91228" cy="135166"/>
            </a:xfrm>
            <a:custGeom>
              <a:avLst/>
              <a:gdLst/>
              <a:ahLst/>
              <a:cxnLst/>
              <a:rect l="l" t="t" r="r" b="b"/>
              <a:pathLst>
                <a:path w="21390" h="21082" extrusionOk="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1" name="Google Shape;321;p35"/>
            <p:cNvSpPr/>
            <p:nvPr/>
          </p:nvSpPr>
          <p:spPr>
            <a:xfrm>
              <a:off x="9287304" y="5609193"/>
              <a:ext cx="364464" cy="407173"/>
            </a:xfrm>
            <a:custGeom>
              <a:avLst/>
              <a:gdLst/>
              <a:ahLst/>
              <a:cxnLst/>
              <a:rect l="l" t="t" r="r" b="b"/>
              <a:pathLst>
                <a:path w="21103" h="21107" extrusionOk="0">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2" name="Google Shape;322;p35"/>
            <p:cNvSpPr/>
            <p:nvPr/>
          </p:nvSpPr>
          <p:spPr>
            <a:xfrm>
              <a:off x="9632340" y="5856105"/>
              <a:ext cx="46708" cy="61809"/>
            </a:xfrm>
            <a:custGeom>
              <a:avLst/>
              <a:gdLst/>
              <a:ahLst/>
              <a:cxnLst/>
              <a:rect l="l" t="t" r="r" b="b"/>
              <a:pathLst>
                <a:path w="18705" h="21493" extrusionOk="0">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3" name="Google Shape;323;p35"/>
            <p:cNvSpPr/>
            <p:nvPr/>
          </p:nvSpPr>
          <p:spPr>
            <a:xfrm>
              <a:off x="9711401" y="5901850"/>
              <a:ext cx="36409" cy="21821"/>
            </a:xfrm>
            <a:custGeom>
              <a:avLst/>
              <a:gdLst/>
              <a:ahLst/>
              <a:cxnLst/>
              <a:rect l="l" t="t" r="r" b="b"/>
              <a:pathLst>
                <a:path w="19528" h="21600" extrusionOk="0">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4" name="Google Shape;324;p35"/>
            <p:cNvSpPr/>
            <p:nvPr/>
          </p:nvSpPr>
          <p:spPr>
            <a:xfrm>
              <a:off x="9762205" y="5548677"/>
              <a:ext cx="371219" cy="400720"/>
            </a:xfrm>
            <a:custGeom>
              <a:avLst/>
              <a:gdLst/>
              <a:ahLst/>
              <a:cxnLst/>
              <a:rect l="l" t="t" r="r" b="b"/>
              <a:pathLst>
                <a:path w="21494" h="21476" extrusionOk="0">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5" name="Google Shape;325;p35"/>
            <p:cNvSpPr/>
            <p:nvPr/>
          </p:nvSpPr>
          <p:spPr>
            <a:xfrm>
              <a:off x="9661545" y="6012180"/>
              <a:ext cx="333878" cy="106354"/>
            </a:xfrm>
            <a:custGeom>
              <a:avLst/>
              <a:gdLst/>
              <a:ahLst/>
              <a:cxnLst/>
              <a:rect l="l" t="t" r="r" b="b"/>
              <a:pathLst>
                <a:path w="21363" h="21176" extrusionOk="0">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6" name="Google Shape;326;p35"/>
            <p:cNvSpPr/>
            <p:nvPr/>
          </p:nvSpPr>
          <p:spPr>
            <a:xfrm>
              <a:off x="10026180" y="6102397"/>
              <a:ext cx="97425" cy="23444"/>
            </a:xfrm>
            <a:custGeom>
              <a:avLst/>
              <a:gdLst/>
              <a:ahLst/>
              <a:cxnLst/>
              <a:rect l="l" t="t" r="r" b="b"/>
              <a:pathLst>
                <a:path w="20983" h="15763" extrusionOk="0">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7" name="Google Shape;327;p35"/>
            <p:cNvSpPr/>
            <p:nvPr/>
          </p:nvSpPr>
          <p:spPr>
            <a:xfrm>
              <a:off x="10125878" y="6133525"/>
              <a:ext cx="65917" cy="48937"/>
            </a:xfrm>
            <a:custGeom>
              <a:avLst/>
              <a:gdLst/>
              <a:ahLst/>
              <a:cxnLst/>
              <a:rect l="l" t="t" r="r" b="b"/>
              <a:pathLst>
                <a:path w="20256" h="19603" extrusionOk="0">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8" name="Google Shape;328;p35"/>
            <p:cNvSpPr/>
            <p:nvPr/>
          </p:nvSpPr>
          <p:spPr>
            <a:xfrm>
              <a:off x="10140594" y="6093082"/>
              <a:ext cx="182124" cy="37549"/>
            </a:xfrm>
            <a:custGeom>
              <a:avLst/>
              <a:gdLst/>
              <a:ahLst/>
              <a:cxnLst/>
              <a:rect l="l" t="t" r="r" b="b"/>
              <a:pathLst>
                <a:path w="21600" h="21600" extrusionOk="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29" name="Google Shape;329;p35"/>
            <p:cNvSpPr/>
            <p:nvPr/>
          </p:nvSpPr>
          <p:spPr>
            <a:xfrm>
              <a:off x="10289891" y="6103427"/>
              <a:ext cx="133423" cy="65933"/>
            </a:xfrm>
            <a:custGeom>
              <a:avLst/>
              <a:gdLst/>
              <a:ahLst/>
              <a:cxnLst/>
              <a:rect l="l" t="t" r="r" b="b"/>
              <a:pathLst>
                <a:path w="21230" h="18799" extrusionOk="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0" name="Google Shape;330;p35"/>
            <p:cNvSpPr/>
            <p:nvPr/>
          </p:nvSpPr>
          <p:spPr>
            <a:xfrm>
              <a:off x="10118776" y="5818366"/>
              <a:ext cx="170123" cy="191683"/>
            </a:xfrm>
            <a:custGeom>
              <a:avLst/>
              <a:gdLst/>
              <a:ahLst/>
              <a:cxnLst/>
              <a:rect l="l" t="t" r="r" b="b"/>
              <a:pathLst>
                <a:path w="21462" h="21449" extrusionOk="0">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1" name="Google Shape;331;p35"/>
            <p:cNvSpPr/>
            <p:nvPr/>
          </p:nvSpPr>
          <p:spPr>
            <a:xfrm>
              <a:off x="10171687" y="5735788"/>
              <a:ext cx="176458" cy="72161"/>
            </a:xfrm>
            <a:custGeom>
              <a:avLst/>
              <a:gdLst/>
              <a:ahLst/>
              <a:cxnLst/>
              <a:rect l="l" t="t" r="r" b="b"/>
              <a:pathLst>
                <a:path w="21247" h="21347" extrusionOk="0">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2" name="Google Shape;332;p35"/>
            <p:cNvSpPr/>
            <p:nvPr/>
          </p:nvSpPr>
          <p:spPr>
            <a:xfrm>
              <a:off x="10370176" y="5910215"/>
              <a:ext cx="37088" cy="56480"/>
            </a:xfrm>
            <a:custGeom>
              <a:avLst/>
              <a:gdLst/>
              <a:ahLst/>
              <a:cxnLst/>
              <a:rect l="l" t="t" r="r" b="b"/>
              <a:pathLst>
                <a:path w="19882" h="20543" extrusionOk="0">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3" name="Google Shape;333;p35"/>
            <p:cNvSpPr/>
            <p:nvPr/>
          </p:nvSpPr>
          <p:spPr>
            <a:xfrm>
              <a:off x="10431412" y="5904026"/>
              <a:ext cx="117788" cy="60248"/>
            </a:xfrm>
            <a:custGeom>
              <a:avLst/>
              <a:gdLst/>
              <a:ahLst/>
              <a:cxnLst/>
              <a:rect l="l" t="t" r="r" b="b"/>
              <a:pathLst>
                <a:path w="20834" h="20952" extrusionOk="0">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4" name="Google Shape;334;p35"/>
            <p:cNvSpPr/>
            <p:nvPr/>
          </p:nvSpPr>
          <p:spPr>
            <a:xfrm>
              <a:off x="10536809" y="6061029"/>
              <a:ext cx="47752" cy="55226"/>
            </a:xfrm>
            <a:custGeom>
              <a:avLst/>
              <a:gdLst/>
              <a:ahLst/>
              <a:cxnLst/>
              <a:rect l="l" t="t" r="r" b="b"/>
              <a:pathLst>
                <a:path w="21272" h="19208" extrusionOk="0">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5" name="Google Shape;335;p35"/>
            <p:cNvSpPr/>
            <p:nvPr/>
          </p:nvSpPr>
          <p:spPr>
            <a:xfrm>
              <a:off x="10599994" y="5994896"/>
              <a:ext cx="32195" cy="36689"/>
            </a:xfrm>
            <a:custGeom>
              <a:avLst/>
              <a:gdLst/>
              <a:ahLst/>
              <a:cxnLst/>
              <a:rect l="l" t="t" r="r" b="b"/>
              <a:pathLst>
                <a:path w="17259" h="21089" extrusionOk="0">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6" name="Google Shape;336;p35"/>
            <p:cNvSpPr/>
            <p:nvPr/>
          </p:nvSpPr>
          <p:spPr>
            <a:xfrm>
              <a:off x="10656079" y="6004169"/>
              <a:ext cx="31262" cy="53785"/>
            </a:xfrm>
            <a:custGeom>
              <a:avLst/>
              <a:gdLst/>
              <a:ahLst/>
              <a:cxnLst/>
              <a:rect l="l" t="t" r="r" b="b"/>
              <a:pathLst>
                <a:path w="21013" h="18701" extrusionOk="0">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7" name="Google Shape;337;p35"/>
            <p:cNvSpPr/>
            <p:nvPr/>
          </p:nvSpPr>
          <p:spPr>
            <a:xfrm>
              <a:off x="10413338" y="5737274"/>
              <a:ext cx="59076" cy="107002"/>
            </a:xfrm>
            <a:custGeom>
              <a:avLst/>
              <a:gdLst/>
              <a:ahLst/>
              <a:cxnLst/>
              <a:rect l="l" t="t" r="r" b="b"/>
              <a:pathLst>
                <a:path w="21488" h="20782" extrusionOk="0">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8" name="Google Shape;338;p35"/>
            <p:cNvSpPr/>
            <p:nvPr/>
          </p:nvSpPr>
          <p:spPr>
            <a:xfrm>
              <a:off x="10518103" y="5803546"/>
              <a:ext cx="41883" cy="51624"/>
            </a:xfrm>
            <a:custGeom>
              <a:avLst/>
              <a:gdLst/>
              <a:ahLst/>
              <a:cxnLst/>
              <a:rect l="l" t="t" r="r" b="b"/>
              <a:pathLst>
                <a:path w="19782" h="20679" extrusionOk="0">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39" name="Google Shape;339;p35"/>
            <p:cNvSpPr/>
            <p:nvPr/>
          </p:nvSpPr>
          <p:spPr>
            <a:xfrm>
              <a:off x="10162415" y="4883297"/>
              <a:ext cx="57894" cy="125687"/>
            </a:xfrm>
            <a:custGeom>
              <a:avLst/>
              <a:gdLst/>
              <a:ahLst/>
              <a:cxnLst/>
              <a:rect l="l" t="t" r="r" b="b"/>
              <a:pathLst>
                <a:path w="19286" h="20836" extrusionOk="0">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0" name="Google Shape;340;p35"/>
            <p:cNvSpPr/>
            <p:nvPr/>
          </p:nvSpPr>
          <p:spPr>
            <a:xfrm>
              <a:off x="10147433" y="5127572"/>
              <a:ext cx="101637" cy="250304"/>
            </a:xfrm>
            <a:custGeom>
              <a:avLst/>
              <a:gdLst/>
              <a:ahLst/>
              <a:cxnLst/>
              <a:rect l="l" t="t" r="r" b="b"/>
              <a:pathLst>
                <a:path w="21310" h="21600" extrusionOk="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1" name="Google Shape;341;p35"/>
            <p:cNvSpPr/>
            <p:nvPr/>
          </p:nvSpPr>
          <p:spPr>
            <a:xfrm>
              <a:off x="10225146" y="5293946"/>
              <a:ext cx="70303" cy="50756"/>
            </a:xfrm>
            <a:custGeom>
              <a:avLst/>
              <a:gdLst/>
              <a:ahLst/>
              <a:cxnLst/>
              <a:rect l="l" t="t" r="r" b="b"/>
              <a:pathLst>
                <a:path w="21600" h="21417" extrusionOk="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2" name="Google Shape;342;p35"/>
            <p:cNvSpPr/>
            <p:nvPr/>
          </p:nvSpPr>
          <p:spPr>
            <a:xfrm>
              <a:off x="10222817" y="5378496"/>
              <a:ext cx="41371" cy="58385"/>
            </a:xfrm>
            <a:custGeom>
              <a:avLst/>
              <a:gdLst/>
              <a:ahLst/>
              <a:cxnLst/>
              <a:rect l="l" t="t" r="r" b="b"/>
              <a:pathLst>
                <a:path w="20774" h="21234" extrusionOk="0">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3" name="Google Shape;343;p35"/>
            <p:cNvSpPr/>
            <p:nvPr/>
          </p:nvSpPr>
          <p:spPr>
            <a:xfrm>
              <a:off x="10242350" y="5420322"/>
              <a:ext cx="68574" cy="69227"/>
            </a:xfrm>
            <a:custGeom>
              <a:avLst/>
              <a:gdLst/>
              <a:ahLst/>
              <a:cxnLst/>
              <a:rect l="l" t="t" r="r" b="b"/>
              <a:pathLst>
                <a:path w="21069" h="20474" extrusionOk="0">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4" name="Google Shape;344;p35"/>
            <p:cNvSpPr/>
            <p:nvPr/>
          </p:nvSpPr>
          <p:spPr>
            <a:xfrm>
              <a:off x="10282834" y="5354743"/>
              <a:ext cx="63510" cy="98036"/>
            </a:xfrm>
            <a:custGeom>
              <a:avLst/>
              <a:gdLst/>
              <a:ahLst/>
              <a:cxnLst/>
              <a:rect l="l" t="t" r="r" b="b"/>
              <a:pathLst>
                <a:path w="19513" h="21112" extrusionOk="0">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5" name="Google Shape;345;p35"/>
            <p:cNvSpPr/>
            <p:nvPr/>
          </p:nvSpPr>
          <p:spPr>
            <a:xfrm>
              <a:off x="10223437" y="5479411"/>
              <a:ext cx="174693" cy="135756"/>
            </a:xfrm>
            <a:custGeom>
              <a:avLst/>
              <a:gdLst/>
              <a:ahLst/>
              <a:cxnLst/>
              <a:rect l="l" t="t" r="r" b="b"/>
              <a:pathLst>
                <a:path w="21359" h="21600" extrusionOk="0">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6" name="Google Shape;346;p35"/>
            <p:cNvSpPr/>
            <p:nvPr/>
          </p:nvSpPr>
          <p:spPr>
            <a:xfrm>
              <a:off x="12566305" y="2864774"/>
              <a:ext cx="109431" cy="66756"/>
            </a:xfrm>
            <a:custGeom>
              <a:avLst/>
              <a:gdLst/>
              <a:ahLst/>
              <a:cxnLst/>
              <a:rect l="l" t="t" r="r" b="b"/>
              <a:pathLst>
                <a:path w="20746" h="19746" extrusionOk="0">
                  <a:moveTo>
                    <a:pt x="2693" y="8974"/>
                  </a:moveTo>
                  <a:cubicBezTo>
                    <a:pt x="3163" y="8974"/>
                    <a:pt x="3398" y="8608"/>
                    <a:pt x="3985" y="8608"/>
                  </a:cubicBezTo>
                  <a:cubicBezTo>
                    <a:pt x="4219" y="8608"/>
                    <a:pt x="4454" y="8974"/>
                    <a:pt x="4689" y="8974"/>
                  </a:cubicBezTo>
                  <a:cubicBezTo>
                    <a:pt x="4924" y="8974"/>
                    <a:pt x="5159" y="8608"/>
                    <a:pt x="5159" y="8608"/>
                  </a:cubicBezTo>
                  <a:cubicBezTo>
                    <a:pt x="6685" y="6960"/>
                    <a:pt x="8915" y="8425"/>
                    <a:pt x="9854" y="10438"/>
                  </a:cubicBezTo>
                  <a:cubicBezTo>
                    <a:pt x="10793" y="12269"/>
                    <a:pt x="11615" y="15381"/>
                    <a:pt x="11615" y="18126"/>
                  </a:cubicBezTo>
                  <a:cubicBezTo>
                    <a:pt x="12789" y="17028"/>
                    <a:pt x="14315" y="20506"/>
                    <a:pt x="15489" y="19591"/>
                  </a:cubicBezTo>
                  <a:cubicBezTo>
                    <a:pt x="15959" y="19225"/>
                    <a:pt x="16193" y="18492"/>
                    <a:pt x="15959" y="17760"/>
                  </a:cubicBezTo>
                  <a:cubicBezTo>
                    <a:pt x="15724" y="17028"/>
                    <a:pt x="15254" y="16662"/>
                    <a:pt x="14785" y="16662"/>
                  </a:cubicBezTo>
                  <a:cubicBezTo>
                    <a:pt x="14785" y="15381"/>
                    <a:pt x="15489" y="14648"/>
                    <a:pt x="16546" y="14282"/>
                  </a:cubicBezTo>
                  <a:cubicBezTo>
                    <a:pt x="17250" y="14282"/>
                    <a:pt x="17954" y="14648"/>
                    <a:pt x="18659" y="14648"/>
                  </a:cubicBezTo>
                  <a:cubicBezTo>
                    <a:pt x="19480" y="14648"/>
                    <a:pt x="20419" y="14648"/>
                    <a:pt x="20654" y="13550"/>
                  </a:cubicBezTo>
                  <a:cubicBezTo>
                    <a:pt x="20889" y="12452"/>
                    <a:pt x="20654" y="11170"/>
                    <a:pt x="20185" y="10438"/>
                  </a:cubicBezTo>
                  <a:cubicBezTo>
                    <a:pt x="19715" y="9706"/>
                    <a:pt x="19011" y="9340"/>
                    <a:pt x="18189" y="8974"/>
                  </a:cubicBezTo>
                  <a:cubicBezTo>
                    <a:pt x="17485" y="8608"/>
                    <a:pt x="17015" y="8242"/>
                    <a:pt x="16193" y="7692"/>
                  </a:cubicBezTo>
                  <a:cubicBezTo>
                    <a:pt x="15959" y="7692"/>
                    <a:pt x="15489" y="7326"/>
                    <a:pt x="15019" y="7326"/>
                  </a:cubicBezTo>
                  <a:cubicBezTo>
                    <a:pt x="14550" y="7326"/>
                    <a:pt x="14315" y="8242"/>
                    <a:pt x="14080" y="8608"/>
                  </a:cubicBezTo>
                  <a:cubicBezTo>
                    <a:pt x="13259" y="9340"/>
                    <a:pt x="12319" y="8608"/>
                    <a:pt x="11850" y="7326"/>
                  </a:cubicBezTo>
                  <a:cubicBezTo>
                    <a:pt x="11380" y="6228"/>
                    <a:pt x="11028" y="5130"/>
                    <a:pt x="10559" y="3848"/>
                  </a:cubicBezTo>
                  <a:cubicBezTo>
                    <a:pt x="10089" y="2750"/>
                    <a:pt x="9385" y="1652"/>
                    <a:pt x="8328" y="1652"/>
                  </a:cubicBezTo>
                  <a:cubicBezTo>
                    <a:pt x="8093" y="1652"/>
                    <a:pt x="7624" y="2018"/>
                    <a:pt x="7389" y="1652"/>
                  </a:cubicBezTo>
                  <a:cubicBezTo>
                    <a:pt x="6919" y="1652"/>
                    <a:pt x="6450" y="920"/>
                    <a:pt x="6098" y="553"/>
                  </a:cubicBezTo>
                  <a:cubicBezTo>
                    <a:pt x="4219" y="-1094"/>
                    <a:pt x="1989" y="1286"/>
                    <a:pt x="463" y="3116"/>
                  </a:cubicBezTo>
                  <a:cubicBezTo>
                    <a:pt x="-711" y="5496"/>
                    <a:pt x="463" y="9706"/>
                    <a:pt x="2693" y="897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7" name="Google Shape;347;p35"/>
            <p:cNvSpPr/>
            <p:nvPr/>
          </p:nvSpPr>
          <p:spPr>
            <a:xfrm>
              <a:off x="12222677" y="2119215"/>
              <a:ext cx="158748" cy="97571"/>
            </a:xfrm>
            <a:custGeom>
              <a:avLst/>
              <a:gdLst/>
              <a:ahLst/>
              <a:cxnLst/>
              <a:rect l="l" t="t" r="r" b="b"/>
              <a:pathLst>
                <a:path w="21391" h="21600" extrusionOk="0">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8" name="Google Shape;348;p35"/>
            <p:cNvSpPr/>
            <p:nvPr/>
          </p:nvSpPr>
          <p:spPr>
            <a:xfrm>
              <a:off x="10865305" y="1794320"/>
              <a:ext cx="135485" cy="137908"/>
            </a:xfrm>
            <a:custGeom>
              <a:avLst/>
              <a:gdLst/>
              <a:ahLst/>
              <a:cxnLst/>
              <a:rect l="l" t="t" r="r" b="b"/>
              <a:pathLst>
                <a:path w="21133" h="21094" extrusionOk="0">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49" name="Google Shape;349;p35"/>
            <p:cNvSpPr/>
            <p:nvPr/>
          </p:nvSpPr>
          <p:spPr>
            <a:xfrm>
              <a:off x="10752268" y="1531879"/>
              <a:ext cx="301399" cy="207604"/>
            </a:xfrm>
            <a:custGeom>
              <a:avLst/>
              <a:gdLst/>
              <a:ahLst/>
              <a:cxnLst/>
              <a:rect l="l" t="t" r="r" b="b"/>
              <a:pathLst>
                <a:path w="21548" h="21415" extrusionOk="0">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60"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0" name="Google Shape;350;p35"/>
            <p:cNvSpPr/>
            <p:nvPr/>
          </p:nvSpPr>
          <p:spPr>
            <a:xfrm>
              <a:off x="10696993" y="1582309"/>
              <a:ext cx="39334" cy="88432"/>
            </a:xfrm>
            <a:custGeom>
              <a:avLst/>
              <a:gdLst/>
              <a:ahLst/>
              <a:cxnLst/>
              <a:rect l="l" t="t" r="r" b="b"/>
              <a:pathLst>
                <a:path w="21097" h="20737" extrusionOk="0">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1" name="Google Shape;351;p35"/>
            <p:cNvSpPr/>
            <p:nvPr/>
          </p:nvSpPr>
          <p:spPr>
            <a:xfrm>
              <a:off x="11078643" y="1611286"/>
              <a:ext cx="178583" cy="124383"/>
            </a:xfrm>
            <a:custGeom>
              <a:avLst/>
              <a:gdLst/>
              <a:ahLst/>
              <a:cxnLst/>
              <a:rect l="l" t="t" r="r" b="b"/>
              <a:pathLst>
                <a:path w="21181" h="21059" extrusionOk="0">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2" name="Google Shape;352;p35"/>
            <p:cNvSpPr/>
            <p:nvPr/>
          </p:nvSpPr>
          <p:spPr>
            <a:xfrm>
              <a:off x="8690483" y="1908295"/>
              <a:ext cx="39428" cy="87147"/>
            </a:xfrm>
            <a:custGeom>
              <a:avLst/>
              <a:gdLst/>
              <a:ahLst/>
              <a:cxnLst/>
              <a:rect l="l" t="t" r="r" b="b"/>
              <a:pathLst>
                <a:path w="21127" h="21058" extrusionOk="0">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3" name="Google Shape;353;p35"/>
            <p:cNvSpPr/>
            <p:nvPr/>
          </p:nvSpPr>
          <p:spPr>
            <a:xfrm>
              <a:off x="7059534" y="4470261"/>
              <a:ext cx="71350" cy="32113"/>
            </a:xfrm>
            <a:custGeom>
              <a:avLst/>
              <a:gdLst/>
              <a:ahLst/>
              <a:cxnLst/>
              <a:rect l="l" t="t" r="r" b="b"/>
              <a:pathLst>
                <a:path w="21107" h="21600" extrusionOk="0">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4" name="Google Shape;354;p35"/>
            <p:cNvSpPr/>
            <p:nvPr/>
          </p:nvSpPr>
          <p:spPr>
            <a:xfrm>
              <a:off x="10915187" y="3501942"/>
              <a:ext cx="94879" cy="483248"/>
            </a:xfrm>
            <a:custGeom>
              <a:avLst/>
              <a:gdLst/>
              <a:ahLst/>
              <a:cxnLst/>
              <a:rect l="l" t="t" r="r" b="b"/>
              <a:pathLst>
                <a:path w="21005" h="21288" extrusionOk="0">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5" name="Google Shape;355;p35"/>
            <p:cNvSpPr/>
            <p:nvPr/>
          </p:nvSpPr>
          <p:spPr>
            <a:xfrm>
              <a:off x="10856373" y="4009028"/>
              <a:ext cx="207033" cy="206139"/>
            </a:xfrm>
            <a:custGeom>
              <a:avLst/>
              <a:gdLst/>
              <a:ahLst/>
              <a:cxnLst/>
              <a:rect l="l" t="t" r="r" b="b"/>
              <a:pathLst>
                <a:path w="21082" h="20724" extrusionOk="0">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6" name="Google Shape;356;p35"/>
            <p:cNvSpPr/>
            <p:nvPr/>
          </p:nvSpPr>
          <p:spPr>
            <a:xfrm>
              <a:off x="10489708" y="4221159"/>
              <a:ext cx="446451" cy="427771"/>
            </a:xfrm>
            <a:custGeom>
              <a:avLst/>
              <a:gdLst/>
              <a:ahLst/>
              <a:cxnLst/>
              <a:rect l="l" t="t" r="r" b="b"/>
              <a:pathLst>
                <a:path w="21458" h="21203" extrusionOk="0">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2"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2"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7" name="Google Shape;357;p35"/>
            <p:cNvSpPr/>
            <p:nvPr/>
          </p:nvSpPr>
          <p:spPr>
            <a:xfrm>
              <a:off x="9146942" y="629469"/>
              <a:ext cx="204803" cy="252557"/>
            </a:xfrm>
            <a:custGeom>
              <a:avLst/>
              <a:gdLst/>
              <a:ahLst/>
              <a:cxnLst/>
              <a:rect l="l" t="t" r="r" b="b"/>
              <a:pathLst>
                <a:path w="21406" h="21329" extrusionOk="0">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8" name="Google Shape;358;p35"/>
            <p:cNvSpPr/>
            <p:nvPr/>
          </p:nvSpPr>
          <p:spPr>
            <a:xfrm>
              <a:off x="9117807" y="849737"/>
              <a:ext cx="324193" cy="275149"/>
            </a:xfrm>
            <a:custGeom>
              <a:avLst/>
              <a:gdLst/>
              <a:ahLst/>
              <a:cxnLst/>
              <a:rect l="l" t="t" r="r" b="b"/>
              <a:pathLst>
                <a:path w="21436" h="21411" extrusionOk="0">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59" name="Google Shape;359;p35"/>
            <p:cNvSpPr/>
            <p:nvPr/>
          </p:nvSpPr>
          <p:spPr>
            <a:xfrm>
              <a:off x="9412371" y="991261"/>
              <a:ext cx="214847" cy="275781"/>
            </a:xfrm>
            <a:custGeom>
              <a:avLst/>
              <a:gdLst/>
              <a:ahLst/>
              <a:cxnLst/>
              <a:rect l="l" t="t" r="r" b="b"/>
              <a:pathLst>
                <a:path w="21600" h="21251" extrusionOk="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0" name="Google Shape;360;p35"/>
            <p:cNvSpPr/>
            <p:nvPr/>
          </p:nvSpPr>
          <p:spPr>
            <a:xfrm>
              <a:off x="10561309" y="5830630"/>
              <a:ext cx="366896" cy="310932"/>
            </a:xfrm>
            <a:custGeom>
              <a:avLst/>
              <a:gdLst/>
              <a:ahLst/>
              <a:cxnLst/>
              <a:rect l="l" t="t" r="r" b="b"/>
              <a:pathLst>
                <a:path w="21560" h="21455" extrusionOk="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1" name="Google Shape;361;p35"/>
            <p:cNvSpPr/>
            <p:nvPr/>
          </p:nvSpPr>
          <p:spPr>
            <a:xfrm>
              <a:off x="6830569" y="1295530"/>
              <a:ext cx="5807114" cy="4518736"/>
            </a:xfrm>
            <a:custGeom>
              <a:avLst/>
              <a:gdLst/>
              <a:ahLst/>
              <a:cxnLst/>
              <a:rect l="l" t="t" r="r" b="b"/>
              <a:pathLst>
                <a:path w="21594" h="21600" extrusionOk="0">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8"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2" name="Google Shape;362;p35"/>
            <p:cNvSpPr/>
            <p:nvPr/>
          </p:nvSpPr>
          <p:spPr>
            <a:xfrm>
              <a:off x="5436283" y="4738624"/>
              <a:ext cx="24704" cy="21820"/>
            </a:xfrm>
            <a:custGeom>
              <a:avLst/>
              <a:gdLst/>
              <a:ahLst/>
              <a:cxnLst/>
              <a:rect l="l" t="t" r="r" b="b"/>
              <a:pathLst>
                <a:path w="20029" h="21600" extrusionOk="0">
                  <a:moveTo>
                    <a:pt x="4730" y="1350"/>
                  </a:moveTo>
                  <a:cubicBezTo>
                    <a:pt x="4730" y="0"/>
                    <a:pt x="2673" y="0"/>
                    <a:pt x="1644" y="0"/>
                  </a:cubicBezTo>
                  <a:cubicBezTo>
                    <a:pt x="2673" y="2700"/>
                    <a:pt x="1644" y="7425"/>
                    <a:pt x="616" y="10125"/>
                  </a:cubicBezTo>
                  <a:cubicBezTo>
                    <a:pt x="-413" y="12825"/>
                    <a:pt x="-413" y="18225"/>
                    <a:pt x="2673" y="20250"/>
                  </a:cubicBezTo>
                  <a:cubicBezTo>
                    <a:pt x="4730" y="20250"/>
                    <a:pt x="5758" y="18225"/>
                    <a:pt x="8330" y="16875"/>
                  </a:cubicBezTo>
                  <a:cubicBezTo>
                    <a:pt x="11416" y="15525"/>
                    <a:pt x="14501" y="16875"/>
                    <a:pt x="16558" y="21600"/>
                  </a:cubicBezTo>
                  <a:cubicBezTo>
                    <a:pt x="21187" y="20250"/>
                    <a:pt x="21187" y="10800"/>
                    <a:pt x="16558" y="7425"/>
                  </a:cubicBezTo>
                  <a:cubicBezTo>
                    <a:pt x="14501" y="6750"/>
                    <a:pt x="13473" y="7425"/>
                    <a:pt x="11416" y="7425"/>
                  </a:cubicBezTo>
                  <a:cubicBezTo>
                    <a:pt x="9358" y="7425"/>
                    <a:pt x="12444" y="2700"/>
                    <a:pt x="11416" y="1350"/>
                  </a:cubicBezTo>
                  <a:cubicBezTo>
                    <a:pt x="10387" y="6075"/>
                    <a:pt x="5758" y="1350"/>
                    <a:pt x="5758" y="7425"/>
                  </a:cubicBezTo>
                  <a:cubicBezTo>
                    <a:pt x="5758" y="4725"/>
                    <a:pt x="5758" y="1350"/>
                    <a:pt x="4730" y="135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3" name="Google Shape;363;p35"/>
            <p:cNvSpPr/>
            <p:nvPr/>
          </p:nvSpPr>
          <p:spPr>
            <a:xfrm>
              <a:off x="5335289" y="4773006"/>
              <a:ext cx="23487" cy="28333"/>
            </a:xfrm>
            <a:custGeom>
              <a:avLst/>
              <a:gdLst/>
              <a:ahLst/>
              <a:cxnLst/>
              <a:rect l="l" t="t" r="r" b="b"/>
              <a:pathLst>
                <a:path w="21210" h="20842" extrusionOk="0">
                  <a:moveTo>
                    <a:pt x="5863" y="3757"/>
                  </a:moveTo>
                  <a:cubicBezTo>
                    <a:pt x="4726" y="3757"/>
                    <a:pt x="3589" y="3757"/>
                    <a:pt x="1884" y="3757"/>
                  </a:cubicBezTo>
                  <a:cubicBezTo>
                    <a:pt x="-390" y="7983"/>
                    <a:pt x="-390" y="11739"/>
                    <a:pt x="747" y="14557"/>
                  </a:cubicBezTo>
                  <a:cubicBezTo>
                    <a:pt x="1884" y="18783"/>
                    <a:pt x="6431" y="21600"/>
                    <a:pt x="11547" y="20661"/>
                  </a:cubicBezTo>
                  <a:cubicBezTo>
                    <a:pt x="16094" y="19722"/>
                    <a:pt x="20073" y="15496"/>
                    <a:pt x="17799" y="11739"/>
                  </a:cubicBezTo>
                  <a:cubicBezTo>
                    <a:pt x="15526" y="8922"/>
                    <a:pt x="10410" y="6574"/>
                    <a:pt x="11547" y="3757"/>
                  </a:cubicBezTo>
                  <a:cubicBezTo>
                    <a:pt x="15526" y="3757"/>
                    <a:pt x="18936" y="4696"/>
                    <a:pt x="21210" y="6574"/>
                  </a:cubicBezTo>
                  <a:cubicBezTo>
                    <a:pt x="20073" y="5635"/>
                    <a:pt x="21210" y="4696"/>
                    <a:pt x="20073" y="3757"/>
                  </a:cubicBezTo>
                  <a:cubicBezTo>
                    <a:pt x="20073" y="2817"/>
                    <a:pt x="18936" y="2817"/>
                    <a:pt x="17799" y="1878"/>
                  </a:cubicBezTo>
                  <a:cubicBezTo>
                    <a:pt x="16663" y="939"/>
                    <a:pt x="13821" y="0"/>
                    <a:pt x="12684" y="0"/>
                  </a:cubicBezTo>
                  <a:cubicBezTo>
                    <a:pt x="11547" y="0"/>
                    <a:pt x="11547" y="0"/>
                    <a:pt x="10410" y="0"/>
                  </a:cubicBezTo>
                  <a:cubicBezTo>
                    <a:pt x="10410" y="939"/>
                    <a:pt x="8136" y="1878"/>
                    <a:pt x="5863" y="37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4" name="Google Shape;364;p35"/>
            <p:cNvSpPr/>
            <p:nvPr/>
          </p:nvSpPr>
          <p:spPr>
            <a:xfrm>
              <a:off x="5366484" y="4787779"/>
              <a:ext cx="25016" cy="27430"/>
            </a:xfrm>
            <a:custGeom>
              <a:avLst/>
              <a:gdLst/>
              <a:ahLst/>
              <a:cxnLst/>
              <a:rect l="l" t="t" r="r" b="b"/>
              <a:pathLst>
                <a:path w="20282" h="20177" extrusionOk="0">
                  <a:moveTo>
                    <a:pt x="225" y="9964"/>
                  </a:moveTo>
                  <a:cubicBezTo>
                    <a:pt x="-1318" y="4799"/>
                    <a:pt x="5368" y="-836"/>
                    <a:pt x="11025" y="103"/>
                  </a:cubicBezTo>
                  <a:cubicBezTo>
                    <a:pt x="8453" y="103"/>
                    <a:pt x="7425" y="2921"/>
                    <a:pt x="8453" y="4799"/>
                  </a:cubicBezTo>
                  <a:cubicBezTo>
                    <a:pt x="9482" y="7147"/>
                    <a:pt x="12053" y="8086"/>
                    <a:pt x="14111" y="8086"/>
                  </a:cubicBezTo>
                  <a:cubicBezTo>
                    <a:pt x="16168" y="8086"/>
                    <a:pt x="18225" y="9025"/>
                    <a:pt x="20282" y="10903"/>
                  </a:cubicBezTo>
                  <a:cubicBezTo>
                    <a:pt x="17196" y="12781"/>
                    <a:pt x="17196" y="17947"/>
                    <a:pt x="14111" y="19825"/>
                  </a:cubicBezTo>
                  <a:cubicBezTo>
                    <a:pt x="12053" y="20764"/>
                    <a:pt x="7425" y="19825"/>
                    <a:pt x="6396" y="17007"/>
                  </a:cubicBezTo>
                  <a:cubicBezTo>
                    <a:pt x="5368" y="14660"/>
                    <a:pt x="5368" y="11842"/>
                    <a:pt x="5368" y="9025"/>
                  </a:cubicBezTo>
                  <a:cubicBezTo>
                    <a:pt x="4339" y="9025"/>
                    <a:pt x="2282" y="9025"/>
                    <a:pt x="225" y="996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5" name="Google Shape;365;p35"/>
            <p:cNvSpPr/>
            <p:nvPr/>
          </p:nvSpPr>
          <p:spPr>
            <a:xfrm>
              <a:off x="5438500" y="4655726"/>
              <a:ext cx="27534" cy="23918"/>
            </a:xfrm>
            <a:custGeom>
              <a:avLst/>
              <a:gdLst/>
              <a:ahLst/>
              <a:cxnLst/>
              <a:rect l="l" t="t" r="r" b="b"/>
              <a:pathLst>
                <a:path w="20236" h="21600" extrusionOk="0">
                  <a:moveTo>
                    <a:pt x="0" y="0"/>
                  </a:moveTo>
                  <a:cubicBezTo>
                    <a:pt x="0" y="4547"/>
                    <a:pt x="0" y="8526"/>
                    <a:pt x="0" y="13074"/>
                  </a:cubicBezTo>
                  <a:cubicBezTo>
                    <a:pt x="0" y="14211"/>
                    <a:pt x="0" y="15347"/>
                    <a:pt x="0" y="15347"/>
                  </a:cubicBezTo>
                  <a:cubicBezTo>
                    <a:pt x="0" y="16484"/>
                    <a:pt x="900" y="16484"/>
                    <a:pt x="1800" y="16484"/>
                  </a:cubicBezTo>
                  <a:cubicBezTo>
                    <a:pt x="4500" y="17621"/>
                    <a:pt x="7650" y="19326"/>
                    <a:pt x="10350" y="21600"/>
                  </a:cubicBezTo>
                  <a:cubicBezTo>
                    <a:pt x="10350" y="19326"/>
                    <a:pt x="12600" y="16484"/>
                    <a:pt x="14850" y="16484"/>
                  </a:cubicBezTo>
                  <a:cubicBezTo>
                    <a:pt x="16650" y="16484"/>
                    <a:pt x="18900" y="19326"/>
                    <a:pt x="18900" y="21600"/>
                  </a:cubicBezTo>
                  <a:cubicBezTo>
                    <a:pt x="21600" y="17621"/>
                    <a:pt x="19800" y="10800"/>
                    <a:pt x="17100" y="7389"/>
                  </a:cubicBezTo>
                  <a:cubicBezTo>
                    <a:pt x="16200" y="4547"/>
                    <a:pt x="13950" y="2274"/>
                    <a:pt x="11250" y="1137"/>
                  </a:cubicBezTo>
                  <a:cubicBezTo>
                    <a:pt x="9450" y="1137"/>
                    <a:pt x="6750" y="3411"/>
                    <a:pt x="7650" y="5684"/>
                  </a:cubicBezTo>
                  <a:cubicBezTo>
                    <a:pt x="5850" y="3411"/>
                    <a:pt x="2700" y="2274"/>
                    <a:pt x="0" y="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6" name="Google Shape;366;p35"/>
            <p:cNvSpPr/>
            <p:nvPr/>
          </p:nvSpPr>
          <p:spPr>
            <a:xfrm>
              <a:off x="6262589" y="2834484"/>
              <a:ext cx="21821" cy="21820"/>
            </a:xfrm>
            <a:custGeom>
              <a:avLst/>
              <a:gdLst/>
              <a:ahLst/>
              <a:cxnLst/>
              <a:rect l="l" t="t" r="r" b="b"/>
              <a:pathLst>
                <a:path w="9600" h="16200" extrusionOk="0">
                  <a:moveTo>
                    <a:pt x="0" y="0"/>
                  </a:moveTo>
                  <a:cubicBezTo>
                    <a:pt x="0" y="21600"/>
                    <a:pt x="21600" y="21600"/>
                    <a:pt x="0" y="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7" name="Google Shape;367;p35"/>
            <p:cNvSpPr/>
            <p:nvPr/>
          </p:nvSpPr>
          <p:spPr>
            <a:xfrm>
              <a:off x="7631180" y="2355477"/>
              <a:ext cx="93716" cy="98594"/>
            </a:xfrm>
            <a:custGeom>
              <a:avLst/>
              <a:gdLst/>
              <a:ahLst/>
              <a:cxnLst/>
              <a:rect l="l" t="t" r="r" b="b"/>
              <a:pathLst>
                <a:path w="20183" h="21233" extrusionOk="0">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8" name="Google Shape;368;p35"/>
            <p:cNvSpPr/>
            <p:nvPr/>
          </p:nvSpPr>
          <p:spPr>
            <a:xfrm>
              <a:off x="6572257" y="3300192"/>
              <a:ext cx="48667" cy="86250"/>
            </a:xfrm>
            <a:custGeom>
              <a:avLst/>
              <a:gdLst/>
              <a:ahLst/>
              <a:cxnLst/>
              <a:rect l="l" t="t" r="r" b="b"/>
              <a:pathLst>
                <a:path w="20532" h="21496" extrusionOk="0">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69" name="Google Shape;369;p35"/>
            <p:cNvSpPr/>
            <p:nvPr/>
          </p:nvSpPr>
          <p:spPr>
            <a:xfrm>
              <a:off x="6329224" y="3427353"/>
              <a:ext cx="58768" cy="87691"/>
            </a:xfrm>
            <a:custGeom>
              <a:avLst/>
              <a:gdLst/>
              <a:ahLst/>
              <a:cxnLst/>
              <a:rect l="l" t="t" r="r" b="b"/>
              <a:pathLst>
                <a:path w="20435" h="21189" extrusionOk="0">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0" name="Google Shape;370;p35"/>
            <p:cNvSpPr/>
            <p:nvPr/>
          </p:nvSpPr>
          <p:spPr>
            <a:xfrm>
              <a:off x="6336892" y="3368379"/>
              <a:ext cx="21820" cy="32112"/>
            </a:xfrm>
            <a:custGeom>
              <a:avLst/>
              <a:gdLst/>
              <a:ahLst/>
              <a:cxnLst/>
              <a:rect l="l" t="t" r="r" b="b"/>
              <a:pathLst>
                <a:path w="21600" h="21600" extrusionOk="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1" name="Google Shape;371;p35"/>
            <p:cNvSpPr/>
            <p:nvPr/>
          </p:nvSpPr>
          <p:spPr>
            <a:xfrm>
              <a:off x="6240884" y="4133100"/>
              <a:ext cx="36330" cy="99260"/>
            </a:xfrm>
            <a:custGeom>
              <a:avLst/>
              <a:gdLst/>
              <a:ahLst/>
              <a:cxnLst/>
              <a:rect l="l" t="t" r="r" b="b"/>
              <a:pathLst>
                <a:path w="20888" h="21376" extrusionOk="0">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2" name="Google Shape;372;p35"/>
            <p:cNvSpPr/>
            <p:nvPr/>
          </p:nvSpPr>
          <p:spPr>
            <a:xfrm>
              <a:off x="6224001" y="4238430"/>
              <a:ext cx="59379" cy="105756"/>
            </a:xfrm>
            <a:custGeom>
              <a:avLst/>
              <a:gdLst/>
              <a:ahLst/>
              <a:cxnLst/>
              <a:rect l="l" t="t" r="r" b="b"/>
              <a:pathLst>
                <a:path w="21600" h="21600" extrusionOk="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3" name="Google Shape;373;p35"/>
            <p:cNvSpPr/>
            <p:nvPr/>
          </p:nvSpPr>
          <p:spPr>
            <a:xfrm>
              <a:off x="6025582" y="4287737"/>
              <a:ext cx="41279" cy="37332"/>
            </a:xfrm>
            <a:custGeom>
              <a:avLst/>
              <a:gdLst/>
              <a:ahLst/>
              <a:cxnLst/>
              <a:rect l="l" t="t" r="r" b="b"/>
              <a:pathLst>
                <a:path w="20723" h="20022" extrusionOk="0">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4" name="Google Shape;374;p35"/>
            <p:cNvSpPr/>
            <p:nvPr/>
          </p:nvSpPr>
          <p:spPr>
            <a:xfrm>
              <a:off x="6060964" y="4279181"/>
              <a:ext cx="21821" cy="21821"/>
            </a:xfrm>
            <a:custGeom>
              <a:avLst/>
              <a:gdLst/>
              <a:ahLst/>
              <a:cxnLst/>
              <a:rect l="l" t="t" r="r" b="b"/>
              <a:pathLst>
                <a:path w="20517" h="19807" extrusionOk="0">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5" name="Google Shape;375;p35"/>
            <p:cNvSpPr/>
            <p:nvPr/>
          </p:nvSpPr>
          <p:spPr>
            <a:xfrm>
              <a:off x="6008079" y="4325596"/>
              <a:ext cx="21821" cy="21820"/>
            </a:xfrm>
            <a:custGeom>
              <a:avLst/>
              <a:gdLst/>
              <a:ahLst/>
              <a:cxnLst/>
              <a:rect l="l" t="t" r="r" b="b"/>
              <a:pathLst>
                <a:path w="20965" h="20720" extrusionOk="0">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6" name="Google Shape;376;p35"/>
            <p:cNvSpPr/>
            <p:nvPr/>
          </p:nvSpPr>
          <p:spPr>
            <a:xfrm>
              <a:off x="5672422" y="3214664"/>
              <a:ext cx="325911" cy="582967"/>
            </a:xfrm>
            <a:custGeom>
              <a:avLst/>
              <a:gdLst/>
              <a:ahLst/>
              <a:cxnLst/>
              <a:rect l="l" t="t" r="r" b="b"/>
              <a:pathLst>
                <a:path w="21371" h="21496" extrusionOk="0">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7" name="Google Shape;377;p35"/>
            <p:cNvSpPr/>
            <p:nvPr/>
          </p:nvSpPr>
          <p:spPr>
            <a:xfrm>
              <a:off x="5572145" y="3478025"/>
              <a:ext cx="169975" cy="231690"/>
            </a:xfrm>
            <a:custGeom>
              <a:avLst/>
              <a:gdLst/>
              <a:ahLst/>
              <a:cxnLst/>
              <a:rect l="l" t="t" r="r" b="b"/>
              <a:pathLst>
                <a:path w="21444" h="21392" extrusionOk="0">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8" name="Google Shape;378;p35"/>
            <p:cNvSpPr/>
            <p:nvPr/>
          </p:nvSpPr>
          <p:spPr>
            <a:xfrm>
              <a:off x="6369451" y="4366315"/>
              <a:ext cx="113041" cy="82757"/>
            </a:xfrm>
            <a:custGeom>
              <a:avLst/>
              <a:gdLst/>
              <a:ahLst/>
              <a:cxnLst/>
              <a:rect l="l" t="t" r="r" b="b"/>
              <a:pathLst>
                <a:path w="21430" h="20629" extrusionOk="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79" name="Google Shape;379;p35"/>
            <p:cNvSpPr/>
            <p:nvPr/>
          </p:nvSpPr>
          <p:spPr>
            <a:xfrm>
              <a:off x="6771053" y="4487171"/>
              <a:ext cx="109212" cy="35835"/>
            </a:xfrm>
            <a:custGeom>
              <a:avLst/>
              <a:gdLst/>
              <a:ahLst/>
              <a:cxnLst/>
              <a:rect l="l" t="t" r="r" b="b"/>
              <a:pathLst>
                <a:path w="21213" h="19201" extrusionOk="0">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0" name="Google Shape;380;p35"/>
            <p:cNvSpPr/>
            <p:nvPr/>
          </p:nvSpPr>
          <p:spPr>
            <a:xfrm>
              <a:off x="5878549" y="3090468"/>
              <a:ext cx="40447" cy="86370"/>
            </a:xfrm>
            <a:custGeom>
              <a:avLst/>
              <a:gdLst/>
              <a:ahLst/>
              <a:cxnLst/>
              <a:rect l="l" t="t" r="r" b="b"/>
              <a:pathLst>
                <a:path w="19093" h="20871" extrusionOk="0">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1" name="Google Shape;381;p35"/>
            <p:cNvSpPr/>
            <p:nvPr/>
          </p:nvSpPr>
          <p:spPr>
            <a:xfrm>
              <a:off x="5665719" y="2972901"/>
              <a:ext cx="54048" cy="55940"/>
            </a:xfrm>
            <a:custGeom>
              <a:avLst/>
              <a:gdLst/>
              <a:ahLst/>
              <a:cxnLst/>
              <a:rect l="l" t="t" r="r" b="b"/>
              <a:pathLst>
                <a:path w="18001" h="21325" extrusionOk="0">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2" name="Google Shape;382;p35"/>
            <p:cNvSpPr/>
            <p:nvPr/>
          </p:nvSpPr>
          <p:spPr>
            <a:xfrm>
              <a:off x="5064842" y="2650185"/>
              <a:ext cx="393811" cy="255231"/>
            </a:xfrm>
            <a:custGeom>
              <a:avLst/>
              <a:gdLst/>
              <a:ahLst/>
              <a:cxnLst/>
              <a:rect l="l" t="t" r="r" b="b"/>
              <a:pathLst>
                <a:path w="21543" h="21105" extrusionOk="0">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3" name="Google Shape;383;p35"/>
            <p:cNvSpPr/>
            <p:nvPr/>
          </p:nvSpPr>
          <p:spPr>
            <a:xfrm>
              <a:off x="6303340" y="903364"/>
              <a:ext cx="481895" cy="587922"/>
            </a:xfrm>
            <a:custGeom>
              <a:avLst/>
              <a:gdLst/>
              <a:ahLst/>
              <a:cxnLst/>
              <a:rect l="l" t="t" r="r" b="b"/>
              <a:pathLst>
                <a:path w="19594" h="21186" extrusionOk="0">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5"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4" name="Google Shape;384;p35"/>
            <p:cNvSpPr/>
            <p:nvPr/>
          </p:nvSpPr>
          <p:spPr>
            <a:xfrm>
              <a:off x="6573860" y="729354"/>
              <a:ext cx="328985" cy="329948"/>
            </a:xfrm>
            <a:custGeom>
              <a:avLst/>
              <a:gdLst/>
              <a:ahLst/>
              <a:cxnLst/>
              <a:rect l="l" t="t" r="r" b="b"/>
              <a:pathLst>
                <a:path w="20881" h="21458" extrusionOk="0">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5" name="Google Shape;385;p35"/>
            <p:cNvSpPr/>
            <p:nvPr/>
          </p:nvSpPr>
          <p:spPr>
            <a:xfrm>
              <a:off x="7756818" y="1435451"/>
              <a:ext cx="594368" cy="830398"/>
            </a:xfrm>
            <a:custGeom>
              <a:avLst/>
              <a:gdLst/>
              <a:ahLst/>
              <a:cxnLst/>
              <a:rect l="l" t="t" r="r" b="b"/>
              <a:pathLst>
                <a:path w="21418" h="20892" extrusionOk="0">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6" name="Google Shape;386;p35"/>
            <p:cNvSpPr/>
            <p:nvPr/>
          </p:nvSpPr>
          <p:spPr>
            <a:xfrm>
              <a:off x="8024108" y="728224"/>
              <a:ext cx="83925" cy="91806"/>
            </a:xfrm>
            <a:custGeom>
              <a:avLst/>
              <a:gdLst/>
              <a:ahLst/>
              <a:cxnLst/>
              <a:rect l="l" t="t" r="r" b="b"/>
              <a:pathLst>
                <a:path w="21600" h="21528" extrusionOk="0">
                  <a:moveTo>
                    <a:pt x="19988" y="9423"/>
                  </a:moveTo>
                  <a:cubicBezTo>
                    <a:pt x="20633" y="9423"/>
                    <a:pt x="21278" y="9423"/>
                    <a:pt x="21600" y="10003"/>
                  </a:cubicBezTo>
                  <a:cubicBezTo>
                    <a:pt x="20633" y="11887"/>
                    <a:pt x="20955" y="13627"/>
                    <a:pt x="20310" y="15801"/>
                  </a:cubicBezTo>
                  <a:cubicBezTo>
                    <a:pt x="19666" y="17541"/>
                    <a:pt x="17570" y="19426"/>
                    <a:pt x="15958" y="18846"/>
                  </a:cubicBezTo>
                  <a:cubicBezTo>
                    <a:pt x="16603" y="19426"/>
                    <a:pt x="16281" y="21020"/>
                    <a:pt x="15152" y="21310"/>
                  </a:cubicBezTo>
                  <a:cubicBezTo>
                    <a:pt x="14185" y="21600"/>
                    <a:pt x="13218" y="21600"/>
                    <a:pt x="11767" y="21310"/>
                  </a:cubicBezTo>
                  <a:cubicBezTo>
                    <a:pt x="9188" y="20585"/>
                    <a:pt x="6770" y="20295"/>
                    <a:pt x="4030" y="19715"/>
                  </a:cubicBezTo>
                  <a:cubicBezTo>
                    <a:pt x="3385" y="19715"/>
                    <a:pt x="2740" y="19426"/>
                    <a:pt x="2418" y="19136"/>
                  </a:cubicBezTo>
                  <a:cubicBezTo>
                    <a:pt x="2096" y="18846"/>
                    <a:pt x="1612" y="18266"/>
                    <a:pt x="1290" y="17541"/>
                  </a:cubicBezTo>
                  <a:cubicBezTo>
                    <a:pt x="322" y="14932"/>
                    <a:pt x="0" y="12177"/>
                    <a:pt x="0" y="9423"/>
                  </a:cubicBezTo>
                  <a:cubicBezTo>
                    <a:pt x="0" y="7828"/>
                    <a:pt x="322" y="5799"/>
                    <a:pt x="2096" y="5509"/>
                  </a:cubicBezTo>
                  <a:cubicBezTo>
                    <a:pt x="3385" y="4784"/>
                    <a:pt x="4675" y="5799"/>
                    <a:pt x="6448" y="5799"/>
                  </a:cubicBezTo>
                  <a:cubicBezTo>
                    <a:pt x="7737" y="6089"/>
                    <a:pt x="9833" y="5074"/>
                    <a:pt x="9510" y="3914"/>
                  </a:cubicBezTo>
                  <a:cubicBezTo>
                    <a:pt x="11445" y="3914"/>
                    <a:pt x="13540" y="3624"/>
                    <a:pt x="15475" y="3624"/>
                  </a:cubicBezTo>
                  <a:cubicBezTo>
                    <a:pt x="14507" y="3624"/>
                    <a:pt x="16603" y="0"/>
                    <a:pt x="19343" y="0"/>
                  </a:cubicBezTo>
                  <a:cubicBezTo>
                    <a:pt x="18215" y="2754"/>
                    <a:pt x="20633" y="6379"/>
                    <a:pt x="19988" y="942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7" name="Google Shape;387;p35"/>
            <p:cNvSpPr/>
            <p:nvPr/>
          </p:nvSpPr>
          <p:spPr>
            <a:xfrm>
              <a:off x="8135385" y="651856"/>
              <a:ext cx="83538" cy="114668"/>
            </a:xfrm>
            <a:custGeom>
              <a:avLst/>
              <a:gdLst/>
              <a:ahLst/>
              <a:cxnLst/>
              <a:rect l="l" t="t" r="r" b="b"/>
              <a:pathLst>
                <a:path w="20823" h="21232" extrusionOk="0">
                  <a:moveTo>
                    <a:pt x="13131" y="21138"/>
                  </a:moveTo>
                  <a:cubicBezTo>
                    <a:pt x="16083" y="20560"/>
                    <a:pt x="18103" y="18712"/>
                    <a:pt x="19036" y="16749"/>
                  </a:cubicBezTo>
                  <a:cubicBezTo>
                    <a:pt x="20434" y="14323"/>
                    <a:pt x="20745" y="11435"/>
                    <a:pt x="20745" y="8779"/>
                  </a:cubicBezTo>
                  <a:cubicBezTo>
                    <a:pt x="20745" y="6815"/>
                    <a:pt x="21056" y="4620"/>
                    <a:pt x="20434" y="2657"/>
                  </a:cubicBezTo>
                  <a:cubicBezTo>
                    <a:pt x="19968" y="1502"/>
                    <a:pt x="18725" y="0"/>
                    <a:pt x="17171" y="0"/>
                  </a:cubicBezTo>
                  <a:cubicBezTo>
                    <a:pt x="14840" y="0"/>
                    <a:pt x="13908" y="2426"/>
                    <a:pt x="14219" y="4158"/>
                  </a:cubicBezTo>
                  <a:cubicBezTo>
                    <a:pt x="14529" y="9241"/>
                    <a:pt x="8624" y="9010"/>
                    <a:pt x="4429" y="12128"/>
                  </a:cubicBezTo>
                  <a:cubicBezTo>
                    <a:pt x="2719" y="13399"/>
                    <a:pt x="-544" y="15016"/>
                    <a:pt x="78" y="16980"/>
                  </a:cubicBezTo>
                  <a:cubicBezTo>
                    <a:pt x="1165" y="19174"/>
                    <a:pt x="4739" y="19174"/>
                    <a:pt x="6915" y="17904"/>
                  </a:cubicBezTo>
                  <a:cubicBezTo>
                    <a:pt x="7692" y="20329"/>
                    <a:pt x="10178" y="21600"/>
                    <a:pt x="13131" y="21138"/>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8" name="Google Shape;388;p35"/>
            <p:cNvSpPr/>
            <p:nvPr/>
          </p:nvSpPr>
          <p:spPr>
            <a:xfrm>
              <a:off x="8051003" y="676403"/>
              <a:ext cx="44977" cy="33948"/>
            </a:xfrm>
            <a:custGeom>
              <a:avLst/>
              <a:gdLst/>
              <a:ahLst/>
              <a:cxnLst/>
              <a:rect l="l" t="t" r="r" b="b"/>
              <a:pathLst>
                <a:path w="20046" h="21043" extrusionOk="0">
                  <a:moveTo>
                    <a:pt x="2319" y="7200"/>
                  </a:moveTo>
                  <a:cubicBezTo>
                    <a:pt x="-1047" y="8716"/>
                    <a:pt x="-486" y="15916"/>
                    <a:pt x="2319" y="18947"/>
                  </a:cubicBezTo>
                  <a:cubicBezTo>
                    <a:pt x="5405" y="21600"/>
                    <a:pt x="9613" y="21600"/>
                    <a:pt x="12979" y="19705"/>
                  </a:cubicBezTo>
                  <a:cubicBezTo>
                    <a:pt x="16065" y="18947"/>
                    <a:pt x="19431" y="16674"/>
                    <a:pt x="19992" y="12884"/>
                  </a:cubicBezTo>
                  <a:cubicBezTo>
                    <a:pt x="20553" y="7200"/>
                    <a:pt x="16626" y="3032"/>
                    <a:pt x="12979" y="758"/>
                  </a:cubicBezTo>
                  <a:cubicBezTo>
                    <a:pt x="12418" y="758"/>
                    <a:pt x="11857" y="0"/>
                    <a:pt x="11296" y="0"/>
                  </a:cubicBezTo>
                  <a:cubicBezTo>
                    <a:pt x="10174" y="0"/>
                    <a:pt x="9613" y="0"/>
                    <a:pt x="8771" y="758"/>
                  </a:cubicBezTo>
                  <a:cubicBezTo>
                    <a:pt x="5966" y="2274"/>
                    <a:pt x="3722" y="3789"/>
                    <a:pt x="636" y="5684"/>
                  </a:cubicBezTo>
                  <a:cubicBezTo>
                    <a:pt x="-486" y="6442"/>
                    <a:pt x="2319" y="7200"/>
                    <a:pt x="2319" y="7200"/>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89" name="Google Shape;389;p35"/>
            <p:cNvSpPr/>
            <p:nvPr/>
          </p:nvSpPr>
          <p:spPr>
            <a:xfrm>
              <a:off x="7906828" y="804592"/>
              <a:ext cx="85624" cy="78723"/>
            </a:xfrm>
            <a:custGeom>
              <a:avLst/>
              <a:gdLst/>
              <a:ahLst/>
              <a:cxnLst/>
              <a:rect l="l" t="t" r="r" b="b"/>
              <a:pathLst>
                <a:path w="21341" h="20939" extrusionOk="0">
                  <a:moveTo>
                    <a:pt x="9651" y="1473"/>
                  </a:moveTo>
                  <a:cubicBezTo>
                    <a:pt x="9345" y="2127"/>
                    <a:pt x="9345" y="9000"/>
                    <a:pt x="9957" y="9000"/>
                  </a:cubicBezTo>
                  <a:cubicBezTo>
                    <a:pt x="5515" y="8018"/>
                    <a:pt x="306" y="12109"/>
                    <a:pt x="0" y="17182"/>
                  </a:cubicBezTo>
                  <a:cubicBezTo>
                    <a:pt x="1685" y="20291"/>
                    <a:pt x="5515" y="21600"/>
                    <a:pt x="8732" y="20618"/>
                  </a:cubicBezTo>
                  <a:cubicBezTo>
                    <a:pt x="11949" y="19473"/>
                    <a:pt x="14094" y="15873"/>
                    <a:pt x="13481" y="12436"/>
                  </a:cubicBezTo>
                  <a:cubicBezTo>
                    <a:pt x="15166" y="12764"/>
                    <a:pt x="17157" y="13091"/>
                    <a:pt x="18689" y="12436"/>
                  </a:cubicBezTo>
                  <a:cubicBezTo>
                    <a:pt x="20374" y="11782"/>
                    <a:pt x="21600" y="9982"/>
                    <a:pt x="21294" y="8345"/>
                  </a:cubicBezTo>
                  <a:cubicBezTo>
                    <a:pt x="18996" y="8345"/>
                    <a:pt x="17004" y="6218"/>
                    <a:pt x="16698" y="4255"/>
                  </a:cubicBezTo>
                  <a:cubicBezTo>
                    <a:pt x="15166" y="4582"/>
                    <a:pt x="13634" y="4582"/>
                    <a:pt x="12255" y="3927"/>
                  </a:cubicBezTo>
                  <a:cubicBezTo>
                    <a:pt x="11030" y="3109"/>
                    <a:pt x="9651" y="1473"/>
                    <a:pt x="10264" y="0"/>
                  </a:cubicBezTo>
                  <a:cubicBezTo>
                    <a:pt x="9957" y="0"/>
                    <a:pt x="9345" y="1473"/>
                    <a:pt x="9651" y="1473"/>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0" name="Google Shape;390;p35"/>
            <p:cNvSpPr/>
            <p:nvPr/>
          </p:nvSpPr>
          <p:spPr>
            <a:xfrm>
              <a:off x="7893249" y="718218"/>
              <a:ext cx="90089" cy="54551"/>
            </a:xfrm>
            <a:custGeom>
              <a:avLst/>
              <a:gdLst/>
              <a:ahLst/>
              <a:cxnLst/>
              <a:rect l="l" t="t" r="r" b="b"/>
              <a:pathLst>
                <a:path w="15934" h="20795" extrusionOk="0">
                  <a:moveTo>
                    <a:pt x="3584" y="20785"/>
                  </a:moveTo>
                  <a:cubicBezTo>
                    <a:pt x="4886" y="20785"/>
                    <a:pt x="6297" y="18907"/>
                    <a:pt x="6731" y="15855"/>
                  </a:cubicBezTo>
                  <a:cubicBezTo>
                    <a:pt x="6948" y="14446"/>
                    <a:pt x="6948" y="13038"/>
                    <a:pt x="7382" y="11864"/>
                  </a:cubicBezTo>
                  <a:cubicBezTo>
                    <a:pt x="7600" y="10455"/>
                    <a:pt x="8359" y="9516"/>
                    <a:pt x="9011" y="9985"/>
                  </a:cubicBezTo>
                  <a:cubicBezTo>
                    <a:pt x="9445" y="9985"/>
                    <a:pt x="9662" y="10925"/>
                    <a:pt x="9879" y="10925"/>
                  </a:cubicBezTo>
                  <a:cubicBezTo>
                    <a:pt x="11507" y="13507"/>
                    <a:pt x="13787" y="9985"/>
                    <a:pt x="15198" y="7168"/>
                  </a:cubicBezTo>
                  <a:cubicBezTo>
                    <a:pt x="15415" y="6464"/>
                    <a:pt x="15632" y="5994"/>
                    <a:pt x="15849" y="5525"/>
                  </a:cubicBezTo>
                  <a:cubicBezTo>
                    <a:pt x="16283" y="3177"/>
                    <a:pt x="14980" y="1533"/>
                    <a:pt x="13787" y="1533"/>
                  </a:cubicBezTo>
                  <a:cubicBezTo>
                    <a:pt x="12701" y="1533"/>
                    <a:pt x="11507" y="2707"/>
                    <a:pt x="10639" y="1533"/>
                  </a:cubicBezTo>
                  <a:cubicBezTo>
                    <a:pt x="10205" y="1064"/>
                    <a:pt x="9879" y="594"/>
                    <a:pt x="9445" y="125"/>
                  </a:cubicBezTo>
                  <a:cubicBezTo>
                    <a:pt x="8794" y="-345"/>
                    <a:pt x="7925" y="594"/>
                    <a:pt x="7165" y="1533"/>
                  </a:cubicBezTo>
                  <a:cubicBezTo>
                    <a:pt x="4886" y="4585"/>
                    <a:pt x="-5317" y="21255"/>
                    <a:pt x="3584" y="20785"/>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1" name="Google Shape;391;p35"/>
            <p:cNvSpPr/>
            <p:nvPr/>
          </p:nvSpPr>
          <p:spPr>
            <a:xfrm>
              <a:off x="7870094" y="679131"/>
              <a:ext cx="51741" cy="32821"/>
            </a:xfrm>
            <a:custGeom>
              <a:avLst/>
              <a:gdLst/>
              <a:ahLst/>
              <a:cxnLst/>
              <a:rect l="l" t="t" r="r" b="b"/>
              <a:pathLst>
                <a:path w="20721" h="20357" extrusionOk="0">
                  <a:moveTo>
                    <a:pt x="401" y="6676"/>
                  </a:moveTo>
                  <a:cubicBezTo>
                    <a:pt x="-581" y="9033"/>
                    <a:pt x="401" y="13353"/>
                    <a:pt x="1628" y="14924"/>
                  </a:cubicBezTo>
                  <a:cubicBezTo>
                    <a:pt x="3101" y="17280"/>
                    <a:pt x="5064" y="18065"/>
                    <a:pt x="6783" y="18851"/>
                  </a:cubicBezTo>
                  <a:cubicBezTo>
                    <a:pt x="10219" y="20815"/>
                    <a:pt x="15374" y="21600"/>
                    <a:pt x="17583" y="16495"/>
                  </a:cubicBezTo>
                  <a:cubicBezTo>
                    <a:pt x="18074" y="14924"/>
                    <a:pt x="18074" y="13353"/>
                    <a:pt x="19055" y="12567"/>
                  </a:cubicBezTo>
                  <a:cubicBezTo>
                    <a:pt x="19546" y="11782"/>
                    <a:pt x="20037" y="11782"/>
                    <a:pt x="20528" y="10604"/>
                  </a:cubicBezTo>
                  <a:cubicBezTo>
                    <a:pt x="21019" y="9818"/>
                    <a:pt x="20528" y="8247"/>
                    <a:pt x="19546" y="7462"/>
                  </a:cubicBezTo>
                  <a:cubicBezTo>
                    <a:pt x="15864" y="3535"/>
                    <a:pt x="11446" y="1571"/>
                    <a:pt x="7274" y="2356"/>
                  </a:cubicBezTo>
                  <a:cubicBezTo>
                    <a:pt x="4819" y="3142"/>
                    <a:pt x="1874" y="3927"/>
                    <a:pt x="1137" y="785"/>
                  </a:cubicBezTo>
                  <a:cubicBezTo>
                    <a:pt x="1137" y="2356"/>
                    <a:pt x="401" y="5891"/>
                    <a:pt x="401" y="6676"/>
                  </a:cubicBezTo>
                  <a:close/>
                  <a:moveTo>
                    <a:pt x="1137" y="0"/>
                  </a:moveTo>
                  <a:cubicBezTo>
                    <a:pt x="1137" y="393"/>
                    <a:pt x="1137" y="393"/>
                    <a:pt x="1137" y="785"/>
                  </a:cubicBezTo>
                  <a:cubicBezTo>
                    <a:pt x="1137" y="785"/>
                    <a:pt x="1137" y="393"/>
                    <a:pt x="1137" y="0"/>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2" name="Google Shape;392;p35"/>
            <p:cNvSpPr/>
            <p:nvPr/>
          </p:nvSpPr>
          <p:spPr>
            <a:xfrm>
              <a:off x="7944143" y="553668"/>
              <a:ext cx="50192" cy="45758"/>
            </a:xfrm>
            <a:custGeom>
              <a:avLst/>
              <a:gdLst/>
              <a:ahLst/>
              <a:cxnLst/>
              <a:rect l="l" t="t" r="r" b="b"/>
              <a:pathLst>
                <a:path w="20106" h="21600" extrusionOk="0">
                  <a:moveTo>
                    <a:pt x="260" y="8352"/>
                  </a:moveTo>
                  <a:cubicBezTo>
                    <a:pt x="-745" y="12672"/>
                    <a:pt x="1264" y="16704"/>
                    <a:pt x="4529" y="19296"/>
                  </a:cubicBezTo>
                  <a:cubicBezTo>
                    <a:pt x="7543" y="21024"/>
                    <a:pt x="11813" y="21600"/>
                    <a:pt x="15581" y="21600"/>
                  </a:cubicBezTo>
                  <a:cubicBezTo>
                    <a:pt x="16083" y="21600"/>
                    <a:pt x="17088" y="21600"/>
                    <a:pt x="17590" y="21600"/>
                  </a:cubicBezTo>
                  <a:cubicBezTo>
                    <a:pt x="20855" y="20448"/>
                    <a:pt x="20855" y="14400"/>
                    <a:pt x="18092" y="12096"/>
                  </a:cubicBezTo>
                  <a:cubicBezTo>
                    <a:pt x="15581" y="9504"/>
                    <a:pt x="12064" y="8928"/>
                    <a:pt x="8799" y="7776"/>
                  </a:cubicBezTo>
                  <a:cubicBezTo>
                    <a:pt x="5785" y="6624"/>
                    <a:pt x="1767" y="4032"/>
                    <a:pt x="1767" y="0"/>
                  </a:cubicBezTo>
                  <a:lnTo>
                    <a:pt x="260" y="8352"/>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3" name="Google Shape;393;p35"/>
            <p:cNvSpPr/>
            <p:nvPr/>
          </p:nvSpPr>
          <p:spPr>
            <a:xfrm>
              <a:off x="7967741" y="482755"/>
              <a:ext cx="38334" cy="39314"/>
            </a:xfrm>
            <a:custGeom>
              <a:avLst/>
              <a:gdLst/>
              <a:ahLst/>
              <a:cxnLst/>
              <a:rect l="l" t="t" r="r" b="b"/>
              <a:pathLst>
                <a:path w="20550" h="21086" extrusionOk="0">
                  <a:moveTo>
                    <a:pt x="20447" y="8914"/>
                  </a:moveTo>
                  <a:cubicBezTo>
                    <a:pt x="21112" y="13029"/>
                    <a:pt x="18454" y="17486"/>
                    <a:pt x="14798" y="19543"/>
                  </a:cubicBezTo>
                  <a:cubicBezTo>
                    <a:pt x="11475" y="21600"/>
                    <a:pt x="6490" y="21600"/>
                    <a:pt x="2835" y="19543"/>
                  </a:cubicBezTo>
                  <a:cubicBezTo>
                    <a:pt x="1506" y="18857"/>
                    <a:pt x="177" y="17486"/>
                    <a:pt x="177" y="15771"/>
                  </a:cubicBezTo>
                  <a:cubicBezTo>
                    <a:pt x="-488" y="13714"/>
                    <a:pt x="841" y="11657"/>
                    <a:pt x="2170" y="9600"/>
                  </a:cubicBezTo>
                  <a:cubicBezTo>
                    <a:pt x="4829" y="5829"/>
                    <a:pt x="7820" y="3086"/>
                    <a:pt x="10478" y="0"/>
                  </a:cubicBezTo>
                  <a:cubicBezTo>
                    <a:pt x="10478" y="2057"/>
                    <a:pt x="10478" y="4114"/>
                    <a:pt x="10146" y="5829"/>
                  </a:cubicBezTo>
                  <a:cubicBezTo>
                    <a:pt x="13469" y="5829"/>
                    <a:pt x="17124" y="6857"/>
                    <a:pt x="20447" y="8914"/>
                  </a:cubicBez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4" name="Google Shape;394;p35"/>
            <p:cNvSpPr/>
            <p:nvPr/>
          </p:nvSpPr>
          <p:spPr>
            <a:xfrm>
              <a:off x="7934250" y="548846"/>
              <a:ext cx="21821" cy="21821"/>
            </a:xfrm>
            <a:custGeom>
              <a:avLst/>
              <a:gdLst/>
              <a:ahLst/>
              <a:cxnLst/>
              <a:rect l="l" t="t" r="r" b="b"/>
              <a:pathLst>
                <a:path w="18138" h="19713" extrusionOk="0">
                  <a:moveTo>
                    <a:pt x="18138" y="513"/>
                  </a:moveTo>
                  <a:cubicBezTo>
                    <a:pt x="9498" y="-1887"/>
                    <a:pt x="-3462" y="4713"/>
                    <a:pt x="858" y="8313"/>
                  </a:cubicBezTo>
                  <a:cubicBezTo>
                    <a:pt x="5178" y="11913"/>
                    <a:pt x="13818" y="16113"/>
                    <a:pt x="5178" y="19713"/>
                  </a:cubicBezTo>
                  <a:lnTo>
                    <a:pt x="18138" y="513"/>
                  </a:lnTo>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sp>
          <p:nvSpPr>
            <p:cNvPr id="395" name="Google Shape;395;p35"/>
            <p:cNvSpPr/>
            <p:nvPr/>
          </p:nvSpPr>
          <p:spPr>
            <a:xfrm>
              <a:off x="5601231" y="2196469"/>
              <a:ext cx="2647467" cy="2277669"/>
            </a:xfrm>
            <a:custGeom>
              <a:avLst/>
              <a:gdLst/>
              <a:ahLst/>
              <a:cxnLst/>
              <a:rect l="l" t="t" r="r" b="b"/>
              <a:pathLst>
                <a:path w="21576" h="21582" extrusionOk="0">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7"/>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FFFFFF">
                <a:alpha val="41568"/>
              </a:srgbClr>
            </a:solidFill>
            <a:ln w="28575" cap="flat" cmpd="sng">
              <a:solidFill>
                <a:srgbClr val="C00000">
                  <a:alpha val="57647"/>
                </a:srgbClr>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Clr>
                  <a:srgbClr val="000000"/>
                </a:buClr>
                <a:buSzPts val="3000"/>
                <a:buFont typeface="Arial"/>
                <a:buNone/>
              </a:pPr>
              <a:endParaRPr sz="3000" u="none" strike="noStrike" cap="none" dirty="0">
                <a:solidFill>
                  <a:srgbClr val="009193"/>
                </a:solidFill>
                <a:latin typeface="Helvetica Light" panose="020B0403020202020204" pitchFamily="34" charset="0"/>
                <a:ea typeface="Helvetica Neue Light"/>
                <a:cs typeface="Helvetica Neue Light"/>
                <a:sym typeface="Helvetica Neue Light"/>
              </a:endParaRPr>
            </a:p>
          </p:txBody>
        </p:sp>
      </p:grpSp>
      <p:sp>
        <p:nvSpPr>
          <p:cNvPr id="396" name="Google Shape;396;p35"/>
          <p:cNvSpPr txBox="1">
            <a:spLocks noGrp="1"/>
          </p:cNvSpPr>
          <p:nvPr>
            <p:ph type="sldNum" idx="12"/>
          </p:nvPr>
        </p:nvSpPr>
        <p:spPr>
          <a:xfrm>
            <a:off x="22123280" y="12319000"/>
            <a:ext cx="302968" cy="619657"/>
          </a:xfrm>
          <a:prstGeom prst="rect">
            <a:avLst/>
          </a:prstGeom>
          <a:noFill/>
          <a:ln>
            <a:noFill/>
          </a:ln>
        </p:spPr>
        <p:txBody>
          <a:bodyPr spcFirstLastPara="1" wrap="square" lIns="50800" tIns="50800" rIns="50800" bIns="50800" anchor="t" anchorCtr="0">
            <a:spAutoFit/>
          </a:bodyPr>
          <a:lstStyle/>
          <a:p>
            <a:pPr marL="0" lvl="0" indent="0" algn="l" rtl="0">
              <a:lnSpc>
                <a:spcPct val="120000"/>
              </a:lnSpc>
              <a:spcBef>
                <a:spcPts val="0"/>
              </a:spcBef>
              <a:spcAft>
                <a:spcPts val="0"/>
              </a:spcAft>
              <a:buClr>
                <a:srgbClr val="FAFDFF"/>
              </a:buClr>
              <a:buSzPts val="2800"/>
              <a:buFont typeface="Helvetica Neue Light"/>
              <a:buNone/>
            </a:pPr>
            <a:fld id="{00000000-1234-1234-1234-123412341234}" type="slidenum">
              <a:rPr lang="en-US">
                <a:solidFill>
                  <a:srgbClr val="FAFDFF"/>
                </a:solidFill>
              </a:rPr>
              <a:t>7</a:t>
            </a:fld>
            <a:endParaRPr dirty="0">
              <a:solidFill>
                <a:srgbClr val="FAFDFF"/>
              </a:solidFill>
            </a:endParaRPr>
          </a:p>
        </p:txBody>
      </p:sp>
      <p:pic>
        <p:nvPicPr>
          <p:cNvPr id="397" name="Google Shape;397;p35"/>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sp>
        <p:nvSpPr>
          <p:cNvPr id="398" name="Google Shape;398;p35"/>
          <p:cNvSpPr txBox="1"/>
          <p:nvPr/>
        </p:nvSpPr>
        <p:spPr>
          <a:xfrm>
            <a:off x="2035075"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Locations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399" name="Google Shape;399;p35"/>
          <p:cNvSpPr txBox="1"/>
          <p:nvPr/>
        </p:nvSpPr>
        <p:spPr>
          <a:xfrm>
            <a:off x="17515330" y="711151"/>
            <a:ext cx="6218578" cy="843329"/>
          </a:xfrm>
          <a:prstGeom prst="rect">
            <a:avLst/>
          </a:prstGeom>
          <a:noFill/>
          <a:ln>
            <a:noFill/>
          </a:ln>
        </p:spPr>
        <p:txBody>
          <a:bodyPr spcFirstLastPara="1" wrap="square" lIns="0" tIns="0" rIns="0" bIns="0" anchor="t" anchorCtr="0">
            <a:normAutofit/>
          </a:bodyPr>
          <a:lstStyle/>
          <a:p>
            <a:pPr marL="0" marR="0" lvl="0" indent="0" algn="ctr" rtl="0">
              <a:lnSpc>
                <a:spcPct val="80000"/>
              </a:lnSpc>
              <a:spcBef>
                <a:spcPts val="0"/>
              </a:spcBef>
              <a:spcAft>
                <a:spcPts val="0"/>
              </a:spcAft>
              <a:buClr>
                <a:srgbClr val="000000"/>
              </a:buClr>
              <a:buSzPts val="4800"/>
              <a:buFont typeface="Arial"/>
              <a:buNone/>
            </a:pPr>
            <a:r>
              <a:rPr lang="en-US" sz="4800" u="sng" strike="noStrike" cap="none" dirty="0">
                <a:solidFill>
                  <a:schemeClr val="dk1"/>
                </a:solidFill>
                <a:latin typeface="Helvetica" pitchFamily="2" charset="0"/>
                <a:ea typeface="Montserrat"/>
                <a:cs typeface="Montserrat"/>
                <a:sym typeface="Montserrat"/>
                <a:hlinkClick r:id="rId5">
                  <a:extLst>
                    <a:ext uri="{A12FA001-AC4F-418D-AE19-62706E023703}">
                      <ahyp:hlinkClr xmlns:ahyp="http://schemas.microsoft.com/office/drawing/2018/hyperlinkcolor" val="tx"/>
                    </a:ext>
                  </a:extLst>
                </a:hlinkClick>
              </a:rPr>
              <a:t>Contact Partners</a:t>
            </a:r>
            <a:endParaRPr sz="4800" u="none" strike="noStrike" cap="none" dirty="0">
              <a:solidFill>
                <a:schemeClr val="dk1"/>
              </a:solidFill>
              <a:latin typeface="Helvetica" pitchFamily="2" charset="0"/>
              <a:ea typeface="Montserrat"/>
              <a:cs typeface="Montserrat"/>
              <a:sym typeface="Montserrat"/>
            </a:endParaRPr>
          </a:p>
        </p:txBody>
      </p:sp>
      <p:sp>
        <p:nvSpPr>
          <p:cNvPr id="400" name="Google Shape;400;p35"/>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
        <p:nvSpPr>
          <p:cNvPr id="401" name="Google Shape;401;p35"/>
          <p:cNvSpPr/>
          <p:nvPr/>
        </p:nvSpPr>
        <p:spPr>
          <a:xfrm rot="8140978">
            <a:off x="7386351" y="11778110"/>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2" name="Google Shape;402;p35"/>
          <p:cNvSpPr/>
          <p:nvPr/>
        </p:nvSpPr>
        <p:spPr>
          <a:xfrm rot="8140978">
            <a:off x="7376837" y="9941517"/>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3" name="Google Shape;403;p35"/>
          <p:cNvSpPr/>
          <p:nvPr/>
        </p:nvSpPr>
        <p:spPr>
          <a:xfrm rot="8140978">
            <a:off x="8388409" y="1047243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4" name="Google Shape;404;p35"/>
          <p:cNvSpPr/>
          <p:nvPr/>
        </p:nvSpPr>
        <p:spPr>
          <a:xfrm rot="8140978">
            <a:off x="11266177" y="5993183"/>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5" name="Google Shape;405;p35"/>
          <p:cNvSpPr/>
          <p:nvPr/>
        </p:nvSpPr>
        <p:spPr>
          <a:xfrm rot="8140978">
            <a:off x="10840842" y="6098203"/>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6" name="Google Shape;406;p35"/>
          <p:cNvSpPr/>
          <p:nvPr/>
        </p:nvSpPr>
        <p:spPr>
          <a:xfrm rot="8140978">
            <a:off x="11494273" y="6313347"/>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7" name="Google Shape;407;p35"/>
          <p:cNvSpPr/>
          <p:nvPr/>
        </p:nvSpPr>
        <p:spPr>
          <a:xfrm rot="8140978">
            <a:off x="13355812" y="776382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8" name="Google Shape;408;p35"/>
          <p:cNvSpPr/>
          <p:nvPr/>
        </p:nvSpPr>
        <p:spPr>
          <a:xfrm rot="8140978">
            <a:off x="7084866" y="6725637"/>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09" name="Google Shape;409;p35"/>
          <p:cNvSpPr/>
          <p:nvPr/>
        </p:nvSpPr>
        <p:spPr>
          <a:xfrm rot="8140978">
            <a:off x="6869588" y="7465177"/>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0" name="Google Shape;410;p35"/>
          <p:cNvSpPr/>
          <p:nvPr/>
        </p:nvSpPr>
        <p:spPr>
          <a:xfrm rot="8140978">
            <a:off x="17758009" y="705160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1" name="Google Shape;411;p35"/>
          <p:cNvSpPr/>
          <p:nvPr/>
        </p:nvSpPr>
        <p:spPr>
          <a:xfrm rot="8140978">
            <a:off x="17652768" y="1022204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2" name="Google Shape;412;p35"/>
          <p:cNvSpPr/>
          <p:nvPr/>
        </p:nvSpPr>
        <p:spPr>
          <a:xfrm rot="8140978">
            <a:off x="8590517" y="963454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3" name="Google Shape;413;p35"/>
          <p:cNvSpPr/>
          <p:nvPr/>
        </p:nvSpPr>
        <p:spPr>
          <a:xfrm rot="8140978">
            <a:off x="14768301" y="8105986"/>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4" name="Google Shape;414;p35"/>
          <p:cNvSpPr/>
          <p:nvPr/>
        </p:nvSpPr>
        <p:spPr>
          <a:xfrm rot="8140978">
            <a:off x="16011396" y="7119855"/>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5" name="Google Shape;415;p35"/>
          <p:cNvSpPr/>
          <p:nvPr/>
        </p:nvSpPr>
        <p:spPr>
          <a:xfrm rot="8140978">
            <a:off x="12947373" y="7977741"/>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6" name="Google Shape;416;p35"/>
          <p:cNvSpPr/>
          <p:nvPr/>
        </p:nvSpPr>
        <p:spPr>
          <a:xfrm rot="8140978">
            <a:off x="12070160" y="10681839"/>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7" name="Google Shape;417;p35"/>
          <p:cNvSpPr/>
          <p:nvPr/>
        </p:nvSpPr>
        <p:spPr>
          <a:xfrm rot="8140978">
            <a:off x="17284362" y="9062717"/>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8" name="Google Shape;418;p35"/>
          <p:cNvSpPr/>
          <p:nvPr/>
        </p:nvSpPr>
        <p:spPr>
          <a:xfrm rot="8140978">
            <a:off x="15854937" y="8262250"/>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19" name="Google Shape;419;p35"/>
          <p:cNvSpPr/>
          <p:nvPr/>
        </p:nvSpPr>
        <p:spPr>
          <a:xfrm rot="8140978">
            <a:off x="17201280" y="6836550"/>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0" name="Google Shape;420;p35"/>
          <p:cNvSpPr/>
          <p:nvPr/>
        </p:nvSpPr>
        <p:spPr>
          <a:xfrm rot="8140978">
            <a:off x="16481923" y="9053613"/>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1" name="Google Shape;421;p35"/>
          <p:cNvSpPr/>
          <p:nvPr/>
        </p:nvSpPr>
        <p:spPr>
          <a:xfrm rot="8140978">
            <a:off x="15916616" y="8774192"/>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2" name="Google Shape;422;p35"/>
          <p:cNvSpPr/>
          <p:nvPr/>
        </p:nvSpPr>
        <p:spPr>
          <a:xfrm rot="8140978">
            <a:off x="5738521" y="7815859"/>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3" name="Google Shape;423;p35"/>
          <p:cNvSpPr/>
          <p:nvPr/>
        </p:nvSpPr>
        <p:spPr>
          <a:xfrm rot="8140978">
            <a:off x="4579097" y="4731238"/>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4" name="Google Shape;424;p35"/>
          <p:cNvSpPr/>
          <p:nvPr/>
        </p:nvSpPr>
        <p:spPr>
          <a:xfrm rot="8140978">
            <a:off x="10905658" y="6504671"/>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5" name="Google Shape;425;p35"/>
          <p:cNvSpPr/>
          <p:nvPr/>
        </p:nvSpPr>
        <p:spPr>
          <a:xfrm rot="8140978">
            <a:off x="12233315" y="6896444"/>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6" name="Google Shape;426;p35"/>
          <p:cNvSpPr/>
          <p:nvPr/>
        </p:nvSpPr>
        <p:spPr>
          <a:xfrm rot="8140978">
            <a:off x="775315" y="8879324"/>
            <a:ext cx="530063" cy="534612"/>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E9E9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7" name="Google Shape;427;p35"/>
          <p:cNvSpPr/>
          <p:nvPr/>
        </p:nvSpPr>
        <p:spPr>
          <a:xfrm rot="8141417">
            <a:off x="761568" y="9757292"/>
            <a:ext cx="531604" cy="531868"/>
          </a:xfrm>
          <a:custGeom>
            <a:avLst/>
            <a:gdLst/>
            <a:ahLst/>
            <a:cxnLst/>
            <a:rect l="l" t="t" r="r" b="b"/>
            <a:pathLst>
              <a:path w="1811438" h="1790766" extrusionOk="0">
                <a:moveTo>
                  <a:pt x="529402" y="1280780"/>
                </a:moveTo>
                <a:cubicBezTo>
                  <a:pt x="732523" y="1479116"/>
                  <a:pt x="1063649" y="1469417"/>
                  <a:pt x="1268994" y="1259118"/>
                </a:cubicBezTo>
                <a:cubicBezTo>
                  <a:pt x="1474338" y="1048819"/>
                  <a:pt x="1476141" y="717555"/>
                  <a:pt x="1273020" y="519220"/>
                </a:cubicBezTo>
                <a:cubicBezTo>
                  <a:pt x="1069899" y="320884"/>
                  <a:pt x="738772" y="330583"/>
                  <a:pt x="533428" y="540882"/>
                </a:cubicBezTo>
                <a:cubicBezTo>
                  <a:pt x="328084" y="751181"/>
                  <a:pt x="326280" y="1082445"/>
                  <a:pt x="529402" y="1280780"/>
                </a:cubicBezTo>
                <a:close/>
                <a:moveTo>
                  <a:pt x="265279" y="1528514"/>
                </a:moveTo>
                <a:cubicBezTo>
                  <a:pt x="101376" y="1366482"/>
                  <a:pt x="0" y="1142636"/>
                  <a:pt x="0" y="895383"/>
                </a:cubicBezTo>
                <a:cubicBezTo>
                  <a:pt x="0" y="400877"/>
                  <a:pt x="405504" y="0"/>
                  <a:pt x="905719" y="0"/>
                </a:cubicBezTo>
                <a:lnTo>
                  <a:pt x="1811438" y="0"/>
                </a:lnTo>
                <a:lnTo>
                  <a:pt x="1811438" y="895383"/>
                </a:lnTo>
                <a:cubicBezTo>
                  <a:pt x="1811438" y="1389889"/>
                  <a:pt x="1405934" y="1790766"/>
                  <a:pt x="905719" y="1790766"/>
                </a:cubicBezTo>
                <a:cubicBezTo>
                  <a:pt x="655611" y="1790766"/>
                  <a:pt x="429182" y="1690546"/>
                  <a:pt x="265279" y="1528514"/>
                </a:cubicBezTo>
                <a:close/>
              </a:path>
            </a:pathLst>
          </a:custGeom>
          <a:solidFill>
            <a:srgbClr val="F1C2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8" name="Google Shape;428;p35"/>
          <p:cNvSpPr/>
          <p:nvPr/>
        </p:nvSpPr>
        <p:spPr>
          <a:xfrm>
            <a:off x="1467502" y="8916527"/>
            <a:ext cx="5909400" cy="843300"/>
          </a:xfrm>
          <a:prstGeom prst="rect">
            <a:avLst/>
          </a:prstGeom>
          <a:noFill/>
          <a:ln>
            <a:noFill/>
          </a:ln>
        </p:spPr>
        <p:txBody>
          <a:bodyPr spcFirstLastPara="1" wrap="square" lIns="48750" tIns="48750" rIns="48750" bIns="48750" anchor="t" anchorCtr="0">
            <a:noAutofit/>
          </a:bodyPr>
          <a:lstStyle/>
          <a:p>
            <a:pPr marL="0" marR="0" lvl="0" indent="0" algn="l" rtl="0">
              <a:lnSpc>
                <a:spcPct val="150000"/>
              </a:lnSpc>
              <a:spcBef>
                <a:spcPts val="0"/>
              </a:spcBef>
              <a:spcAft>
                <a:spcPts val="0"/>
              </a:spcAft>
              <a:buClr>
                <a:srgbClr val="FAFDFF"/>
              </a:buClr>
              <a:buSzPts val="2000"/>
              <a:buFont typeface="Montserrat Light"/>
              <a:buNone/>
            </a:pPr>
            <a:r>
              <a:rPr lang="en-US" sz="2900" u="none" strike="noStrike" cap="none" dirty="0" err="1">
                <a:solidFill>
                  <a:srgbClr val="FFFFFF"/>
                </a:solidFill>
                <a:latin typeface="Helvetica" pitchFamily="2" charset="0"/>
                <a:ea typeface="Helvetica Neue"/>
                <a:cs typeface="Helvetica Neue"/>
                <a:sym typeface="Helvetica Neue"/>
              </a:rPr>
              <a:t>Vuzix</a:t>
            </a:r>
            <a:r>
              <a:rPr lang="en-US" sz="2900" u="none" strike="noStrike" cap="none" dirty="0">
                <a:solidFill>
                  <a:srgbClr val="FFFFFF"/>
                </a:solidFill>
                <a:latin typeface="Helvetica" pitchFamily="2" charset="0"/>
                <a:ea typeface="Helvetica Neue"/>
                <a:cs typeface="Helvetica Neue"/>
                <a:sym typeface="Helvetica Neue"/>
              </a:rPr>
              <a:t> Operation Locations</a:t>
            </a:r>
            <a:endParaRPr sz="2900" u="none" strike="noStrike" cap="none" dirty="0">
              <a:solidFill>
                <a:srgbClr val="FFFFFF"/>
              </a:solidFill>
              <a:latin typeface="Helvetica" pitchFamily="2" charset="0"/>
              <a:ea typeface="Helvetica Neue"/>
              <a:cs typeface="Helvetica Neue"/>
              <a:sym typeface="Helvetica Neue"/>
            </a:endParaRPr>
          </a:p>
        </p:txBody>
      </p:sp>
      <p:sp>
        <p:nvSpPr>
          <p:cNvPr id="429" name="Google Shape;429;p35"/>
          <p:cNvSpPr/>
          <p:nvPr/>
        </p:nvSpPr>
        <p:spPr>
          <a:xfrm>
            <a:off x="1453424" y="9843425"/>
            <a:ext cx="5676000" cy="589500"/>
          </a:xfrm>
          <a:prstGeom prst="rect">
            <a:avLst/>
          </a:prstGeom>
          <a:noFill/>
          <a:ln>
            <a:noFill/>
          </a:ln>
        </p:spPr>
        <p:txBody>
          <a:bodyPr spcFirstLastPara="1" wrap="square" lIns="48750" tIns="48750" rIns="48750" bIns="48750" anchor="t" anchorCtr="0">
            <a:noAutofit/>
          </a:bodyPr>
          <a:lstStyle/>
          <a:p>
            <a:pPr marL="0" marR="0" lvl="0" indent="0" algn="l" rtl="0">
              <a:lnSpc>
                <a:spcPct val="150000"/>
              </a:lnSpc>
              <a:spcBef>
                <a:spcPts val="0"/>
              </a:spcBef>
              <a:spcAft>
                <a:spcPts val="0"/>
              </a:spcAft>
              <a:buClr>
                <a:srgbClr val="FAFDFF"/>
              </a:buClr>
              <a:buSzPts val="2000"/>
              <a:buFont typeface="Montserrat Light"/>
              <a:buNone/>
            </a:pPr>
            <a:r>
              <a:rPr lang="en-US" sz="2900" u="none" strike="noStrike" cap="none" dirty="0" err="1">
                <a:solidFill>
                  <a:srgbClr val="FFFFFF"/>
                </a:solidFill>
                <a:latin typeface="Helvetica" pitchFamily="2" charset="0"/>
                <a:ea typeface="Helvetica Neue"/>
                <a:cs typeface="Helvetica Neue"/>
                <a:sym typeface="Helvetica Neue"/>
              </a:rPr>
              <a:t>Vuzix</a:t>
            </a:r>
            <a:r>
              <a:rPr lang="en-US" sz="2900" u="none" strike="noStrike" cap="none" dirty="0">
                <a:solidFill>
                  <a:srgbClr val="FFFFFF"/>
                </a:solidFill>
                <a:latin typeface="Helvetica" pitchFamily="2" charset="0"/>
                <a:ea typeface="Helvetica Neue"/>
                <a:cs typeface="Helvetica Neue"/>
                <a:sym typeface="Helvetica Neue"/>
              </a:rPr>
              <a:t> Partner Locations</a:t>
            </a:r>
            <a:endParaRPr sz="2900" u="none" strike="noStrike" cap="none" dirty="0">
              <a:solidFill>
                <a:srgbClr val="FFFFFF"/>
              </a:solidFill>
              <a:latin typeface="Helvetica" pitchFamily="2" charset="0"/>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434" name="Google Shape;434;p7" descr="Shape&#10;&#10;Description automatically generated"/>
          <p:cNvPicPr preferRelativeResize="0"/>
          <p:nvPr/>
        </p:nvPicPr>
        <p:blipFill rotWithShape="1">
          <a:blip r:embed="rId3">
            <a:alphaModFix/>
          </a:blip>
          <a:srcRect/>
          <a:stretch/>
        </p:blipFill>
        <p:spPr>
          <a:xfrm>
            <a:off x="-44970" y="-29980"/>
            <a:ext cx="24523908" cy="13791800"/>
          </a:xfrm>
          <a:prstGeom prst="rect">
            <a:avLst/>
          </a:prstGeom>
          <a:noFill/>
          <a:ln>
            <a:noFill/>
          </a:ln>
        </p:spPr>
      </p:pic>
      <p:pic>
        <p:nvPicPr>
          <p:cNvPr id="435" name="Google Shape;435;p7"/>
          <p:cNvPicPr preferRelativeResize="0"/>
          <p:nvPr/>
        </p:nvPicPr>
        <p:blipFill rotWithShape="1">
          <a:blip r:embed="rId4">
            <a:alphaModFix amt="29000"/>
          </a:blip>
          <a:srcRect/>
          <a:stretch/>
        </p:blipFill>
        <p:spPr>
          <a:xfrm>
            <a:off x="650093" y="691350"/>
            <a:ext cx="3143738" cy="435993"/>
          </a:xfrm>
          <a:prstGeom prst="rect">
            <a:avLst/>
          </a:prstGeom>
          <a:noFill/>
          <a:ln>
            <a:noFill/>
          </a:ln>
        </p:spPr>
      </p:pic>
      <p:grpSp>
        <p:nvGrpSpPr>
          <p:cNvPr id="436" name="Google Shape;436;p7"/>
          <p:cNvGrpSpPr/>
          <p:nvPr/>
        </p:nvGrpSpPr>
        <p:grpSpPr>
          <a:xfrm>
            <a:off x="2144697" y="4194638"/>
            <a:ext cx="20144573" cy="7542316"/>
            <a:chOff x="1325540" y="4066622"/>
            <a:chExt cx="18407212" cy="6891832"/>
          </a:xfrm>
        </p:grpSpPr>
        <p:pic>
          <p:nvPicPr>
            <p:cNvPr id="437" name="Google Shape;437;p7"/>
            <p:cNvPicPr preferRelativeResize="0"/>
            <p:nvPr/>
          </p:nvPicPr>
          <p:blipFill rotWithShape="1">
            <a:blip r:embed="rId5">
              <a:alphaModFix/>
            </a:blip>
            <a:srcRect/>
            <a:stretch/>
          </p:blipFill>
          <p:spPr>
            <a:xfrm>
              <a:off x="1325540" y="4084910"/>
              <a:ext cx="10398076" cy="6657761"/>
            </a:xfrm>
            <a:prstGeom prst="rect">
              <a:avLst/>
            </a:prstGeom>
            <a:noFill/>
            <a:ln>
              <a:noFill/>
            </a:ln>
          </p:spPr>
        </p:pic>
        <p:pic>
          <p:nvPicPr>
            <p:cNvPr id="438" name="Google Shape;438;p7"/>
            <p:cNvPicPr preferRelativeResize="0"/>
            <p:nvPr/>
          </p:nvPicPr>
          <p:blipFill rotWithShape="1">
            <a:blip r:embed="rId6">
              <a:alphaModFix/>
            </a:blip>
            <a:srcRect/>
            <a:stretch/>
          </p:blipFill>
          <p:spPr>
            <a:xfrm>
              <a:off x="12936602" y="8296145"/>
              <a:ext cx="6796150" cy="2662309"/>
            </a:xfrm>
            <a:prstGeom prst="rect">
              <a:avLst/>
            </a:prstGeom>
            <a:noFill/>
            <a:ln>
              <a:noFill/>
            </a:ln>
          </p:spPr>
        </p:pic>
        <p:pic>
          <p:nvPicPr>
            <p:cNvPr id="439" name="Google Shape;439;p7"/>
            <p:cNvPicPr preferRelativeResize="0"/>
            <p:nvPr/>
          </p:nvPicPr>
          <p:blipFill rotWithShape="1">
            <a:blip r:embed="rId7">
              <a:alphaModFix/>
            </a:blip>
            <a:srcRect l="24073" t="14471" r="24685" b="13663"/>
            <a:stretch/>
          </p:blipFill>
          <p:spPr>
            <a:xfrm>
              <a:off x="12936602" y="4066622"/>
              <a:ext cx="6796150" cy="3722199"/>
            </a:xfrm>
            <a:prstGeom prst="rect">
              <a:avLst/>
            </a:prstGeom>
            <a:noFill/>
            <a:ln>
              <a:noFill/>
            </a:ln>
          </p:spPr>
        </p:pic>
      </p:grpSp>
      <p:sp>
        <p:nvSpPr>
          <p:cNvPr id="440" name="Google Shape;440;p7"/>
          <p:cNvSpPr txBox="1"/>
          <p:nvPr/>
        </p:nvSpPr>
        <p:spPr>
          <a:xfrm>
            <a:off x="2035075" y="1708347"/>
            <a:ext cx="20678700" cy="1693200"/>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Accolades</a:t>
            </a:r>
            <a:endParaRPr sz="9600" u="none" strike="noStrike" cap="none" dirty="0">
              <a:solidFill>
                <a:srgbClr val="FAFDFF"/>
              </a:solidFill>
              <a:latin typeface="Helvetica" pitchFamily="2" charset="0"/>
              <a:ea typeface="Helvetica Neue"/>
              <a:cs typeface="Helvetica Neue"/>
              <a:sym typeface="Helvetica Neue"/>
            </a:endParaRPr>
          </a:p>
        </p:txBody>
      </p:sp>
      <p:sp>
        <p:nvSpPr>
          <p:cNvPr id="441" name="Google Shape;441;p7"/>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Montserrat Medium"/>
                <a:cs typeface="Montserrat Medium"/>
                <a:sym typeface="Montserrat Medium"/>
              </a:rPr>
              <a:t>The Company</a:t>
            </a:r>
            <a:endParaRPr sz="1400" b="0" i="0" u="none" strike="noStrike" cap="none" dirty="0">
              <a:solidFill>
                <a:srgbClr val="000000"/>
              </a:solidFill>
              <a:latin typeface="Arial"/>
              <a:ea typeface="Arial"/>
              <a:cs typeface="Arial"/>
              <a:sym typeface="Arial"/>
            </a:endParaRPr>
          </a:p>
        </p:txBody>
      </p:sp>
      <p:sp>
        <p:nvSpPr>
          <p:cNvPr id="442" name="Google Shape;442;p7"/>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pic>
        <p:nvPicPr>
          <p:cNvPr id="447" name="Google Shape;447;p8" descr="Shape&#10;&#10;Description automatically generated"/>
          <p:cNvPicPr preferRelativeResize="0"/>
          <p:nvPr/>
        </p:nvPicPr>
        <p:blipFill rotWithShape="1">
          <a:blip r:embed="rId3">
            <a:alphaModFix/>
          </a:blip>
          <a:srcRect b="70980"/>
          <a:stretch/>
        </p:blipFill>
        <p:spPr>
          <a:xfrm>
            <a:off x="-44970" y="-29980"/>
            <a:ext cx="24523908" cy="13892284"/>
          </a:xfrm>
          <a:prstGeom prst="rect">
            <a:avLst/>
          </a:prstGeom>
          <a:noFill/>
          <a:ln>
            <a:noFill/>
          </a:ln>
        </p:spPr>
      </p:pic>
      <p:pic>
        <p:nvPicPr>
          <p:cNvPr id="448" name="Google Shape;448;p8" descr="Background pattern&#10;&#10;Description automatically generated with medium confidence"/>
          <p:cNvPicPr preferRelativeResize="0"/>
          <p:nvPr/>
        </p:nvPicPr>
        <p:blipFill rotWithShape="1">
          <a:blip r:embed="rId4">
            <a:alphaModFix/>
          </a:blip>
          <a:srcRect/>
          <a:stretch/>
        </p:blipFill>
        <p:spPr>
          <a:xfrm>
            <a:off x="12111550" y="8696099"/>
            <a:ext cx="9431550" cy="3662709"/>
          </a:xfrm>
          <a:prstGeom prst="rect">
            <a:avLst/>
          </a:prstGeom>
          <a:noFill/>
          <a:ln>
            <a:noFill/>
          </a:ln>
        </p:spPr>
      </p:pic>
      <p:pic>
        <p:nvPicPr>
          <p:cNvPr id="449" name="Google Shape;449;p8" descr="Background pattern&#10;&#10;Description automatically generated with medium confidence"/>
          <p:cNvPicPr preferRelativeResize="0"/>
          <p:nvPr/>
        </p:nvPicPr>
        <p:blipFill rotWithShape="1">
          <a:blip r:embed="rId4">
            <a:alphaModFix/>
          </a:blip>
          <a:srcRect/>
          <a:stretch/>
        </p:blipFill>
        <p:spPr>
          <a:xfrm>
            <a:off x="1687553" y="3794915"/>
            <a:ext cx="9431550" cy="3662709"/>
          </a:xfrm>
          <a:prstGeom prst="rect">
            <a:avLst/>
          </a:prstGeom>
          <a:noFill/>
          <a:ln>
            <a:noFill/>
          </a:ln>
        </p:spPr>
      </p:pic>
      <p:pic>
        <p:nvPicPr>
          <p:cNvPr id="450" name="Google Shape;450;p8"/>
          <p:cNvPicPr preferRelativeResize="0"/>
          <p:nvPr/>
        </p:nvPicPr>
        <p:blipFill rotWithShape="1">
          <a:blip r:embed="rId5">
            <a:alphaModFix amt="29000"/>
          </a:blip>
          <a:srcRect/>
          <a:stretch/>
        </p:blipFill>
        <p:spPr>
          <a:xfrm>
            <a:off x="650093" y="691350"/>
            <a:ext cx="3143738" cy="435993"/>
          </a:xfrm>
          <a:prstGeom prst="rect">
            <a:avLst/>
          </a:prstGeom>
          <a:noFill/>
          <a:ln>
            <a:noFill/>
          </a:ln>
        </p:spPr>
      </p:pic>
      <p:sp>
        <p:nvSpPr>
          <p:cNvPr id="451" name="Google Shape;451;p8"/>
          <p:cNvSpPr txBox="1"/>
          <p:nvPr/>
        </p:nvSpPr>
        <p:spPr>
          <a:xfrm>
            <a:off x="2035075" y="1708347"/>
            <a:ext cx="20678621" cy="1693221"/>
          </a:xfrm>
          <a:prstGeom prst="rect">
            <a:avLst/>
          </a:prstGeom>
          <a:noFill/>
          <a:ln>
            <a:noFill/>
          </a:ln>
        </p:spPr>
        <p:txBody>
          <a:bodyPr spcFirstLastPara="1" wrap="square" lIns="0" tIns="0" rIns="0" bIns="0" anchor="t" anchorCtr="0">
            <a:normAutofit/>
          </a:bodyPr>
          <a:lstStyle/>
          <a:p>
            <a:pPr marL="0" marR="0" lvl="0" indent="0" algn="l" rtl="0">
              <a:lnSpc>
                <a:spcPct val="80000"/>
              </a:lnSpc>
              <a:spcBef>
                <a:spcPts val="0"/>
              </a:spcBef>
              <a:spcAft>
                <a:spcPts val="0"/>
              </a:spcAft>
              <a:buClr>
                <a:srgbClr val="FAFDFF"/>
              </a:buClr>
              <a:buSzPts val="9600"/>
              <a:buFont typeface="Montserrat Medium"/>
              <a:buNone/>
            </a:pPr>
            <a:r>
              <a:rPr lang="en-US" sz="9600" u="none" strike="noStrike" cap="none" dirty="0">
                <a:solidFill>
                  <a:srgbClr val="FAFDFF"/>
                </a:solidFill>
                <a:latin typeface="Helvetica" pitchFamily="2" charset="0"/>
                <a:ea typeface="Helvetica Neue"/>
                <a:cs typeface="Helvetica Neue"/>
                <a:sym typeface="Helvetica Neue"/>
              </a:rPr>
              <a:t>In the News</a:t>
            </a:r>
            <a:endParaRPr sz="1400" u="none" strike="noStrike" cap="none" dirty="0">
              <a:solidFill>
                <a:srgbClr val="000000"/>
              </a:solidFill>
              <a:latin typeface="Helvetica" pitchFamily="2" charset="0"/>
              <a:ea typeface="Helvetica Neue"/>
              <a:cs typeface="Helvetica Neue"/>
              <a:sym typeface="Helvetica Neue"/>
            </a:endParaRPr>
          </a:p>
        </p:txBody>
      </p:sp>
      <p:sp>
        <p:nvSpPr>
          <p:cNvPr id="452" name="Google Shape;452;p8"/>
          <p:cNvSpPr/>
          <p:nvPr/>
        </p:nvSpPr>
        <p:spPr>
          <a:xfrm>
            <a:off x="2160909" y="4055724"/>
            <a:ext cx="8958195" cy="2327044"/>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Light"/>
              <a:buNone/>
            </a:pPr>
            <a:r>
              <a:rPr lang="en-US" sz="3600" u="none" strike="noStrike" cap="none" dirty="0">
                <a:solidFill>
                  <a:srgbClr val="FAFDFF"/>
                </a:solidFill>
                <a:latin typeface="Helvetica Light" panose="020B0403020202020204" pitchFamily="34" charset="0"/>
                <a:ea typeface="Montserrat Light"/>
                <a:cs typeface="Montserrat Light"/>
                <a:sym typeface="Montserrat Light"/>
              </a:rPr>
              <a:t>“Lorem ipsum dolor sit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amet</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consectetur</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adipiscing</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elit</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sed do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eiusmod</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tempor</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incididunt</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a:t>
            </a:r>
            <a:endParaRPr sz="36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53" name="Google Shape;453;p8"/>
          <p:cNvSpPr/>
          <p:nvPr/>
        </p:nvSpPr>
        <p:spPr>
          <a:xfrm>
            <a:off x="2160909" y="6506742"/>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200" u="none" strike="noStrike" cap="none" dirty="0">
                <a:solidFill>
                  <a:srgbClr val="FAFDFF"/>
                </a:solidFill>
                <a:latin typeface="Helvetica" pitchFamily="2" charset="0"/>
                <a:ea typeface="Montserrat"/>
                <a:cs typeface="Montserrat"/>
                <a:sym typeface="Montserrat"/>
              </a:rPr>
              <a:t>QUOTE SOURCE</a:t>
            </a:r>
            <a:endParaRPr sz="3200" u="none" strike="noStrike" cap="none" dirty="0">
              <a:solidFill>
                <a:srgbClr val="FAFDFF"/>
              </a:solidFill>
              <a:latin typeface="Helvetica" pitchFamily="2" charset="0"/>
              <a:ea typeface="Montserrat"/>
              <a:cs typeface="Montserrat"/>
              <a:sym typeface="Montserrat"/>
            </a:endParaRPr>
          </a:p>
        </p:txBody>
      </p:sp>
      <p:sp>
        <p:nvSpPr>
          <p:cNvPr id="454" name="Google Shape;454;p8"/>
          <p:cNvSpPr/>
          <p:nvPr/>
        </p:nvSpPr>
        <p:spPr>
          <a:xfrm>
            <a:off x="12368784" y="8975360"/>
            <a:ext cx="9854307" cy="2327044"/>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600"/>
              <a:buFont typeface="Montserrat Light"/>
              <a:buNone/>
            </a:pPr>
            <a:r>
              <a:rPr lang="en-US" sz="3600" u="none" strike="noStrike" cap="none" dirty="0">
                <a:solidFill>
                  <a:srgbClr val="FAFDFF"/>
                </a:solidFill>
                <a:latin typeface="Helvetica Light" panose="020B0403020202020204" pitchFamily="34" charset="0"/>
                <a:ea typeface="Montserrat Light"/>
                <a:cs typeface="Montserrat Light"/>
                <a:sym typeface="Montserrat Light"/>
              </a:rPr>
              <a:t>“</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Nulla</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pellentesque</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dignissim</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enim</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sit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amet</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Urna</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nunc</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id cursus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metus</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aliquam</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600" u="none" strike="noStrike" cap="none" dirty="0" err="1">
                <a:solidFill>
                  <a:srgbClr val="FAFDFF"/>
                </a:solidFill>
                <a:latin typeface="Helvetica Light" panose="020B0403020202020204" pitchFamily="34" charset="0"/>
                <a:ea typeface="Montserrat Light"/>
                <a:cs typeface="Montserrat Light"/>
                <a:sym typeface="Montserrat Light"/>
              </a:rPr>
              <a:t>eleifend</a:t>
            </a:r>
            <a:r>
              <a:rPr lang="en-US" sz="3600" u="none" strike="noStrike" cap="none" dirty="0">
                <a:solidFill>
                  <a:srgbClr val="FAFDFF"/>
                </a:solidFill>
                <a:latin typeface="Helvetica Light" panose="020B0403020202020204" pitchFamily="34" charset="0"/>
                <a:ea typeface="Montserrat Light"/>
                <a:cs typeface="Montserrat Light"/>
                <a:sym typeface="Montserrat Light"/>
              </a:rPr>
              <a:t> mi in.”</a:t>
            </a:r>
            <a:endParaRPr sz="54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55" name="Google Shape;455;p8"/>
          <p:cNvSpPr/>
          <p:nvPr/>
        </p:nvSpPr>
        <p:spPr>
          <a:xfrm>
            <a:off x="12368784" y="11426378"/>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a:buNone/>
            </a:pPr>
            <a:r>
              <a:rPr lang="en-US" sz="3200" u="none" strike="noStrike" cap="none" dirty="0">
                <a:solidFill>
                  <a:srgbClr val="FAFDFF"/>
                </a:solidFill>
                <a:latin typeface="Helvetica" pitchFamily="2" charset="0"/>
                <a:ea typeface="Montserrat"/>
                <a:cs typeface="Montserrat"/>
                <a:sym typeface="Montserrat"/>
              </a:rPr>
              <a:t>QUOTE SOURCE</a:t>
            </a:r>
            <a:endParaRPr sz="3200" u="none" strike="noStrike" cap="none" dirty="0">
              <a:solidFill>
                <a:srgbClr val="FAFDFF"/>
              </a:solidFill>
              <a:latin typeface="Helvetica" pitchFamily="2" charset="0"/>
              <a:ea typeface="Montserrat"/>
              <a:cs typeface="Montserrat"/>
              <a:sym typeface="Montserrat"/>
            </a:endParaRPr>
          </a:p>
        </p:txBody>
      </p:sp>
      <p:sp>
        <p:nvSpPr>
          <p:cNvPr id="456" name="Google Shape;456;p8"/>
          <p:cNvSpPr/>
          <p:nvPr/>
        </p:nvSpPr>
        <p:spPr>
          <a:xfrm>
            <a:off x="2160909" y="8027850"/>
            <a:ext cx="7659747" cy="128437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200"/>
              <a:buFont typeface="Montserrat Light"/>
              <a:buNone/>
            </a:pPr>
            <a:r>
              <a:rPr lang="en-US" sz="3200" u="none" strike="noStrike" cap="none" dirty="0">
                <a:solidFill>
                  <a:srgbClr val="FAFDFF"/>
                </a:solidFill>
                <a:latin typeface="Helvetica Light" panose="020B0403020202020204" pitchFamily="34" charset="0"/>
                <a:ea typeface="Montserrat Light"/>
                <a:cs typeface="Montserrat Light"/>
                <a:sym typeface="Montserrat Light"/>
              </a:rPr>
              <a:t>Fringilla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phasellus</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faucibus</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vot</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algum</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scelerisque</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della</a:t>
            </a:r>
            <a:r>
              <a:rPr lang="en-US" sz="32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200" u="none" strike="noStrike" cap="none" dirty="0" err="1">
                <a:solidFill>
                  <a:srgbClr val="FAFDFF"/>
                </a:solidFill>
                <a:latin typeface="Helvetica Light" panose="020B0403020202020204" pitchFamily="34" charset="0"/>
                <a:ea typeface="Montserrat Light"/>
                <a:cs typeface="Montserrat Light"/>
                <a:sym typeface="Montserrat Light"/>
              </a:rPr>
              <a:t>pretium</a:t>
            </a:r>
            <a:endParaRPr sz="40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57" name="Google Shape;457;p8"/>
          <p:cNvSpPr/>
          <p:nvPr/>
        </p:nvSpPr>
        <p:spPr>
          <a:xfrm>
            <a:off x="2160909" y="9425253"/>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2400"/>
              <a:buFont typeface="Montserrat"/>
              <a:buNone/>
            </a:pPr>
            <a:r>
              <a:rPr lang="en-US" sz="2400" u="none" strike="noStrike" cap="none" dirty="0">
                <a:solidFill>
                  <a:srgbClr val="FAFDFF"/>
                </a:solidFill>
                <a:latin typeface="Helvetica" pitchFamily="2" charset="0"/>
                <a:ea typeface="Montserrat"/>
                <a:cs typeface="Montserrat"/>
                <a:sym typeface="Montserrat"/>
              </a:rPr>
              <a:t>PUBLICATION</a:t>
            </a:r>
            <a:endParaRPr sz="2400" u="none" strike="noStrike" cap="none" dirty="0">
              <a:solidFill>
                <a:srgbClr val="FAFDFF"/>
              </a:solidFill>
              <a:latin typeface="Helvetica" pitchFamily="2" charset="0"/>
              <a:ea typeface="Montserrat"/>
              <a:cs typeface="Montserrat"/>
              <a:sym typeface="Montserrat"/>
            </a:endParaRPr>
          </a:p>
        </p:txBody>
      </p:sp>
      <p:sp>
        <p:nvSpPr>
          <p:cNvPr id="458" name="Google Shape;458;p8"/>
          <p:cNvSpPr/>
          <p:nvPr/>
        </p:nvSpPr>
        <p:spPr>
          <a:xfrm>
            <a:off x="2160909" y="10460154"/>
            <a:ext cx="7659747" cy="128437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000"/>
              <a:buFont typeface="Montserrat Light"/>
              <a:buNone/>
            </a:pP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Nulla</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pellentesque</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dignissim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enim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sit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amet</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Urna</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metus</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aliquam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eleifend</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in.</a:t>
            </a:r>
            <a:endParaRPr sz="40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59" name="Google Shape;459;p8"/>
          <p:cNvSpPr/>
          <p:nvPr/>
        </p:nvSpPr>
        <p:spPr>
          <a:xfrm>
            <a:off x="2160909" y="11857557"/>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2400"/>
              <a:buFont typeface="Montserrat"/>
              <a:buNone/>
            </a:pPr>
            <a:r>
              <a:rPr lang="en-US" sz="2400" u="none" strike="noStrike" cap="none" dirty="0">
                <a:solidFill>
                  <a:srgbClr val="FAFDFF"/>
                </a:solidFill>
                <a:latin typeface="Helvetica" pitchFamily="2" charset="0"/>
                <a:ea typeface="Montserrat"/>
                <a:cs typeface="Montserrat"/>
                <a:sym typeface="Montserrat"/>
              </a:rPr>
              <a:t>PUBLICATION</a:t>
            </a:r>
            <a:endParaRPr sz="2400" u="none" strike="noStrike" cap="none" dirty="0">
              <a:solidFill>
                <a:srgbClr val="FAFDFF"/>
              </a:solidFill>
              <a:latin typeface="Helvetica" pitchFamily="2" charset="0"/>
              <a:ea typeface="Montserrat"/>
              <a:cs typeface="Montserrat"/>
              <a:sym typeface="Montserrat"/>
            </a:endParaRPr>
          </a:p>
        </p:txBody>
      </p:sp>
      <p:sp>
        <p:nvSpPr>
          <p:cNvPr id="460" name="Google Shape;460;p8"/>
          <p:cNvSpPr/>
          <p:nvPr/>
        </p:nvSpPr>
        <p:spPr>
          <a:xfrm>
            <a:off x="12368784" y="4055724"/>
            <a:ext cx="8958195" cy="128437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000"/>
              <a:buFont typeface="Montserrat Light"/>
              <a:buNone/>
            </a:pP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Digenim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sit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amet</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aliquam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eleifend</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insoler</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a:t>
            </a:r>
            <a:endParaRPr sz="40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61" name="Google Shape;461;p8"/>
          <p:cNvSpPr/>
          <p:nvPr/>
        </p:nvSpPr>
        <p:spPr>
          <a:xfrm>
            <a:off x="12368784" y="4837593"/>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2400"/>
              <a:buFont typeface="Montserrat"/>
              <a:buNone/>
            </a:pPr>
            <a:r>
              <a:rPr lang="en-US" sz="2400" u="none" strike="noStrike" cap="none" dirty="0">
                <a:solidFill>
                  <a:srgbClr val="FAFDFF"/>
                </a:solidFill>
                <a:latin typeface="Helvetica" pitchFamily="2" charset="0"/>
                <a:ea typeface="Montserrat"/>
                <a:cs typeface="Montserrat"/>
                <a:sym typeface="Montserrat"/>
              </a:rPr>
              <a:t>PUBLICATION</a:t>
            </a:r>
            <a:endParaRPr sz="2400" u="none" strike="noStrike" cap="none" dirty="0">
              <a:solidFill>
                <a:srgbClr val="FAFDFF"/>
              </a:solidFill>
              <a:latin typeface="Helvetica" pitchFamily="2" charset="0"/>
              <a:ea typeface="Montserrat"/>
              <a:cs typeface="Montserrat"/>
              <a:sym typeface="Montserrat"/>
            </a:endParaRPr>
          </a:p>
        </p:txBody>
      </p:sp>
      <p:sp>
        <p:nvSpPr>
          <p:cNvPr id="462" name="Google Shape;462;p8"/>
          <p:cNvSpPr/>
          <p:nvPr/>
        </p:nvSpPr>
        <p:spPr>
          <a:xfrm>
            <a:off x="12368784" y="5902812"/>
            <a:ext cx="8958195" cy="1284372"/>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3000"/>
              <a:buFont typeface="Montserrat Light"/>
              <a:buNone/>
            </a:pPr>
            <a:r>
              <a:rPr lang="en-US" sz="3000" u="none" strike="noStrike" cap="none" dirty="0">
                <a:solidFill>
                  <a:srgbClr val="FAFDFF"/>
                </a:solidFill>
                <a:latin typeface="Helvetica Light" panose="020B0403020202020204" pitchFamily="34" charset="0"/>
                <a:ea typeface="Montserrat Light"/>
                <a:cs typeface="Montserrat Light"/>
                <a:sym typeface="Montserrat Light"/>
              </a:rPr>
              <a:t>Ante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metus</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dictum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tempor</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Bibendum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ella</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enim</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a:t>
            </a:r>
            <a:r>
              <a:rPr lang="en-US" sz="3000" u="none" strike="noStrike" cap="none" dirty="0" err="1">
                <a:solidFill>
                  <a:srgbClr val="FAFDFF"/>
                </a:solidFill>
                <a:latin typeface="Helvetica Light" panose="020B0403020202020204" pitchFamily="34" charset="0"/>
                <a:ea typeface="Montserrat Light"/>
                <a:cs typeface="Montserrat Light"/>
                <a:sym typeface="Montserrat Light"/>
              </a:rPr>
              <a:t>facilisis</a:t>
            </a:r>
            <a:r>
              <a:rPr lang="en-US" sz="3000" u="none" strike="noStrike" cap="none" dirty="0">
                <a:solidFill>
                  <a:srgbClr val="FAFDFF"/>
                </a:solidFill>
                <a:latin typeface="Helvetica Light" panose="020B0403020202020204" pitchFamily="34" charset="0"/>
                <a:ea typeface="Montserrat Light"/>
                <a:cs typeface="Montserrat Light"/>
                <a:sym typeface="Montserrat Light"/>
              </a:rPr>
              <a:t> gravid</a:t>
            </a:r>
            <a:endParaRPr sz="4000" u="none" strike="noStrike" cap="none" dirty="0">
              <a:solidFill>
                <a:srgbClr val="FAFDFF"/>
              </a:solidFill>
              <a:latin typeface="Helvetica Light" panose="020B0403020202020204" pitchFamily="34" charset="0"/>
              <a:ea typeface="Montserrat Light"/>
              <a:cs typeface="Montserrat Light"/>
              <a:sym typeface="Montserrat Light"/>
            </a:endParaRPr>
          </a:p>
        </p:txBody>
      </p:sp>
      <p:sp>
        <p:nvSpPr>
          <p:cNvPr id="463" name="Google Shape;463;p8"/>
          <p:cNvSpPr/>
          <p:nvPr/>
        </p:nvSpPr>
        <p:spPr>
          <a:xfrm>
            <a:off x="12368784" y="7242048"/>
            <a:ext cx="6096001"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2400"/>
              <a:buFont typeface="Montserrat"/>
              <a:buNone/>
            </a:pPr>
            <a:r>
              <a:rPr lang="en-US" sz="2400" u="none" strike="noStrike" cap="none" dirty="0">
                <a:solidFill>
                  <a:srgbClr val="FAFDFF"/>
                </a:solidFill>
                <a:latin typeface="Helvetica" pitchFamily="2" charset="0"/>
                <a:ea typeface="Montserrat"/>
                <a:cs typeface="Montserrat"/>
                <a:sym typeface="Montserrat"/>
              </a:rPr>
              <a:t>PUBLICATION</a:t>
            </a:r>
            <a:endParaRPr sz="2400" u="none" strike="noStrike" cap="none" dirty="0">
              <a:solidFill>
                <a:srgbClr val="FAFDFF"/>
              </a:solidFill>
              <a:latin typeface="Helvetica" pitchFamily="2" charset="0"/>
              <a:ea typeface="Montserrat"/>
              <a:cs typeface="Montserrat"/>
              <a:sym typeface="Montserrat"/>
            </a:endParaRPr>
          </a:p>
        </p:txBody>
      </p:sp>
      <p:sp>
        <p:nvSpPr>
          <p:cNvPr id="464" name="Google Shape;464;p8"/>
          <p:cNvSpPr txBox="1"/>
          <p:nvPr/>
        </p:nvSpPr>
        <p:spPr>
          <a:xfrm>
            <a:off x="18818352" y="711151"/>
            <a:ext cx="4915555" cy="843329"/>
          </a:xfrm>
          <a:prstGeom prst="rect">
            <a:avLst/>
          </a:prstGeom>
          <a:noFill/>
          <a:ln>
            <a:noFill/>
          </a:ln>
        </p:spPr>
        <p:txBody>
          <a:bodyPr spcFirstLastPara="1" wrap="square" lIns="0" tIns="0" rIns="0" bIns="0" anchor="t" anchorCtr="0">
            <a:normAutofit/>
          </a:bodyPr>
          <a:lstStyle/>
          <a:p>
            <a:pPr marL="0" marR="0" lvl="0" indent="0" algn="r" rtl="0">
              <a:lnSpc>
                <a:spcPct val="80000"/>
              </a:lnSpc>
              <a:spcBef>
                <a:spcPts val="0"/>
              </a:spcBef>
              <a:spcAft>
                <a:spcPts val="0"/>
              </a:spcAft>
              <a:buClr>
                <a:srgbClr val="FAFDFF"/>
              </a:buClr>
              <a:buSzPts val="4800"/>
              <a:buFont typeface="Montserrat Medium"/>
              <a:buNone/>
            </a:pPr>
            <a:r>
              <a:rPr lang="en-US" sz="4800" u="none" strike="noStrike" cap="none" dirty="0">
                <a:solidFill>
                  <a:srgbClr val="FAFDFF"/>
                </a:solidFill>
                <a:latin typeface="Helvetica" pitchFamily="2" charset="0"/>
                <a:ea typeface="Montserrat Medium"/>
                <a:cs typeface="Montserrat Medium"/>
                <a:sym typeface="Montserrat Medium"/>
              </a:rPr>
              <a:t>The Company</a:t>
            </a:r>
            <a:endParaRPr sz="1400" b="0" i="0" u="none" strike="noStrike" cap="none" dirty="0">
              <a:solidFill>
                <a:srgbClr val="000000"/>
              </a:solidFill>
              <a:latin typeface="Arial"/>
              <a:ea typeface="Arial"/>
              <a:cs typeface="Arial"/>
              <a:sym typeface="Arial"/>
            </a:endParaRPr>
          </a:p>
        </p:txBody>
      </p:sp>
      <p:sp>
        <p:nvSpPr>
          <p:cNvPr id="465" name="Google Shape;465;p8"/>
          <p:cNvSpPr/>
          <p:nvPr/>
        </p:nvSpPr>
        <p:spPr>
          <a:xfrm>
            <a:off x="911268" y="12696172"/>
            <a:ext cx="4828163" cy="762001"/>
          </a:xfrm>
          <a:prstGeom prst="rect">
            <a:avLst/>
          </a:prstGeom>
          <a:noFill/>
          <a:ln>
            <a:noFill/>
          </a:ln>
        </p:spPr>
        <p:txBody>
          <a:bodyPr spcFirstLastPara="1" wrap="square" lIns="48750" tIns="48750" rIns="48750" bIns="48750" anchor="t" anchorCtr="0">
            <a:noAutofit/>
          </a:bodyPr>
          <a:lstStyle/>
          <a:p>
            <a:pPr marL="0" marR="0" lvl="0" indent="0" algn="l" rtl="0">
              <a:lnSpc>
                <a:spcPct val="120000"/>
              </a:lnSpc>
              <a:spcBef>
                <a:spcPts val="0"/>
              </a:spcBef>
              <a:spcAft>
                <a:spcPts val="0"/>
              </a:spcAft>
              <a:buClr>
                <a:srgbClr val="FAFDFF"/>
              </a:buClr>
              <a:buSzPts val="1800"/>
              <a:buFont typeface="Montserrat"/>
              <a:buNone/>
            </a:pPr>
            <a:r>
              <a:rPr lang="en-US" sz="1800" u="none" strike="noStrike" cap="none" dirty="0">
                <a:solidFill>
                  <a:srgbClr val="FAFDFF"/>
                </a:solidFill>
                <a:latin typeface="Helvetica" pitchFamily="2" charset="0"/>
                <a:ea typeface="Montserrat"/>
                <a:cs typeface="Montserrat"/>
                <a:sym typeface="Montserrat"/>
              </a:rPr>
              <a:t>NASDAQ: VUZI   WWW.VUZIX.COM</a:t>
            </a:r>
            <a:endParaRPr sz="1800" u="none" strike="noStrike" cap="none" dirty="0">
              <a:solidFill>
                <a:srgbClr val="FAFDFF"/>
              </a:solidFill>
              <a:latin typeface="Helvetica" pitchFamily="2" charset="0"/>
              <a:ea typeface="Montserrat"/>
              <a:cs typeface="Montserrat"/>
              <a:sym typeface="Montserra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White">
  <a:themeElements>
    <a:clrScheme name="VUZIX">
      <a:dk1>
        <a:srgbClr val="303030"/>
      </a:dk1>
      <a:lt1>
        <a:srgbClr val="FEFFFF"/>
      </a:lt1>
      <a:dk2>
        <a:srgbClr val="303030"/>
      </a:dk2>
      <a:lt2>
        <a:srgbClr val="FEFFFF"/>
      </a:lt2>
      <a:accent1>
        <a:srgbClr val="6D8080"/>
      </a:accent1>
      <a:accent2>
        <a:srgbClr val="327477"/>
      </a:accent2>
      <a:accent3>
        <a:srgbClr val="FFD31D"/>
      </a:accent3>
      <a:accent4>
        <a:srgbClr val="E14D00"/>
      </a:accent4>
      <a:accent5>
        <a:srgbClr val="E1241B"/>
      </a:accent5>
      <a:accent6>
        <a:srgbClr val="C2231F"/>
      </a:accent6>
      <a:hlink>
        <a:srgbClr val="0398AE"/>
      </a:hlink>
      <a:folHlink>
        <a:srgbClr val="C5C2C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400000"/>
          <a:headEnd type="none" w="med" len="med"/>
          <a:tailEnd type="none" w="med" len="med"/>
        </a:ln>
        <a:effectLst>
          <a:outerShdw blurRad="25400" algn="ctr" rotWithShape="0">
            <a:srgbClr val="000000">
              <a:alpha val="50000"/>
            </a:srgbClr>
          </a:outerShdw>
        </a:effectLst>
      </a:spPr>
      <a:bodyPr vert="horz" wrap="square" lIns="38100" tIns="38100" rIns="38100" bIns="38100" numCol="1" anchor="ctr" anchorCtr="0" compatLnSpc="1">
        <a:prstTxWarp prst="textNoShape">
          <a:avLst/>
        </a:prstTxWarp>
        <a:spAutoFit/>
      </a:bodyPr>
      <a:lstStyle>
        <a:defPPr marL="0" marR="0" indent="0" algn="l" defTabSz="825500" rtl="0" eaLnBrk="1" fontAlgn="base" latinLnBrk="0" hangingPunct="0">
          <a:lnSpc>
            <a:spcPct val="100000"/>
          </a:lnSpc>
          <a:spcBef>
            <a:spcPct val="0"/>
          </a:spcBef>
          <a:spcAft>
            <a:spcPct val="0"/>
          </a:spcAft>
          <a:buClrTx/>
          <a:buSzTx/>
          <a:buFontTx/>
          <a:buNone/>
          <a:tabLst/>
          <a:defRPr kumimoji="0" lang="x-none" altLang="x-none" sz="2000" b="0" i="0" u="none" strike="noStrike" cap="none" normalizeH="0" baseline="0">
            <a:ln>
              <a:noFill/>
            </a:ln>
            <a:solidFill>
              <a:srgbClr val="74808C"/>
            </a:solidFill>
            <a:effectLst/>
            <a:latin typeface="Poppins" charset="0"/>
            <a:ea typeface="Poppins" charset="0"/>
            <a:cs typeface="Poppins" charset="0"/>
            <a:sym typeface="Poppi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solidFill>
            <a:srgbClr val="000000"/>
          </a:solidFill>
          <a:prstDash val="solid"/>
          <a:miter lim="400000"/>
          <a:headEnd type="none" w="med" len="med"/>
          <a:tailEnd type="none" w="med" len="med"/>
        </a:ln>
        <a:effectLst>
          <a:outerShdw blurRad="25400" algn="ctr" rotWithShape="0">
            <a:srgbClr val="000000">
              <a:alpha val="50000"/>
            </a:srgbClr>
          </a:outerShdw>
        </a:effectLst>
      </a:spPr>
      <a:bodyPr vert="horz" wrap="square" lIns="38100" tIns="38100" rIns="38100" bIns="38100" numCol="1" anchor="ctr" anchorCtr="0" compatLnSpc="1">
        <a:prstTxWarp prst="textNoShape">
          <a:avLst/>
        </a:prstTxWarp>
        <a:spAutoFit/>
      </a:bodyPr>
      <a:lstStyle>
        <a:defPPr marL="0" marR="0" indent="0" algn="l" defTabSz="825500" rtl="0" eaLnBrk="1" fontAlgn="base" latinLnBrk="0" hangingPunct="0">
          <a:lnSpc>
            <a:spcPct val="100000"/>
          </a:lnSpc>
          <a:spcBef>
            <a:spcPct val="0"/>
          </a:spcBef>
          <a:spcAft>
            <a:spcPct val="0"/>
          </a:spcAft>
          <a:buClrTx/>
          <a:buSzTx/>
          <a:buFontTx/>
          <a:buNone/>
          <a:tabLst/>
          <a:defRPr kumimoji="0" lang="x-none" altLang="x-none" sz="2000" b="0" i="0" u="none" strike="noStrike" cap="none" normalizeH="0" baseline="0">
            <a:ln>
              <a:noFill/>
            </a:ln>
            <a:solidFill>
              <a:srgbClr val="74808C"/>
            </a:solidFill>
            <a:effectLst/>
            <a:latin typeface="Poppins" charset="0"/>
            <a:ea typeface="Poppins" charset="0"/>
            <a:cs typeface="Poppins" charset="0"/>
            <a:sym typeface="Poppi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TotalTime>
  <Words>3713</Words>
  <Application>Microsoft Office PowerPoint</Application>
  <PresentationFormat>Custom</PresentationFormat>
  <Paragraphs>602</Paragraphs>
  <Slides>58</Slides>
  <Notes>58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58</vt:i4>
      </vt:variant>
    </vt:vector>
  </HeadingPairs>
  <TitlesOfParts>
    <vt:vector size="73" baseType="lpstr">
      <vt:lpstr>Arial</vt:lpstr>
      <vt:lpstr>Helvetica</vt:lpstr>
      <vt:lpstr>Helvetica Light</vt:lpstr>
      <vt:lpstr>Helvetica Neue</vt:lpstr>
      <vt:lpstr>Helvetica Neue Light</vt:lpstr>
      <vt:lpstr>Merriweather Sans</vt:lpstr>
      <vt:lpstr>Montserrat</vt:lpstr>
      <vt:lpstr>Montserrat Light</vt:lpstr>
      <vt:lpstr>Montserrat Medium</vt:lpstr>
      <vt:lpstr>Montserrat Semi</vt:lpstr>
      <vt:lpstr>Montserrat SemiBold</vt:lpstr>
      <vt:lpstr>Poppins Medium</vt:lpstr>
      <vt:lpstr>Roboto</vt:lpstr>
      <vt:lpstr>Roboto Condensed</vt:lpstr>
      <vt:lpstr>1_White</vt:lpstr>
      <vt:lpstr>PowerPoint Presentation</vt:lpstr>
      <vt:lpstr>Cautionary Note Regarding Forward Looking Statements</vt:lpstr>
      <vt:lpstr>PowerPoint Presentation</vt:lpstr>
      <vt:lpstr>Vuzix is a pioneer in wearable computing, augmented reality, optics, and display engines, delivering solutions to clients for over 25 years.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Leading hardware plus leading software equals leading solutions</vt:lpstr>
      <vt:lpstr>PowerPoint Presentation</vt:lpstr>
      <vt:lpstr>Trial  Free Apps from our Partners website or apps.vuzix.com</vt:lpstr>
      <vt:lpstr>PowerPoint Presentation</vt:lpstr>
      <vt:lpstr>Follow us on LinkedIn for more use cases</vt:lpstr>
      <vt:lpstr>Leading Hardware + Leading Software = Leading Solutions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Augmented Reality Guided Surgery</vt:lpstr>
      <vt:lpstr>PowerPoint Presentation</vt:lpstr>
      <vt:lpstr>Contact Vuzix to talk more</vt:lpstr>
      <vt:lpstr>Why are enterprise customers adopting smart glasses?</vt:lpstr>
      <vt:lpstr>Why do workers love Vuzix smart glasses?</vt:lpstr>
      <vt:lpstr>PowerPoint Presentation</vt:lpstr>
      <vt:lpstr>How will 5G play a role in augmented reality and enterprise smart glasses?</vt:lpstr>
      <vt:lpstr>END OF PRESENTATION</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Gogolski</dc:creator>
  <cp:lastModifiedBy>Adam Gogolski</cp:lastModifiedBy>
  <cp:revision>3</cp:revision>
  <dcterms:modified xsi:type="dcterms:W3CDTF">2023-02-15T21:17:31Z</dcterms:modified>
</cp:coreProperties>
</file>